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</p:sldIdLst>
  <p:sldSz cx="10693400" cy="7562850"/>
  <p:notesSz cx="10693400" cy="75628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440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theme" Target="theme/theme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tableStyles" Target="tableStyle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16987" y="2908863"/>
            <a:ext cx="4059425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7502" y="497722"/>
            <a:ext cx="8018394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08554" y="1976141"/>
            <a:ext cx="7948930" cy="2329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2150">
              <a:lnSpc>
                <a:spcPct val="100000"/>
              </a:lnSpc>
              <a:spcBef>
                <a:spcPts val="100"/>
              </a:spcBef>
            </a:pPr>
            <a:r>
              <a:rPr spc="105" dirty="0"/>
              <a:t>Le </a:t>
            </a:r>
            <a:r>
              <a:rPr spc="229" dirty="0"/>
              <a:t>langage</a:t>
            </a:r>
            <a:r>
              <a:rPr spc="-35" dirty="0"/>
              <a:t> </a:t>
            </a:r>
            <a:r>
              <a:rPr spc="300" dirty="0"/>
              <a:t>Java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2855" marR="5080" indent="-637540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Principe </a:t>
            </a:r>
            <a:r>
              <a:rPr spc="355" dirty="0"/>
              <a:t>de</a:t>
            </a:r>
            <a:r>
              <a:rPr spc="25" dirty="0"/>
              <a:t> </a:t>
            </a:r>
            <a:r>
              <a:rPr spc="175" dirty="0"/>
              <a:t>fonctionnement  </a:t>
            </a:r>
            <a:r>
              <a:rPr spc="55" dirty="0"/>
              <a:t>d’un </a:t>
            </a:r>
            <a:r>
              <a:rPr spc="310" dirty="0"/>
              <a:t>garbage</a:t>
            </a:r>
            <a:r>
              <a:rPr spc="225" dirty="0"/>
              <a:t> </a:t>
            </a:r>
            <a:r>
              <a:rPr spc="110" dirty="0"/>
              <a:t>collector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670" y="1886988"/>
            <a:ext cx="7472680" cy="475805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8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135" dirty="0">
                <a:latin typeface="Times New Roman"/>
                <a:cs typeface="Times New Roman"/>
              </a:rPr>
              <a:t>Plusieurs </a:t>
            </a:r>
            <a:r>
              <a:rPr sz="2800" spc="155" dirty="0">
                <a:latin typeface="Times New Roman"/>
                <a:cs typeface="Times New Roman"/>
              </a:rPr>
              <a:t>techniques </a:t>
            </a:r>
            <a:r>
              <a:rPr sz="2800" spc="105" dirty="0">
                <a:latin typeface="Times New Roman"/>
                <a:cs typeface="Times New Roman"/>
              </a:rPr>
              <a:t>ont </a:t>
            </a:r>
            <a:r>
              <a:rPr sz="2800" spc="210" dirty="0">
                <a:latin typeface="Times New Roman"/>
                <a:cs typeface="Times New Roman"/>
              </a:rPr>
              <a:t>été </a:t>
            </a:r>
            <a:r>
              <a:rPr sz="2800" spc="180" dirty="0">
                <a:latin typeface="Times New Roman"/>
                <a:cs typeface="Times New Roman"/>
              </a:rPr>
              <a:t>mises </a:t>
            </a:r>
            <a:r>
              <a:rPr sz="2800" spc="235" dirty="0">
                <a:latin typeface="Times New Roman"/>
                <a:cs typeface="Times New Roman"/>
              </a:rPr>
              <a:t>au </a:t>
            </a:r>
            <a:r>
              <a:rPr sz="2800" spc="55" dirty="0">
                <a:latin typeface="Times New Roman"/>
                <a:cs typeface="Times New Roman"/>
              </a:rPr>
              <a:t>point</a:t>
            </a:r>
            <a:r>
              <a:rPr sz="2800" spc="-459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spc="145" dirty="0">
                <a:latin typeface="Times New Roman"/>
                <a:cs typeface="Times New Roman"/>
              </a:rPr>
              <a:t>comptage </a:t>
            </a:r>
            <a:r>
              <a:rPr sz="2400" spc="200" dirty="0">
                <a:latin typeface="Times New Roman"/>
                <a:cs typeface="Times New Roman"/>
              </a:rPr>
              <a:t>de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125" dirty="0">
                <a:latin typeface="Times New Roman"/>
                <a:cs typeface="Times New Roman"/>
              </a:rPr>
              <a:t>référence,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65" dirty="0">
                <a:latin typeface="Times New Roman"/>
                <a:cs typeface="Times New Roman"/>
              </a:rPr>
              <a:t>la </a:t>
            </a:r>
            <a:r>
              <a:rPr sz="2400" spc="114" dirty="0">
                <a:latin typeface="Times New Roman"/>
                <a:cs typeface="Times New Roman"/>
              </a:rPr>
              <a:t>technique </a:t>
            </a:r>
            <a:r>
              <a:rPr sz="2400" spc="100" dirty="0">
                <a:latin typeface="Times New Roman"/>
                <a:cs typeface="Times New Roman"/>
              </a:rPr>
              <a:t>Mark-Sweep,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65" dirty="0">
                <a:latin typeface="Times New Roman"/>
                <a:cs typeface="Times New Roman"/>
              </a:rPr>
              <a:t>la </a:t>
            </a:r>
            <a:r>
              <a:rPr sz="2400" spc="114" dirty="0">
                <a:latin typeface="Times New Roman"/>
                <a:cs typeface="Times New Roman"/>
              </a:rPr>
              <a:t>technique </a:t>
            </a:r>
            <a:r>
              <a:rPr sz="2400" spc="100" dirty="0">
                <a:latin typeface="Times New Roman"/>
                <a:cs typeface="Times New Roman"/>
              </a:rPr>
              <a:t>Mark-Sweep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spc="135" dirty="0">
                <a:latin typeface="Times New Roman"/>
                <a:cs typeface="Times New Roman"/>
              </a:rPr>
              <a:t>compacte.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–"/>
            </a:pPr>
            <a:endParaRPr sz="2600">
              <a:latin typeface="Times New Roman"/>
              <a:cs typeface="Times New Roman"/>
            </a:endParaRPr>
          </a:p>
          <a:p>
            <a:pPr marL="354965" marR="356235" indent="-342265">
              <a:lnSpc>
                <a:spcPct val="100000"/>
              </a:lnSpc>
              <a:spcBef>
                <a:spcPts val="169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65" dirty="0">
                <a:latin typeface="Times New Roman"/>
                <a:cs typeface="Times New Roman"/>
              </a:rPr>
              <a:t>Le </a:t>
            </a:r>
            <a:r>
              <a:rPr sz="2800" spc="175" dirty="0">
                <a:latin typeface="Times New Roman"/>
                <a:cs typeface="Times New Roman"/>
              </a:rPr>
              <a:t>langage </a:t>
            </a:r>
            <a:r>
              <a:rPr sz="2800" spc="120" dirty="0">
                <a:latin typeface="Times New Roman"/>
                <a:cs typeface="Times New Roman"/>
              </a:rPr>
              <a:t>java </a:t>
            </a:r>
            <a:r>
              <a:rPr sz="2800" spc="45" dirty="0">
                <a:latin typeface="Times New Roman"/>
                <a:cs typeface="Times New Roman"/>
              </a:rPr>
              <a:t>utilise </a:t>
            </a:r>
            <a:r>
              <a:rPr sz="2800" spc="70" dirty="0">
                <a:latin typeface="Times New Roman"/>
                <a:cs typeface="Times New Roman"/>
              </a:rPr>
              <a:t>le </a:t>
            </a:r>
            <a:r>
              <a:rPr sz="2800" spc="75" dirty="0">
                <a:latin typeface="Times New Roman"/>
                <a:cs typeface="Times New Roman"/>
              </a:rPr>
              <a:t>principe </a:t>
            </a:r>
            <a:r>
              <a:rPr sz="2800" spc="155" dirty="0">
                <a:latin typeface="Times New Roman"/>
                <a:cs typeface="Times New Roman"/>
              </a:rPr>
              <a:t>du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30" dirty="0">
                <a:latin typeface="Times New Roman"/>
                <a:cs typeface="Times New Roman"/>
              </a:rPr>
              <a:t>Mark-  </a:t>
            </a:r>
            <a:r>
              <a:rPr sz="2800" spc="210" dirty="0">
                <a:latin typeface="Times New Roman"/>
                <a:cs typeface="Times New Roman"/>
              </a:rPr>
              <a:t>Sweep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145" dirty="0">
                <a:latin typeface="Times New Roman"/>
                <a:cs typeface="Times New Roman"/>
              </a:rPr>
              <a:t>compact.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Char char="•"/>
            </a:pPr>
            <a:endParaRPr sz="4050">
              <a:latin typeface="Times New Roman"/>
              <a:cs typeface="Times New Roman"/>
            </a:endParaRPr>
          </a:p>
          <a:p>
            <a:pPr marL="354965" marR="5080" indent="-342265">
              <a:lnSpc>
                <a:spcPct val="100000"/>
              </a:lnSpc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Livre </a:t>
            </a:r>
            <a:r>
              <a:rPr sz="2800" spc="235" dirty="0">
                <a:latin typeface="Times New Roman"/>
                <a:cs typeface="Times New Roman"/>
              </a:rPr>
              <a:t>de </a:t>
            </a:r>
            <a:r>
              <a:rPr sz="2800" spc="155" dirty="0">
                <a:latin typeface="Times New Roman"/>
                <a:cs typeface="Times New Roman"/>
              </a:rPr>
              <a:t>référence </a:t>
            </a:r>
            <a:r>
              <a:rPr sz="2800" spc="-5" dirty="0">
                <a:latin typeface="Times New Roman"/>
                <a:cs typeface="Times New Roman"/>
              </a:rPr>
              <a:t>: </a:t>
            </a:r>
            <a:r>
              <a:rPr sz="2800" spc="150" dirty="0">
                <a:latin typeface="Times New Roman"/>
                <a:cs typeface="Times New Roman"/>
              </a:rPr>
              <a:t>« </a:t>
            </a:r>
            <a:r>
              <a:rPr sz="2800" spc="200" dirty="0">
                <a:latin typeface="Times New Roman"/>
                <a:cs typeface="Times New Roman"/>
              </a:rPr>
              <a:t>Garbage </a:t>
            </a:r>
            <a:r>
              <a:rPr sz="2800" spc="60" dirty="0">
                <a:latin typeface="Times New Roman"/>
                <a:cs typeface="Times New Roman"/>
              </a:rPr>
              <a:t>Collection,  </a:t>
            </a:r>
            <a:r>
              <a:rPr sz="2800" spc="110" dirty="0">
                <a:latin typeface="Times New Roman"/>
                <a:cs typeface="Times New Roman"/>
              </a:rPr>
              <a:t>Richard </a:t>
            </a:r>
            <a:r>
              <a:rPr sz="2800" spc="220" dirty="0">
                <a:latin typeface="Times New Roman"/>
                <a:cs typeface="Times New Roman"/>
              </a:rPr>
              <a:t>Jones, </a:t>
            </a:r>
            <a:r>
              <a:rPr sz="2800" spc="125" dirty="0">
                <a:latin typeface="Times New Roman"/>
                <a:cs typeface="Times New Roman"/>
              </a:rPr>
              <a:t>Rafael </a:t>
            </a:r>
            <a:r>
              <a:rPr sz="2800" spc="45" dirty="0">
                <a:latin typeface="Times New Roman"/>
                <a:cs typeface="Times New Roman"/>
              </a:rPr>
              <a:t>Lins, </a:t>
            </a:r>
            <a:r>
              <a:rPr sz="2800" spc="110" dirty="0">
                <a:latin typeface="Times New Roman"/>
                <a:cs typeface="Times New Roman"/>
              </a:rPr>
              <a:t>éditeur </a:t>
            </a:r>
            <a:r>
              <a:rPr sz="2800" spc="-5" dirty="0">
                <a:latin typeface="Times New Roman"/>
                <a:cs typeface="Times New Roman"/>
              </a:rPr>
              <a:t>: Wiley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100" dirty="0">
                <a:latin typeface="Times New Roman"/>
                <a:cs typeface="Times New Roman"/>
              </a:rPr>
              <a:t>».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58073" y="833088"/>
            <a:ext cx="35718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</a:t>
            </a:r>
            <a:r>
              <a:rPr spc="75" dirty="0"/>
              <a:t> </a:t>
            </a:r>
            <a:r>
              <a:rPr spc="195" dirty="0"/>
              <a:t>propriétés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30" y="1976141"/>
            <a:ext cx="7165975" cy="4507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 </a:t>
            </a:r>
            <a:r>
              <a:rPr sz="2000" spc="70" dirty="0">
                <a:latin typeface="Times New Roman"/>
                <a:cs typeface="Times New Roman"/>
              </a:rPr>
              <a:t>propriété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65" dirty="0">
                <a:latin typeface="Times New Roman"/>
                <a:cs typeface="Times New Roman"/>
              </a:rPr>
              <a:t>property </a:t>
            </a:r>
            <a:r>
              <a:rPr sz="2000" dirty="0">
                <a:latin typeface="Times New Roman"/>
                <a:cs typeface="Times New Roman"/>
              </a:rPr>
              <a:t>) </a:t>
            </a:r>
            <a:r>
              <a:rPr sz="2000" spc="150" dirty="0">
                <a:latin typeface="Times New Roman"/>
                <a:cs typeface="Times New Roman"/>
              </a:rPr>
              <a:t>est </a:t>
            </a:r>
            <a:r>
              <a:rPr sz="2000" spc="60" dirty="0">
                <a:latin typeface="Times New Roman"/>
                <a:cs typeface="Times New Roman"/>
              </a:rPr>
              <a:t>l’association </a:t>
            </a:r>
            <a:r>
              <a:rPr sz="2000" spc="25" dirty="0">
                <a:latin typeface="Times New Roman"/>
                <a:cs typeface="Times New Roman"/>
              </a:rPr>
              <a:t>d’un </a:t>
            </a:r>
            <a:r>
              <a:rPr sz="2000" spc="114" dirty="0">
                <a:latin typeface="Times New Roman"/>
                <a:cs typeface="Times New Roman"/>
              </a:rPr>
              <a:t>nom et</a:t>
            </a:r>
            <a:r>
              <a:rPr sz="2000" spc="-21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d’une  </a:t>
            </a:r>
            <a:r>
              <a:rPr sz="2000" spc="55" dirty="0">
                <a:latin typeface="Times New Roman"/>
                <a:cs typeface="Times New Roman"/>
              </a:rPr>
              <a:t>valeur.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1914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4" dirty="0">
                <a:latin typeface="Times New Roman"/>
                <a:cs typeface="Times New Roman"/>
              </a:rPr>
              <a:t>On </a:t>
            </a:r>
            <a:r>
              <a:rPr sz="2000" spc="75" dirty="0">
                <a:latin typeface="Times New Roman"/>
                <a:cs typeface="Times New Roman"/>
              </a:rPr>
              <a:t>distingue </a:t>
            </a:r>
            <a:r>
              <a:rPr sz="2000" spc="110" dirty="0">
                <a:latin typeface="Times New Roman"/>
                <a:cs typeface="Times New Roman"/>
              </a:rPr>
              <a:t>deux types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-30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propriétés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4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0" dirty="0">
                <a:latin typeface="Times New Roman"/>
                <a:cs typeface="Times New Roman"/>
              </a:rPr>
              <a:t>les </a:t>
            </a:r>
            <a:r>
              <a:rPr sz="1800" spc="70" dirty="0">
                <a:latin typeface="Times New Roman"/>
                <a:cs typeface="Times New Roman"/>
              </a:rPr>
              <a:t>propriétés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utilisateurs,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0" dirty="0">
                <a:latin typeface="Times New Roman"/>
                <a:cs typeface="Times New Roman"/>
              </a:rPr>
              <a:t>les </a:t>
            </a:r>
            <a:r>
              <a:rPr sz="1800" spc="70" dirty="0">
                <a:latin typeface="Times New Roman"/>
                <a:cs typeface="Times New Roman"/>
              </a:rPr>
              <a:t>propriétés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systèmes.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Times New Roman"/>
              <a:buChar char="–"/>
            </a:pPr>
            <a:endParaRPr sz="1650">
              <a:latin typeface="Times New Roman"/>
              <a:cs typeface="Times New Roman"/>
            </a:endParaRPr>
          </a:p>
          <a:p>
            <a:pPr marL="354965" marR="203835" indent="-34226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La </a:t>
            </a:r>
            <a:r>
              <a:rPr sz="2000" spc="150" dirty="0">
                <a:latin typeface="Times New Roman"/>
                <a:cs typeface="Times New Roman"/>
              </a:rPr>
              <a:t>classe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65" dirty="0">
                <a:latin typeface="Times New Roman"/>
                <a:cs typeface="Times New Roman"/>
              </a:rPr>
              <a:t>java.util.Properties </a:t>
            </a:r>
            <a:r>
              <a:rPr sz="2000" spc="110" dirty="0">
                <a:latin typeface="Times New Roman"/>
                <a:cs typeface="Times New Roman"/>
              </a:rPr>
              <a:t>» permet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95" dirty="0">
                <a:latin typeface="Times New Roman"/>
                <a:cs typeface="Times New Roman"/>
              </a:rPr>
              <a:t>gestion </a:t>
            </a:r>
            <a:r>
              <a:rPr sz="2000" spc="190" dirty="0">
                <a:latin typeface="Times New Roman"/>
                <a:cs typeface="Times New Roman"/>
              </a:rPr>
              <a:t>des  </a:t>
            </a:r>
            <a:r>
              <a:rPr sz="2000" spc="85" dirty="0">
                <a:latin typeface="Times New Roman"/>
                <a:cs typeface="Times New Roman"/>
              </a:rPr>
              <a:t>propriétés.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Les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principales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méthodes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cette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sont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6285" marR="674370" lvl="1" indent="-286385">
              <a:lnSpc>
                <a:spcPct val="100000"/>
              </a:lnSpc>
              <a:spcBef>
                <a:spcPts val="44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70" dirty="0">
                <a:latin typeface="Times New Roman"/>
                <a:cs typeface="Times New Roman"/>
              </a:rPr>
              <a:t>getProperty( </a:t>
            </a: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60" dirty="0">
                <a:latin typeface="Times New Roman"/>
                <a:cs typeface="Times New Roman"/>
              </a:rPr>
              <a:t>key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60" dirty="0">
                <a:latin typeface="Times New Roman"/>
                <a:cs typeface="Times New Roman"/>
              </a:rPr>
              <a:t>valeur </a:t>
            </a:r>
            <a:r>
              <a:rPr sz="1800" spc="50" dirty="0">
                <a:latin typeface="Times New Roman"/>
                <a:cs typeface="Times New Roman"/>
              </a:rPr>
              <a:t>d’une  </a:t>
            </a:r>
            <a:r>
              <a:rPr sz="1800" spc="60" dirty="0">
                <a:latin typeface="Times New Roman"/>
                <a:cs typeface="Times New Roman"/>
              </a:rPr>
              <a:t>propriété </a:t>
            </a:r>
            <a:r>
              <a:rPr sz="1800" spc="140" dirty="0">
                <a:latin typeface="Times New Roman"/>
                <a:cs typeface="Times New Roman"/>
              </a:rPr>
              <a:t>en </a:t>
            </a:r>
            <a:r>
              <a:rPr sz="1800" spc="35" dirty="0">
                <a:latin typeface="Times New Roman"/>
                <a:cs typeface="Times New Roman"/>
              </a:rPr>
              <a:t>fonction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25" dirty="0">
                <a:latin typeface="Times New Roman"/>
                <a:cs typeface="Times New Roman"/>
              </a:rPr>
              <a:t>son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nom</a:t>
            </a:r>
            <a:endParaRPr sz="1800">
              <a:latin typeface="Times New Roman"/>
              <a:cs typeface="Times New Roman"/>
            </a:endParaRPr>
          </a:p>
          <a:p>
            <a:pPr marL="756285" marR="292735" lvl="1" indent="-28638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75" dirty="0">
                <a:latin typeface="Times New Roman"/>
                <a:cs typeface="Times New Roman"/>
              </a:rPr>
              <a:t>Enumeration </a:t>
            </a:r>
            <a:r>
              <a:rPr sz="1800" spc="70" dirty="0">
                <a:latin typeface="Times New Roman"/>
                <a:cs typeface="Times New Roman"/>
              </a:rPr>
              <a:t>PropertyName()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35" dirty="0">
                <a:latin typeface="Times New Roman"/>
                <a:cs typeface="Times New Roman"/>
              </a:rPr>
              <a:t>liste </a:t>
            </a:r>
            <a:r>
              <a:rPr sz="1800" spc="160" dirty="0">
                <a:latin typeface="Times New Roman"/>
                <a:cs typeface="Times New Roman"/>
              </a:rPr>
              <a:t>des </a:t>
            </a:r>
            <a:r>
              <a:rPr sz="1800" spc="120" dirty="0">
                <a:latin typeface="Times New Roman"/>
                <a:cs typeface="Times New Roman"/>
              </a:rPr>
              <a:t>noms </a:t>
            </a:r>
            <a:r>
              <a:rPr sz="1800" spc="140" dirty="0">
                <a:latin typeface="Times New Roman"/>
                <a:cs typeface="Times New Roman"/>
              </a:rPr>
              <a:t>de  </a:t>
            </a:r>
            <a:r>
              <a:rPr sz="1800" spc="70" dirty="0">
                <a:latin typeface="Times New Roman"/>
                <a:cs typeface="Times New Roman"/>
              </a:rPr>
              <a:t>propriétés</a:t>
            </a:r>
            <a:endParaRPr sz="1800">
              <a:latin typeface="Times New Roman"/>
              <a:cs typeface="Times New Roman"/>
            </a:endParaRPr>
          </a:p>
          <a:p>
            <a:pPr marL="756285" marR="281305" lvl="1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25" dirty="0">
                <a:latin typeface="Times New Roman"/>
                <a:cs typeface="Times New Roman"/>
              </a:rPr>
              <a:t>void </a:t>
            </a:r>
            <a:r>
              <a:rPr sz="1800" spc="-5" dirty="0">
                <a:latin typeface="Times New Roman"/>
                <a:cs typeface="Times New Roman"/>
              </a:rPr>
              <a:t>list( </a:t>
            </a:r>
            <a:r>
              <a:rPr sz="1800" spc="75" dirty="0">
                <a:latin typeface="Times New Roman"/>
                <a:cs typeface="Times New Roman"/>
              </a:rPr>
              <a:t>PrintStream </a:t>
            </a:r>
            <a:r>
              <a:rPr sz="1800" spc="60" dirty="0">
                <a:latin typeface="Times New Roman"/>
                <a:cs typeface="Times New Roman"/>
              </a:rPr>
              <a:t>out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30" dirty="0">
                <a:latin typeface="Times New Roman"/>
                <a:cs typeface="Times New Roman"/>
              </a:rPr>
              <a:t>écrit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-25" dirty="0">
                <a:latin typeface="Times New Roman"/>
                <a:cs typeface="Times New Roman"/>
              </a:rPr>
              <a:t>flux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65" dirty="0">
                <a:latin typeface="Times New Roman"/>
                <a:cs typeface="Times New Roman"/>
              </a:rPr>
              <a:t>sortie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35" dirty="0">
                <a:latin typeface="Times New Roman"/>
                <a:cs typeface="Times New Roman"/>
              </a:rPr>
              <a:t>liste  </a:t>
            </a:r>
            <a:r>
              <a:rPr sz="1800" spc="160" dirty="0">
                <a:latin typeface="Times New Roman"/>
                <a:cs typeface="Times New Roman"/>
              </a:rPr>
              <a:t>des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propriétés.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9085" y="833088"/>
            <a:ext cx="60883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195" dirty="0"/>
              <a:t>propriétés</a:t>
            </a:r>
            <a:r>
              <a:rPr spc="-75" dirty="0"/>
              <a:t> </a:t>
            </a:r>
            <a:r>
              <a:rPr spc="340" dirty="0"/>
              <a:t>systèmes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579359" cy="3794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32715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-120" dirty="0">
                <a:latin typeface="Times New Roman"/>
                <a:cs typeface="Times New Roman"/>
              </a:rPr>
              <a:t>Il </a:t>
            </a:r>
            <a:r>
              <a:rPr sz="2000" spc="90" dirty="0">
                <a:latin typeface="Times New Roman"/>
                <a:cs typeface="Times New Roman"/>
              </a:rPr>
              <a:t>existe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140" dirty="0">
                <a:latin typeface="Times New Roman"/>
                <a:cs typeface="Times New Roman"/>
              </a:rPr>
              <a:t>ensemble </a:t>
            </a:r>
            <a:r>
              <a:rPr sz="2000" spc="45" dirty="0">
                <a:latin typeface="Times New Roman"/>
                <a:cs typeface="Times New Roman"/>
              </a:rPr>
              <a:t>prédéfini </a:t>
            </a:r>
            <a:r>
              <a:rPr sz="2000" spc="160" dirty="0">
                <a:latin typeface="Times New Roman"/>
                <a:cs typeface="Times New Roman"/>
              </a:rPr>
              <a:t>de </a:t>
            </a:r>
            <a:r>
              <a:rPr sz="2000" spc="85" dirty="0">
                <a:latin typeface="Times New Roman"/>
                <a:cs typeface="Times New Roman"/>
              </a:rPr>
              <a:t>propriétés </a:t>
            </a:r>
            <a:r>
              <a:rPr sz="2000" spc="155" dirty="0">
                <a:latin typeface="Times New Roman"/>
                <a:cs typeface="Times New Roman"/>
              </a:rPr>
              <a:t>systèmes </a:t>
            </a:r>
            <a:r>
              <a:rPr sz="2000" spc="35" dirty="0">
                <a:latin typeface="Times New Roman"/>
                <a:cs typeface="Times New Roman"/>
              </a:rPr>
              <a:t>qui</a:t>
            </a:r>
            <a:r>
              <a:rPr sz="2000" spc="-31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  </a:t>
            </a:r>
            <a:r>
              <a:rPr sz="2000" spc="125" dirty="0">
                <a:latin typeface="Times New Roman"/>
                <a:cs typeface="Times New Roman"/>
              </a:rPr>
              <a:t>accessible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partir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java.lang.System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1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récupérer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propriétés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systèmes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utilises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méthodes  </a:t>
            </a:r>
            <a:r>
              <a:rPr sz="2000" spc="110" dirty="0">
                <a:latin typeface="Times New Roman"/>
                <a:cs typeface="Times New Roman"/>
              </a:rPr>
              <a:t>suivantes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4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70" dirty="0">
                <a:latin typeface="Times New Roman"/>
                <a:cs typeface="Times New Roman"/>
              </a:rPr>
              <a:t>getProperty( </a:t>
            </a: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60" dirty="0">
                <a:latin typeface="Times New Roman"/>
                <a:cs typeface="Times New Roman"/>
              </a:rPr>
              <a:t>key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);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85" dirty="0">
                <a:latin typeface="Times New Roman"/>
                <a:cs typeface="Times New Roman"/>
              </a:rPr>
              <a:t>Properties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getProperties();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Times New Roman"/>
              <a:buChar char="–"/>
            </a:pPr>
            <a:endParaRPr sz="1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85" dirty="0">
                <a:latin typeface="Times New Roman"/>
                <a:cs typeface="Times New Roman"/>
              </a:rPr>
              <a:t>Parmi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propriétés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systèmes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on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9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0" dirty="0">
                <a:latin typeface="Times New Roman"/>
                <a:cs typeface="Times New Roman"/>
              </a:rPr>
              <a:t>java.class.path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0" dirty="0">
                <a:latin typeface="Times New Roman"/>
                <a:cs typeface="Times New Roman"/>
              </a:rPr>
              <a:t>user.home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0" dirty="0">
                <a:latin typeface="Times New Roman"/>
                <a:cs typeface="Times New Roman"/>
              </a:rPr>
              <a:t>java.home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6231" y="833088"/>
            <a:ext cx="62731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90" dirty="0"/>
              <a:t>fichiers </a:t>
            </a:r>
            <a:r>
              <a:rPr spc="375" dirty="0"/>
              <a:t>de</a:t>
            </a:r>
            <a:r>
              <a:rPr spc="-25" dirty="0"/>
              <a:t> </a:t>
            </a:r>
            <a:r>
              <a:rPr spc="195" dirty="0"/>
              <a:t>propriétés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886700" cy="42011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5" dirty="0">
                <a:latin typeface="Times New Roman"/>
                <a:cs typeface="Times New Roman"/>
              </a:rPr>
              <a:t>Un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Times New Roman"/>
                <a:cs typeface="Times New Roman"/>
              </a:rPr>
              <a:t>fichier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propriétés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énumère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ensemble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propriétés.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charger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propriétés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sauvées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un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fichier,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fait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appel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 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méthode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load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65" dirty="0">
                <a:latin typeface="Times New Roman"/>
                <a:cs typeface="Times New Roman"/>
              </a:rPr>
              <a:t> java.util.Properties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17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400" spc="-175" dirty="0">
                <a:latin typeface="Times New Roman"/>
                <a:cs typeface="Times New Roman"/>
              </a:rPr>
              <a:t>void </a:t>
            </a:r>
            <a:r>
              <a:rPr sz="2400" spc="-114" dirty="0">
                <a:latin typeface="Times New Roman"/>
                <a:cs typeface="Times New Roman"/>
              </a:rPr>
              <a:t>load( </a:t>
            </a:r>
            <a:r>
              <a:rPr sz="2400" spc="-110" dirty="0">
                <a:latin typeface="Times New Roman"/>
                <a:cs typeface="Times New Roman"/>
              </a:rPr>
              <a:t>InputStream </a:t>
            </a:r>
            <a:r>
              <a:rPr sz="2400" spc="-165" dirty="0">
                <a:latin typeface="Times New Roman"/>
                <a:cs typeface="Times New Roman"/>
              </a:rPr>
              <a:t>in</a:t>
            </a:r>
            <a:r>
              <a:rPr sz="2400" spc="-17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);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95" dirty="0">
                <a:latin typeface="Times New Roman"/>
                <a:cs typeface="Times New Roman"/>
              </a:rPr>
              <a:t>Exemple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15" dirty="0">
                <a:latin typeface="Times New Roman"/>
                <a:cs typeface="Times New Roman"/>
              </a:rPr>
              <a:t>fichier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85" dirty="0">
                <a:latin typeface="Times New Roman"/>
                <a:cs typeface="Times New Roman"/>
              </a:rPr>
              <a:t>propriétés</a:t>
            </a:r>
            <a:r>
              <a:rPr sz="2000" spc="-3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7100" marR="1016635">
              <a:lnSpc>
                <a:spcPct val="120000"/>
              </a:lnSpc>
              <a:spcBef>
                <a:spcPts val="1295"/>
              </a:spcBef>
            </a:pPr>
            <a:r>
              <a:rPr sz="2400" spc="-110" dirty="0">
                <a:latin typeface="Times New Roman"/>
                <a:cs typeface="Times New Roman"/>
              </a:rPr>
              <a:t># </a:t>
            </a:r>
            <a:r>
              <a:rPr sz="2400" spc="-130" dirty="0">
                <a:latin typeface="Times New Roman"/>
                <a:cs typeface="Times New Roman"/>
              </a:rPr>
              <a:t>Exemple </a:t>
            </a:r>
            <a:r>
              <a:rPr sz="2400" spc="-110" dirty="0">
                <a:latin typeface="Times New Roman"/>
                <a:cs typeface="Times New Roman"/>
              </a:rPr>
              <a:t>commentaire </a:t>
            </a:r>
            <a:r>
              <a:rPr sz="2400" spc="-40" dirty="0">
                <a:latin typeface="Times New Roman"/>
                <a:cs typeface="Times New Roman"/>
              </a:rPr>
              <a:t>dans </a:t>
            </a:r>
            <a:r>
              <a:rPr sz="2400" spc="-114" dirty="0">
                <a:latin typeface="Times New Roman"/>
                <a:cs typeface="Times New Roman"/>
              </a:rPr>
              <a:t>un </a:t>
            </a:r>
            <a:r>
              <a:rPr sz="2400" spc="-150" dirty="0">
                <a:latin typeface="Times New Roman"/>
                <a:cs typeface="Times New Roman"/>
              </a:rPr>
              <a:t>fichier </a:t>
            </a:r>
            <a:r>
              <a:rPr sz="2400" spc="-40" dirty="0">
                <a:latin typeface="Times New Roman"/>
                <a:cs typeface="Times New Roman"/>
              </a:rPr>
              <a:t>de </a:t>
            </a:r>
            <a:r>
              <a:rPr sz="2400" spc="-90" dirty="0">
                <a:latin typeface="Times New Roman"/>
                <a:cs typeface="Times New Roman"/>
              </a:rPr>
              <a:t>propriétés  </a:t>
            </a:r>
            <a:r>
              <a:rPr sz="2400" spc="-175" dirty="0">
                <a:latin typeface="Times New Roman"/>
                <a:cs typeface="Times New Roman"/>
              </a:rPr>
              <a:t>Nom=Dupont</a:t>
            </a:r>
            <a:endParaRPr sz="24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  <a:tabLst>
                <a:tab pos="2755265" algn="l"/>
              </a:tabLst>
            </a:pPr>
            <a:r>
              <a:rPr sz="2400" spc="-170" dirty="0">
                <a:latin typeface="Times New Roman"/>
                <a:cs typeface="Times New Roman"/>
              </a:rPr>
              <a:t>Age	</a:t>
            </a:r>
            <a:r>
              <a:rPr sz="2400" spc="-105" dirty="0">
                <a:latin typeface="Times New Roman"/>
                <a:cs typeface="Times New Roman"/>
              </a:rPr>
              <a:t>21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8876" y="833088"/>
            <a:ext cx="73279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La </a:t>
            </a:r>
            <a:r>
              <a:rPr spc="330" dirty="0"/>
              <a:t>classe </a:t>
            </a:r>
            <a:r>
              <a:rPr spc="245" dirty="0"/>
              <a:t>« </a:t>
            </a:r>
            <a:r>
              <a:rPr spc="114" dirty="0"/>
              <a:t>StringTokenizer</a:t>
            </a:r>
            <a:r>
              <a:rPr spc="-35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943215" cy="3921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5" dirty="0">
                <a:latin typeface="Times New Roman"/>
                <a:cs typeface="Times New Roman"/>
              </a:rPr>
              <a:t>Cette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30" dirty="0">
                <a:latin typeface="Times New Roman"/>
                <a:cs typeface="Times New Roman"/>
              </a:rPr>
              <a:t>classe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découpe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une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chaîne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50" dirty="0">
                <a:latin typeface="Times New Roman"/>
                <a:cs typeface="Times New Roman"/>
              </a:rPr>
              <a:t>en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sous-chaînes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appelés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«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token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55600" marR="435609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55" dirty="0">
                <a:latin typeface="Times New Roman"/>
                <a:cs typeface="Times New Roman"/>
              </a:rPr>
              <a:t>effectuer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114" dirty="0">
                <a:latin typeface="Times New Roman"/>
                <a:cs typeface="Times New Roman"/>
              </a:rPr>
              <a:t>découpage, </a:t>
            </a: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20" dirty="0">
                <a:latin typeface="Times New Roman"/>
                <a:cs typeface="Times New Roman"/>
              </a:rPr>
              <a:t>doit </a:t>
            </a:r>
            <a:r>
              <a:rPr sz="1800" spc="10" dirty="0">
                <a:latin typeface="Times New Roman"/>
                <a:cs typeface="Times New Roman"/>
              </a:rPr>
              <a:t>fournir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35" dirty="0">
                <a:latin typeface="Times New Roman"/>
                <a:cs typeface="Times New Roman"/>
              </a:rPr>
              <a:t>liste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14" dirty="0">
                <a:latin typeface="Times New Roman"/>
                <a:cs typeface="Times New Roman"/>
              </a:rPr>
              <a:t>séparateur </a:t>
            </a:r>
            <a:r>
              <a:rPr sz="1800" spc="20" dirty="0">
                <a:latin typeface="Times New Roman"/>
                <a:cs typeface="Times New Roman"/>
              </a:rPr>
              <a:t>qui  </a:t>
            </a:r>
            <a:r>
              <a:rPr sz="1800" spc="90" dirty="0">
                <a:latin typeface="Times New Roman"/>
                <a:cs typeface="Times New Roman"/>
              </a:rPr>
              <a:t>correspondent aux </a:t>
            </a:r>
            <a:r>
              <a:rPr sz="1800" spc="50" dirty="0">
                <a:latin typeface="Times New Roman"/>
                <a:cs typeface="Times New Roman"/>
              </a:rPr>
              <a:t>délimiteurs </a:t>
            </a:r>
            <a:r>
              <a:rPr sz="1800" spc="110" dirty="0">
                <a:latin typeface="Times New Roman"/>
                <a:cs typeface="Times New Roman"/>
              </a:rPr>
              <a:t>entres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120" dirty="0">
                <a:latin typeface="Times New Roman"/>
                <a:cs typeface="Times New Roman"/>
              </a:rPr>
              <a:t>sous-chaînes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Char char="•"/>
            </a:pPr>
            <a:endParaRPr sz="27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400" spc="-140" dirty="0">
                <a:latin typeface="Times New Roman"/>
                <a:cs typeface="Times New Roman"/>
              </a:rPr>
              <a:t>StringTokenizer </a:t>
            </a:r>
            <a:r>
              <a:rPr sz="2400" spc="-35" dirty="0">
                <a:latin typeface="Times New Roman"/>
                <a:cs typeface="Times New Roman"/>
              </a:rPr>
              <a:t>st </a:t>
            </a:r>
            <a:r>
              <a:rPr sz="2400" spc="-204" dirty="0">
                <a:latin typeface="Times New Roman"/>
                <a:cs typeface="Times New Roman"/>
              </a:rPr>
              <a:t>= </a:t>
            </a:r>
            <a:r>
              <a:rPr sz="2400" spc="-135" dirty="0">
                <a:latin typeface="Times New Roman"/>
                <a:cs typeface="Times New Roman"/>
              </a:rPr>
              <a:t>new </a:t>
            </a:r>
            <a:r>
              <a:rPr sz="2400" spc="-140" dirty="0">
                <a:latin typeface="Times New Roman"/>
                <a:cs typeface="Times New Roman"/>
              </a:rPr>
              <a:t>StringTokenizer( </a:t>
            </a:r>
            <a:r>
              <a:rPr sz="2400" spc="-65" dirty="0">
                <a:latin typeface="Times New Roman"/>
                <a:cs typeface="Times New Roman"/>
              </a:rPr>
              <a:t>chaîne,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séparateur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95" dirty="0">
                <a:latin typeface="Times New Roman"/>
                <a:cs typeface="Times New Roman"/>
              </a:rPr>
              <a:t>Les </a:t>
            </a:r>
            <a:r>
              <a:rPr sz="1800" spc="120" dirty="0">
                <a:latin typeface="Times New Roman"/>
                <a:cs typeface="Times New Roman"/>
              </a:rPr>
              <a:t>méthodes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95" dirty="0">
                <a:latin typeface="Times New Roman"/>
                <a:cs typeface="Times New Roman"/>
              </a:rPr>
              <a:t>cette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95" dirty="0">
                <a:latin typeface="Times New Roman"/>
                <a:cs typeface="Times New Roman"/>
              </a:rPr>
              <a:t>sont</a:t>
            </a:r>
            <a:r>
              <a:rPr sz="1800" spc="-2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55" dirty="0">
                <a:latin typeface="Times New Roman"/>
                <a:cs typeface="Times New Roman"/>
              </a:rPr>
              <a:t>countTokens()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95" dirty="0">
                <a:latin typeface="Times New Roman"/>
                <a:cs typeface="Times New Roman"/>
              </a:rPr>
              <a:t>nombre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tokens</a:t>
            </a:r>
            <a:endParaRPr sz="180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 </a:t>
            </a:r>
            <a:r>
              <a:rPr sz="1800" spc="70" dirty="0">
                <a:latin typeface="Times New Roman"/>
                <a:cs typeface="Times New Roman"/>
              </a:rPr>
              <a:t>hasMoreTokens()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true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45" dirty="0">
                <a:latin typeface="Times New Roman"/>
                <a:cs typeface="Times New Roman"/>
              </a:rPr>
              <a:t>si </a:t>
            </a:r>
            <a:r>
              <a:rPr sz="1800" spc="155" dirty="0">
                <a:latin typeface="Times New Roman"/>
                <a:cs typeface="Times New Roman"/>
              </a:rPr>
              <a:t>des </a:t>
            </a:r>
            <a:r>
              <a:rPr sz="1800" spc="95" dirty="0">
                <a:latin typeface="Times New Roman"/>
                <a:cs typeface="Times New Roman"/>
              </a:rPr>
              <a:t>tokens sont</a:t>
            </a:r>
            <a:r>
              <a:rPr sz="1800" spc="-22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encore  </a:t>
            </a:r>
            <a:r>
              <a:rPr sz="1800" spc="65" dirty="0">
                <a:latin typeface="Times New Roman"/>
                <a:cs typeface="Times New Roman"/>
              </a:rPr>
              <a:t>disponibles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40" dirty="0">
                <a:latin typeface="Times New Roman"/>
                <a:cs typeface="Times New Roman"/>
              </a:rPr>
              <a:t>nextToken()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105" dirty="0">
                <a:latin typeface="Times New Roman"/>
                <a:cs typeface="Times New Roman"/>
              </a:rPr>
              <a:t>récupère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70" dirty="0">
                <a:latin typeface="Times New Roman"/>
                <a:cs typeface="Times New Roman"/>
              </a:rPr>
              <a:t>prochain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token.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3580" y="833088"/>
            <a:ext cx="37598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La</a:t>
            </a:r>
            <a:r>
              <a:rPr spc="55" dirty="0"/>
              <a:t> </a:t>
            </a:r>
            <a:r>
              <a:rPr spc="150" dirty="0"/>
              <a:t>sérialisation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14127"/>
            <a:ext cx="7497445" cy="312420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9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75" dirty="0">
                <a:latin typeface="Times New Roman"/>
                <a:cs typeface="Times New Roman"/>
              </a:rPr>
              <a:t>Sérialiser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objet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c’est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sauvegarder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dans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flux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sortie.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4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10" dirty="0">
                <a:latin typeface="Times New Roman"/>
                <a:cs typeface="Times New Roman"/>
              </a:rPr>
              <a:t>Sauvegarder </a:t>
            </a:r>
            <a:r>
              <a:rPr sz="1800" spc="65" dirty="0">
                <a:latin typeface="Times New Roman"/>
                <a:cs typeface="Times New Roman"/>
              </a:rPr>
              <a:t>l’ensemble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95" dirty="0">
                <a:latin typeface="Times New Roman"/>
                <a:cs typeface="Times New Roman"/>
              </a:rPr>
              <a:t>ses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attributs,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10" dirty="0">
                <a:latin typeface="Times New Roman"/>
                <a:cs typeface="Times New Roman"/>
              </a:rPr>
              <a:t>Sauvegarder </a:t>
            </a:r>
            <a:r>
              <a:rPr sz="1800" spc="65" dirty="0">
                <a:latin typeface="Times New Roman"/>
                <a:cs typeface="Times New Roman"/>
              </a:rPr>
              <a:t>l’ensemble </a:t>
            </a:r>
            <a:r>
              <a:rPr sz="1800" spc="155" dirty="0">
                <a:latin typeface="Times New Roman"/>
                <a:cs typeface="Times New Roman"/>
              </a:rPr>
              <a:t>des </a:t>
            </a:r>
            <a:r>
              <a:rPr sz="1800" spc="45" dirty="0">
                <a:latin typeface="Times New Roman"/>
                <a:cs typeface="Times New Roman"/>
              </a:rPr>
              <a:t>informations le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caractérisant.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Times New Roman"/>
              <a:buChar char="–"/>
            </a:pPr>
            <a:endParaRPr sz="29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85" dirty="0">
                <a:latin typeface="Times New Roman"/>
                <a:cs typeface="Times New Roman"/>
              </a:rPr>
              <a:t>Désérialiser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c’est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partir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données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issues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d’un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flux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d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’entrée,  </a:t>
            </a:r>
            <a:r>
              <a:rPr sz="2000" spc="125" dirty="0">
                <a:latin typeface="Times New Roman"/>
                <a:cs typeface="Times New Roman"/>
              </a:rPr>
              <a:t>régénérer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objet.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principe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sérialisation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permet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rendre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objets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java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190" dirty="0">
                <a:solidFill>
                  <a:srgbClr val="FF0000"/>
                </a:solidFill>
                <a:latin typeface="Times New Roman"/>
                <a:cs typeface="Times New Roman"/>
              </a:rPr>
              <a:t>persistant</a:t>
            </a:r>
            <a:r>
              <a:rPr sz="20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8777" y="833088"/>
            <a:ext cx="760793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0" dirty="0"/>
              <a:t>Qu’est </a:t>
            </a:r>
            <a:r>
              <a:rPr spc="370" dirty="0"/>
              <a:t>ce </a:t>
            </a:r>
            <a:r>
              <a:rPr spc="75" dirty="0"/>
              <a:t>qui </a:t>
            </a:r>
            <a:r>
              <a:rPr spc="330" dirty="0"/>
              <a:t>est </a:t>
            </a:r>
            <a:r>
              <a:rPr spc="185" dirty="0"/>
              <a:t>sérialisable</a:t>
            </a:r>
            <a:r>
              <a:rPr spc="-409" dirty="0"/>
              <a:t> </a:t>
            </a:r>
            <a:r>
              <a:rPr spc="495" dirty="0"/>
              <a:t>?</a:t>
            </a:r>
          </a:p>
        </p:txBody>
      </p:sp>
      <p:sp>
        <p:nvSpPr>
          <p:cNvPr id="3" name="object 3"/>
          <p:cNvSpPr/>
          <p:nvPr/>
        </p:nvSpPr>
        <p:spPr>
          <a:xfrm>
            <a:off x="2982467" y="2865120"/>
            <a:ext cx="457200" cy="609600"/>
          </a:xfrm>
          <a:custGeom>
            <a:avLst/>
            <a:gdLst/>
            <a:ahLst/>
            <a:cxnLst/>
            <a:rect l="l" t="t" r="r" b="b"/>
            <a:pathLst>
              <a:path w="457200" h="609600">
                <a:moveTo>
                  <a:pt x="321564" y="609600"/>
                </a:moveTo>
                <a:lnTo>
                  <a:pt x="321564" y="528828"/>
                </a:lnTo>
                <a:lnTo>
                  <a:pt x="263652" y="528828"/>
                </a:lnTo>
                <a:lnTo>
                  <a:pt x="216479" y="524605"/>
                </a:lnTo>
                <a:lnTo>
                  <a:pt x="171990" y="512429"/>
                </a:lnTo>
                <a:lnTo>
                  <a:pt x="130951" y="493042"/>
                </a:lnTo>
                <a:lnTo>
                  <a:pt x="94126" y="467182"/>
                </a:lnTo>
                <a:lnTo>
                  <a:pt x="62281" y="435590"/>
                </a:lnTo>
                <a:lnTo>
                  <a:pt x="36180" y="399005"/>
                </a:lnTo>
                <a:lnTo>
                  <a:pt x="16590" y="358169"/>
                </a:lnTo>
                <a:lnTo>
                  <a:pt x="4275" y="313820"/>
                </a:lnTo>
                <a:lnTo>
                  <a:pt x="0" y="266700"/>
                </a:lnTo>
                <a:lnTo>
                  <a:pt x="0" y="0"/>
                </a:lnTo>
                <a:lnTo>
                  <a:pt x="137160" y="0"/>
                </a:lnTo>
                <a:lnTo>
                  <a:pt x="137160" y="266700"/>
                </a:lnTo>
                <a:lnTo>
                  <a:pt x="147066" y="298846"/>
                </a:lnTo>
                <a:lnTo>
                  <a:pt x="174117" y="324993"/>
                </a:lnTo>
                <a:lnTo>
                  <a:pt x="214312" y="342566"/>
                </a:lnTo>
                <a:lnTo>
                  <a:pt x="263652" y="348996"/>
                </a:lnTo>
                <a:lnTo>
                  <a:pt x="386381" y="348996"/>
                </a:lnTo>
                <a:lnTo>
                  <a:pt x="457200" y="438912"/>
                </a:lnTo>
                <a:lnTo>
                  <a:pt x="321564" y="609600"/>
                </a:lnTo>
                <a:close/>
              </a:path>
              <a:path w="457200" h="609600">
                <a:moveTo>
                  <a:pt x="386381" y="348996"/>
                </a:moveTo>
                <a:lnTo>
                  <a:pt x="321564" y="348996"/>
                </a:lnTo>
                <a:lnTo>
                  <a:pt x="321564" y="266700"/>
                </a:lnTo>
                <a:lnTo>
                  <a:pt x="386381" y="348996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77895" y="2860548"/>
            <a:ext cx="467995" cy="628015"/>
          </a:xfrm>
          <a:custGeom>
            <a:avLst/>
            <a:gdLst/>
            <a:ahLst/>
            <a:cxnLst/>
            <a:rect l="l" t="t" r="r" b="b"/>
            <a:pathLst>
              <a:path w="467995" h="628014">
                <a:moveTo>
                  <a:pt x="320040" y="537972"/>
                </a:moveTo>
                <a:lnTo>
                  <a:pt x="268224" y="537972"/>
                </a:lnTo>
                <a:lnTo>
                  <a:pt x="254508" y="536448"/>
                </a:lnTo>
                <a:lnTo>
                  <a:pt x="240792" y="536448"/>
                </a:lnTo>
                <a:lnTo>
                  <a:pt x="227076" y="534924"/>
                </a:lnTo>
                <a:lnTo>
                  <a:pt x="214884" y="531876"/>
                </a:lnTo>
                <a:lnTo>
                  <a:pt x="201168" y="528828"/>
                </a:lnTo>
                <a:lnTo>
                  <a:pt x="164592" y="516636"/>
                </a:lnTo>
                <a:lnTo>
                  <a:pt x="118872" y="492252"/>
                </a:lnTo>
                <a:lnTo>
                  <a:pt x="79248" y="460248"/>
                </a:lnTo>
                <a:lnTo>
                  <a:pt x="45720" y="420624"/>
                </a:lnTo>
                <a:lnTo>
                  <a:pt x="21336" y="374904"/>
                </a:lnTo>
                <a:lnTo>
                  <a:pt x="9144" y="338328"/>
                </a:lnTo>
                <a:lnTo>
                  <a:pt x="6096" y="324612"/>
                </a:lnTo>
                <a:lnTo>
                  <a:pt x="3048" y="312420"/>
                </a:lnTo>
                <a:lnTo>
                  <a:pt x="1524" y="298704"/>
                </a:lnTo>
                <a:lnTo>
                  <a:pt x="1524" y="284988"/>
                </a:lnTo>
                <a:lnTo>
                  <a:pt x="0" y="271272"/>
                </a:lnTo>
                <a:lnTo>
                  <a:pt x="0" y="0"/>
                </a:lnTo>
                <a:lnTo>
                  <a:pt x="147828" y="0"/>
                </a:lnTo>
                <a:lnTo>
                  <a:pt x="14782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298704"/>
                </a:lnTo>
                <a:lnTo>
                  <a:pt x="11006" y="298704"/>
                </a:lnTo>
                <a:lnTo>
                  <a:pt x="13716" y="310896"/>
                </a:lnTo>
                <a:lnTo>
                  <a:pt x="15240" y="323088"/>
                </a:lnTo>
                <a:lnTo>
                  <a:pt x="21336" y="347472"/>
                </a:lnTo>
                <a:lnTo>
                  <a:pt x="30480" y="371856"/>
                </a:lnTo>
                <a:lnTo>
                  <a:pt x="41148" y="394716"/>
                </a:lnTo>
                <a:lnTo>
                  <a:pt x="42127" y="394716"/>
                </a:lnTo>
                <a:lnTo>
                  <a:pt x="54864" y="414528"/>
                </a:lnTo>
                <a:lnTo>
                  <a:pt x="53340" y="414528"/>
                </a:lnTo>
                <a:lnTo>
                  <a:pt x="68580" y="434340"/>
                </a:lnTo>
                <a:lnTo>
                  <a:pt x="103632" y="469392"/>
                </a:lnTo>
                <a:lnTo>
                  <a:pt x="144780" y="496824"/>
                </a:lnTo>
                <a:lnTo>
                  <a:pt x="192024" y="516636"/>
                </a:lnTo>
                <a:lnTo>
                  <a:pt x="228600" y="524256"/>
                </a:lnTo>
                <a:lnTo>
                  <a:pt x="242316" y="527304"/>
                </a:lnTo>
                <a:lnTo>
                  <a:pt x="330708" y="527304"/>
                </a:lnTo>
                <a:lnTo>
                  <a:pt x="330708" y="533400"/>
                </a:lnTo>
                <a:lnTo>
                  <a:pt x="320040" y="533400"/>
                </a:lnTo>
                <a:lnTo>
                  <a:pt x="320040" y="537972"/>
                </a:lnTo>
                <a:close/>
              </a:path>
              <a:path w="467995" h="628014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467995" h="628014">
                <a:moveTo>
                  <a:pt x="13716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137160" y="4572"/>
                </a:lnTo>
                <a:lnTo>
                  <a:pt x="137160" y="10668"/>
                </a:lnTo>
                <a:close/>
              </a:path>
              <a:path w="467995" h="628014">
                <a:moveTo>
                  <a:pt x="330708" y="358140"/>
                </a:moveTo>
                <a:lnTo>
                  <a:pt x="254508" y="358140"/>
                </a:lnTo>
                <a:lnTo>
                  <a:pt x="230124" y="355092"/>
                </a:lnTo>
                <a:lnTo>
                  <a:pt x="185928" y="339852"/>
                </a:lnTo>
                <a:lnTo>
                  <a:pt x="147828" y="306324"/>
                </a:lnTo>
                <a:lnTo>
                  <a:pt x="137160" y="271272"/>
                </a:lnTo>
                <a:lnTo>
                  <a:pt x="137160" y="4572"/>
                </a:lnTo>
                <a:lnTo>
                  <a:pt x="141732" y="10668"/>
                </a:lnTo>
                <a:lnTo>
                  <a:pt x="147828" y="10668"/>
                </a:lnTo>
                <a:lnTo>
                  <a:pt x="147828" y="280416"/>
                </a:lnTo>
                <a:lnTo>
                  <a:pt x="148132" y="280416"/>
                </a:lnTo>
                <a:lnTo>
                  <a:pt x="149352" y="286512"/>
                </a:lnTo>
                <a:lnTo>
                  <a:pt x="152400" y="294132"/>
                </a:lnTo>
                <a:lnTo>
                  <a:pt x="156057" y="300228"/>
                </a:lnTo>
                <a:lnTo>
                  <a:pt x="155448" y="300228"/>
                </a:lnTo>
                <a:lnTo>
                  <a:pt x="199644" y="335280"/>
                </a:lnTo>
                <a:lnTo>
                  <a:pt x="256032" y="348996"/>
                </a:lnTo>
                <a:lnTo>
                  <a:pt x="320040" y="348996"/>
                </a:lnTo>
                <a:lnTo>
                  <a:pt x="320040" y="353568"/>
                </a:lnTo>
                <a:lnTo>
                  <a:pt x="330708" y="353568"/>
                </a:lnTo>
                <a:lnTo>
                  <a:pt x="330708" y="358140"/>
                </a:lnTo>
                <a:close/>
              </a:path>
              <a:path w="467995" h="628014">
                <a:moveTo>
                  <a:pt x="147828" y="10668"/>
                </a:moveTo>
                <a:lnTo>
                  <a:pt x="141732" y="10668"/>
                </a:lnTo>
                <a:lnTo>
                  <a:pt x="137160" y="4572"/>
                </a:lnTo>
                <a:lnTo>
                  <a:pt x="147828" y="4572"/>
                </a:lnTo>
                <a:lnTo>
                  <a:pt x="147828" y="10668"/>
                </a:lnTo>
                <a:close/>
              </a:path>
              <a:path w="467995" h="628014">
                <a:moveTo>
                  <a:pt x="320040" y="353568"/>
                </a:moveTo>
                <a:lnTo>
                  <a:pt x="320040" y="257556"/>
                </a:lnTo>
                <a:lnTo>
                  <a:pt x="330945" y="271272"/>
                </a:lnTo>
                <a:lnTo>
                  <a:pt x="330708" y="271272"/>
                </a:lnTo>
                <a:lnTo>
                  <a:pt x="321564" y="274320"/>
                </a:lnTo>
                <a:lnTo>
                  <a:pt x="330708" y="285800"/>
                </a:lnTo>
                <a:lnTo>
                  <a:pt x="330708" y="348996"/>
                </a:lnTo>
                <a:lnTo>
                  <a:pt x="326136" y="348996"/>
                </a:lnTo>
                <a:lnTo>
                  <a:pt x="320040" y="353568"/>
                </a:lnTo>
                <a:close/>
              </a:path>
              <a:path w="467995" h="628014">
                <a:moveTo>
                  <a:pt x="330708" y="285800"/>
                </a:moveTo>
                <a:lnTo>
                  <a:pt x="321564" y="274320"/>
                </a:lnTo>
                <a:lnTo>
                  <a:pt x="330708" y="271272"/>
                </a:lnTo>
                <a:lnTo>
                  <a:pt x="330708" y="285800"/>
                </a:lnTo>
                <a:close/>
              </a:path>
              <a:path w="467995" h="628014">
                <a:moveTo>
                  <a:pt x="456296" y="443484"/>
                </a:moveTo>
                <a:lnTo>
                  <a:pt x="330708" y="285800"/>
                </a:lnTo>
                <a:lnTo>
                  <a:pt x="330708" y="271272"/>
                </a:lnTo>
                <a:lnTo>
                  <a:pt x="330945" y="271272"/>
                </a:lnTo>
                <a:lnTo>
                  <a:pt x="465444" y="440436"/>
                </a:lnTo>
                <a:lnTo>
                  <a:pt x="458724" y="440436"/>
                </a:lnTo>
                <a:lnTo>
                  <a:pt x="456296" y="443484"/>
                </a:lnTo>
                <a:close/>
              </a:path>
              <a:path w="467995" h="628014">
                <a:moveTo>
                  <a:pt x="148132" y="280416"/>
                </a:moveTo>
                <a:lnTo>
                  <a:pt x="147828" y="280416"/>
                </a:lnTo>
                <a:lnTo>
                  <a:pt x="147828" y="278892"/>
                </a:lnTo>
                <a:lnTo>
                  <a:pt x="148132" y="280416"/>
                </a:lnTo>
                <a:close/>
              </a:path>
              <a:path w="467995" h="628014">
                <a:moveTo>
                  <a:pt x="11006" y="298704"/>
                </a:moveTo>
                <a:lnTo>
                  <a:pt x="10668" y="298704"/>
                </a:lnTo>
                <a:lnTo>
                  <a:pt x="10668" y="297180"/>
                </a:lnTo>
                <a:lnTo>
                  <a:pt x="11006" y="298704"/>
                </a:lnTo>
                <a:close/>
              </a:path>
              <a:path w="467995" h="628014">
                <a:moveTo>
                  <a:pt x="156972" y="301752"/>
                </a:moveTo>
                <a:lnTo>
                  <a:pt x="155448" y="300228"/>
                </a:lnTo>
                <a:lnTo>
                  <a:pt x="156057" y="300228"/>
                </a:lnTo>
                <a:lnTo>
                  <a:pt x="156972" y="301752"/>
                </a:lnTo>
                <a:close/>
              </a:path>
              <a:path w="467995" h="628014">
                <a:moveTo>
                  <a:pt x="330708" y="353568"/>
                </a:moveTo>
                <a:lnTo>
                  <a:pt x="320040" y="353568"/>
                </a:lnTo>
                <a:lnTo>
                  <a:pt x="326136" y="348996"/>
                </a:lnTo>
                <a:lnTo>
                  <a:pt x="330708" y="348996"/>
                </a:lnTo>
                <a:lnTo>
                  <a:pt x="330708" y="353568"/>
                </a:lnTo>
                <a:close/>
              </a:path>
              <a:path w="467995" h="628014">
                <a:moveTo>
                  <a:pt x="42127" y="394716"/>
                </a:moveTo>
                <a:lnTo>
                  <a:pt x="41148" y="394716"/>
                </a:lnTo>
                <a:lnTo>
                  <a:pt x="41148" y="393192"/>
                </a:lnTo>
                <a:lnTo>
                  <a:pt x="42127" y="394716"/>
                </a:lnTo>
                <a:close/>
              </a:path>
              <a:path w="467995" h="628014">
                <a:moveTo>
                  <a:pt x="458724" y="446532"/>
                </a:moveTo>
                <a:lnTo>
                  <a:pt x="456296" y="443484"/>
                </a:lnTo>
                <a:lnTo>
                  <a:pt x="458724" y="440436"/>
                </a:lnTo>
                <a:lnTo>
                  <a:pt x="458724" y="446532"/>
                </a:lnTo>
                <a:close/>
              </a:path>
              <a:path w="467995" h="628014">
                <a:moveTo>
                  <a:pt x="465424" y="446532"/>
                </a:moveTo>
                <a:lnTo>
                  <a:pt x="458724" y="446532"/>
                </a:lnTo>
                <a:lnTo>
                  <a:pt x="458724" y="440436"/>
                </a:lnTo>
                <a:lnTo>
                  <a:pt x="465444" y="440436"/>
                </a:lnTo>
                <a:lnTo>
                  <a:pt x="467868" y="443484"/>
                </a:lnTo>
                <a:lnTo>
                  <a:pt x="465424" y="446532"/>
                </a:lnTo>
                <a:close/>
              </a:path>
              <a:path w="467995" h="628014">
                <a:moveTo>
                  <a:pt x="331035" y="614172"/>
                </a:moveTo>
                <a:lnTo>
                  <a:pt x="330708" y="614172"/>
                </a:lnTo>
                <a:lnTo>
                  <a:pt x="330708" y="601167"/>
                </a:lnTo>
                <a:lnTo>
                  <a:pt x="456296" y="443484"/>
                </a:lnTo>
                <a:lnTo>
                  <a:pt x="458724" y="446532"/>
                </a:lnTo>
                <a:lnTo>
                  <a:pt x="465424" y="446532"/>
                </a:lnTo>
                <a:lnTo>
                  <a:pt x="331035" y="614172"/>
                </a:lnTo>
                <a:close/>
              </a:path>
              <a:path w="467995" h="628014">
                <a:moveTo>
                  <a:pt x="320040" y="627888"/>
                </a:moveTo>
                <a:lnTo>
                  <a:pt x="320040" y="533400"/>
                </a:lnTo>
                <a:lnTo>
                  <a:pt x="326136" y="537972"/>
                </a:lnTo>
                <a:lnTo>
                  <a:pt x="330708" y="537972"/>
                </a:lnTo>
                <a:lnTo>
                  <a:pt x="330708" y="601167"/>
                </a:lnTo>
                <a:lnTo>
                  <a:pt x="321564" y="612648"/>
                </a:lnTo>
                <a:lnTo>
                  <a:pt x="330708" y="614172"/>
                </a:lnTo>
                <a:lnTo>
                  <a:pt x="331035" y="614172"/>
                </a:lnTo>
                <a:lnTo>
                  <a:pt x="320040" y="627888"/>
                </a:lnTo>
                <a:close/>
              </a:path>
              <a:path w="467995" h="628014">
                <a:moveTo>
                  <a:pt x="330708" y="537972"/>
                </a:moveTo>
                <a:lnTo>
                  <a:pt x="326136" y="537972"/>
                </a:lnTo>
                <a:lnTo>
                  <a:pt x="320040" y="533400"/>
                </a:lnTo>
                <a:lnTo>
                  <a:pt x="330708" y="533400"/>
                </a:lnTo>
                <a:lnTo>
                  <a:pt x="330708" y="537972"/>
                </a:lnTo>
                <a:close/>
              </a:path>
              <a:path w="467995" h="628014">
                <a:moveTo>
                  <a:pt x="330708" y="614172"/>
                </a:moveTo>
                <a:lnTo>
                  <a:pt x="321564" y="612648"/>
                </a:lnTo>
                <a:lnTo>
                  <a:pt x="330708" y="601167"/>
                </a:lnTo>
                <a:lnTo>
                  <a:pt x="330708" y="6141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8554" y="1976141"/>
            <a:ext cx="7797800" cy="2830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Tous </a:t>
            </a:r>
            <a:r>
              <a:rPr sz="2000" spc="110" dirty="0">
                <a:latin typeface="Times New Roman"/>
                <a:cs typeface="Times New Roman"/>
              </a:rPr>
              <a:t>les </a:t>
            </a:r>
            <a:r>
              <a:rPr sz="2000" spc="90" dirty="0">
                <a:latin typeface="Times New Roman"/>
                <a:cs typeface="Times New Roman"/>
              </a:rPr>
              <a:t>objets </a:t>
            </a:r>
            <a:r>
              <a:rPr sz="2000" spc="114" dirty="0">
                <a:latin typeface="Times New Roman"/>
                <a:cs typeface="Times New Roman"/>
              </a:rPr>
              <a:t>du </a:t>
            </a:r>
            <a:r>
              <a:rPr sz="2000" spc="130" dirty="0">
                <a:latin typeface="Times New Roman"/>
                <a:cs typeface="Times New Roman"/>
              </a:rPr>
              <a:t>langage </a:t>
            </a:r>
            <a:r>
              <a:rPr sz="2000" spc="80" dirty="0">
                <a:latin typeface="Times New Roman"/>
                <a:cs typeface="Times New Roman"/>
              </a:rPr>
              <a:t>java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-29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sérialisables.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Char char="•"/>
            </a:pPr>
            <a:endParaRPr sz="2450">
              <a:latin typeface="Times New Roman"/>
              <a:cs typeface="Times New Roman"/>
            </a:endParaRPr>
          </a:p>
          <a:p>
            <a:pPr marL="2298065" marR="519430">
              <a:lnSpc>
                <a:spcPct val="100000"/>
              </a:lnSpc>
            </a:pPr>
            <a:r>
              <a:rPr sz="1800" spc="45" dirty="0">
                <a:solidFill>
                  <a:srgbClr val="FF0000"/>
                </a:solidFill>
                <a:latin typeface="Times New Roman"/>
                <a:cs typeface="Times New Roman"/>
              </a:rPr>
              <a:t>Pour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être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sérialisable,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une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classe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doit tout 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simplement 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implanter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l’interface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«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java.io.Serializable</a:t>
            </a:r>
            <a:r>
              <a:rPr sz="18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  <a:p>
            <a:pPr marL="356235" indent="-343535">
              <a:lnSpc>
                <a:spcPts val="1805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Quasiment toutes les </a:t>
            </a:r>
            <a:r>
              <a:rPr sz="2000" spc="160" dirty="0">
                <a:latin typeface="Times New Roman"/>
                <a:cs typeface="Times New Roman"/>
              </a:rPr>
              <a:t>classes de </a:t>
            </a:r>
            <a:r>
              <a:rPr sz="2000" spc="-70" dirty="0">
                <a:latin typeface="Times New Roman"/>
                <a:cs typeface="Times New Roman"/>
              </a:rPr>
              <a:t>l’API </a:t>
            </a:r>
            <a:r>
              <a:rPr sz="2000" spc="80" dirty="0">
                <a:latin typeface="Times New Roman"/>
                <a:cs typeface="Times New Roman"/>
              </a:rPr>
              <a:t>java dont</a:t>
            </a:r>
            <a:r>
              <a:rPr sz="2000" spc="-33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120" dirty="0">
                <a:latin typeface="Times New Roman"/>
                <a:cs typeface="Times New Roman"/>
              </a:rPr>
              <a:t>persistance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95" dirty="0">
                <a:latin typeface="Times New Roman"/>
                <a:cs typeface="Times New Roman"/>
              </a:rPr>
              <a:t>s’avère </a:t>
            </a:r>
            <a:r>
              <a:rPr sz="2000" spc="80" dirty="0">
                <a:latin typeface="Times New Roman"/>
                <a:cs typeface="Times New Roman"/>
              </a:rPr>
              <a:t>judicieuse </a:t>
            </a:r>
            <a:r>
              <a:rPr sz="2000" spc="65" dirty="0">
                <a:latin typeface="Times New Roman"/>
                <a:cs typeface="Times New Roman"/>
              </a:rPr>
              <a:t>implantent </a:t>
            </a:r>
            <a:r>
              <a:rPr sz="2000" spc="110" dirty="0">
                <a:latin typeface="Times New Roman"/>
                <a:cs typeface="Times New Roman"/>
              </a:rPr>
              <a:t>cette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classe.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-110" dirty="0">
                <a:latin typeface="Times New Roman"/>
                <a:cs typeface="Times New Roman"/>
              </a:rPr>
              <a:t>L </a:t>
            </a:r>
            <a:r>
              <a:rPr sz="2000" spc="45" dirty="0">
                <a:latin typeface="Times New Roman"/>
                <a:cs typeface="Times New Roman"/>
              </a:rPr>
              <a:t>’interface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65" dirty="0">
                <a:latin typeface="Times New Roman"/>
                <a:cs typeface="Times New Roman"/>
              </a:rPr>
              <a:t>java.io.Serializable </a:t>
            </a:r>
            <a:r>
              <a:rPr sz="2000" spc="110" dirty="0">
                <a:latin typeface="Times New Roman"/>
                <a:cs typeface="Times New Roman"/>
              </a:rPr>
              <a:t>» </a:t>
            </a:r>
            <a:r>
              <a:rPr sz="2000" spc="170" dirty="0">
                <a:latin typeface="Times New Roman"/>
                <a:cs typeface="Times New Roman"/>
              </a:rPr>
              <a:t>ne </a:t>
            </a:r>
            <a:r>
              <a:rPr sz="2000" spc="95" dirty="0">
                <a:latin typeface="Times New Roman"/>
                <a:cs typeface="Times New Roman"/>
              </a:rPr>
              <a:t>comporte </a:t>
            </a:r>
            <a:r>
              <a:rPr sz="2000" spc="155" dirty="0">
                <a:latin typeface="Times New Roman"/>
                <a:cs typeface="Times New Roman"/>
              </a:rPr>
              <a:t>aucune</a:t>
            </a:r>
            <a:r>
              <a:rPr sz="2000" spc="-29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opération.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7975" y="833088"/>
            <a:ext cx="745109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Comment </a:t>
            </a:r>
            <a:r>
              <a:rPr spc="170" dirty="0"/>
              <a:t>sérialiser </a:t>
            </a:r>
            <a:r>
              <a:rPr spc="254" dirty="0"/>
              <a:t>un </a:t>
            </a:r>
            <a:r>
              <a:rPr spc="145" dirty="0"/>
              <a:t>objet</a:t>
            </a:r>
            <a:r>
              <a:rPr spc="-280" dirty="0"/>
              <a:t> </a:t>
            </a:r>
            <a:r>
              <a:rPr spc="495" dirty="0"/>
              <a:t>?</a:t>
            </a:r>
          </a:p>
        </p:txBody>
      </p:sp>
      <p:sp>
        <p:nvSpPr>
          <p:cNvPr id="3" name="object 3"/>
          <p:cNvSpPr/>
          <p:nvPr/>
        </p:nvSpPr>
        <p:spPr>
          <a:xfrm>
            <a:off x="2372868" y="568452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65248" y="5675376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4" h="548639">
                <a:moveTo>
                  <a:pt x="626364" y="548640"/>
                </a:moveTo>
                <a:lnTo>
                  <a:pt x="0" y="548640"/>
                </a:lnTo>
                <a:lnTo>
                  <a:pt x="312420" y="0"/>
                </a:lnTo>
                <a:lnTo>
                  <a:pt x="31939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7620" y="537972"/>
                </a:lnTo>
                <a:lnTo>
                  <a:pt x="12192" y="545592"/>
                </a:lnTo>
                <a:lnTo>
                  <a:pt x="624619" y="545592"/>
                </a:lnTo>
                <a:lnTo>
                  <a:pt x="626364" y="548640"/>
                </a:lnTo>
                <a:close/>
              </a:path>
              <a:path w="626744" h="548639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4" h="548639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19396" y="12192"/>
                </a:lnTo>
                <a:lnTo>
                  <a:pt x="620259" y="537972"/>
                </a:lnTo>
                <a:lnTo>
                  <a:pt x="617220" y="537972"/>
                </a:lnTo>
                <a:lnTo>
                  <a:pt x="614172" y="545592"/>
                </a:lnTo>
                <a:close/>
              </a:path>
              <a:path w="626744" h="548639">
                <a:moveTo>
                  <a:pt x="12192" y="545592"/>
                </a:moveTo>
                <a:lnTo>
                  <a:pt x="7620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4" h="548639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4" h="548639">
                <a:moveTo>
                  <a:pt x="624619" y="545592"/>
                </a:moveTo>
                <a:lnTo>
                  <a:pt x="614172" y="545592"/>
                </a:lnTo>
                <a:lnTo>
                  <a:pt x="617220" y="537972"/>
                </a:lnTo>
                <a:lnTo>
                  <a:pt x="620259" y="537972"/>
                </a:lnTo>
                <a:lnTo>
                  <a:pt x="624619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78430" y="5782056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50236" y="6121908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08554" y="1976141"/>
            <a:ext cx="7886700" cy="42316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 </a:t>
            </a:r>
            <a:r>
              <a:rPr sz="2000" spc="80" dirty="0">
                <a:latin typeface="Times New Roman"/>
                <a:cs typeface="Times New Roman"/>
              </a:rPr>
              <a:t>sérialiser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65" dirty="0">
                <a:latin typeface="Times New Roman"/>
                <a:cs typeface="Times New Roman"/>
              </a:rPr>
              <a:t>objet, </a:t>
            </a:r>
            <a:r>
              <a:rPr sz="2000" spc="114" dirty="0">
                <a:latin typeface="Times New Roman"/>
                <a:cs typeface="Times New Roman"/>
              </a:rPr>
              <a:t>on </a:t>
            </a:r>
            <a:r>
              <a:rPr sz="2000" spc="30" dirty="0">
                <a:latin typeface="Times New Roman"/>
                <a:cs typeface="Times New Roman"/>
              </a:rPr>
              <a:t>utilise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-26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80" dirty="0">
                <a:latin typeface="Times New Roman"/>
                <a:cs typeface="Times New Roman"/>
              </a:rPr>
              <a:t>java.io.ObjectOutputStream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1155"/>
              </a:spcBef>
            </a:pPr>
            <a:r>
              <a:rPr sz="1800" spc="-90" dirty="0">
                <a:latin typeface="Times New Roman"/>
                <a:cs typeface="Times New Roman"/>
              </a:rPr>
              <a:t>ObjectOutputStream( </a:t>
            </a:r>
            <a:r>
              <a:rPr sz="1800" spc="-85" dirty="0">
                <a:latin typeface="Times New Roman"/>
                <a:cs typeface="Times New Roman"/>
              </a:rPr>
              <a:t>OutputStream </a:t>
            </a:r>
            <a:r>
              <a:rPr sz="1800" spc="-90" dirty="0">
                <a:latin typeface="Times New Roman"/>
                <a:cs typeface="Times New Roman"/>
              </a:rPr>
              <a:t>out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Cette </a:t>
            </a:r>
            <a:r>
              <a:rPr sz="2000" spc="150" dirty="0">
                <a:latin typeface="Times New Roman"/>
                <a:cs typeface="Times New Roman"/>
              </a:rPr>
              <a:t>classe </a:t>
            </a:r>
            <a:r>
              <a:rPr sz="2000" spc="10" dirty="0">
                <a:latin typeface="Times New Roman"/>
                <a:cs typeface="Times New Roman"/>
              </a:rPr>
              <a:t>offre </a:t>
            </a:r>
            <a:r>
              <a:rPr sz="2000" spc="40" dirty="0">
                <a:latin typeface="Times New Roman"/>
                <a:cs typeface="Times New Roman"/>
              </a:rPr>
              <a:t>l’opération </a:t>
            </a:r>
            <a:r>
              <a:rPr sz="2000" spc="95" dirty="0">
                <a:latin typeface="Times New Roman"/>
                <a:cs typeface="Times New Roman"/>
              </a:rPr>
              <a:t>suivante </a:t>
            </a:r>
            <a:r>
              <a:rPr sz="2000" spc="80" dirty="0">
                <a:latin typeface="Times New Roman"/>
                <a:cs typeface="Times New Roman"/>
              </a:rPr>
              <a:t>pour sérialiser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-32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objet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1870"/>
              </a:spcBef>
            </a:pPr>
            <a:r>
              <a:rPr sz="2400" spc="-175" dirty="0">
                <a:latin typeface="Times New Roman"/>
                <a:cs typeface="Times New Roman"/>
              </a:rPr>
              <a:t>void </a:t>
            </a:r>
            <a:r>
              <a:rPr sz="2400" spc="-140" dirty="0">
                <a:latin typeface="Times New Roman"/>
                <a:cs typeface="Times New Roman"/>
              </a:rPr>
              <a:t>writeObject( </a:t>
            </a:r>
            <a:r>
              <a:rPr sz="2400" spc="-120" dirty="0">
                <a:latin typeface="Times New Roman"/>
                <a:cs typeface="Times New Roman"/>
              </a:rPr>
              <a:t>Object </a:t>
            </a:r>
            <a:r>
              <a:rPr sz="2400" spc="-145" dirty="0">
                <a:latin typeface="Times New Roman"/>
                <a:cs typeface="Times New Roman"/>
              </a:rPr>
              <a:t>obj</a:t>
            </a:r>
            <a:r>
              <a:rPr sz="2400" spc="-140" dirty="0">
                <a:latin typeface="Times New Roman"/>
                <a:cs typeface="Times New Roman"/>
              </a:rPr>
              <a:t> );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>
              <a:latin typeface="Times New Roman"/>
              <a:cs typeface="Times New Roman"/>
            </a:endParaRPr>
          </a:p>
          <a:p>
            <a:pPr marL="1155700" marR="24130" indent="109220">
              <a:lnSpc>
                <a:spcPct val="100000"/>
              </a:lnSpc>
            </a:pPr>
            <a:r>
              <a:rPr sz="2400" spc="160" dirty="0">
                <a:latin typeface="Times New Roman"/>
                <a:cs typeface="Times New Roman"/>
              </a:rPr>
              <a:t>Dans </a:t>
            </a:r>
            <a:r>
              <a:rPr sz="2400" spc="200" dirty="0">
                <a:latin typeface="Times New Roman"/>
                <a:cs typeface="Times New Roman"/>
              </a:rPr>
              <a:t>ce </a:t>
            </a:r>
            <a:r>
              <a:rPr sz="2400" spc="225" dirty="0">
                <a:latin typeface="Times New Roman"/>
                <a:cs typeface="Times New Roman"/>
              </a:rPr>
              <a:t>cas </a:t>
            </a:r>
            <a:r>
              <a:rPr sz="2400" spc="45" dirty="0">
                <a:latin typeface="Times New Roman"/>
                <a:cs typeface="Times New Roman"/>
              </a:rPr>
              <a:t>l’opération </a:t>
            </a:r>
            <a:r>
              <a:rPr sz="2400" spc="130" dirty="0">
                <a:latin typeface="Times New Roman"/>
                <a:cs typeface="Times New Roman"/>
              </a:rPr>
              <a:t>« </a:t>
            </a:r>
            <a:r>
              <a:rPr sz="2400" spc="60" dirty="0">
                <a:latin typeface="Times New Roman"/>
                <a:cs typeface="Times New Roman"/>
              </a:rPr>
              <a:t>writeObject </a:t>
            </a:r>
            <a:r>
              <a:rPr sz="2400" spc="130" dirty="0">
                <a:latin typeface="Times New Roman"/>
                <a:cs typeface="Times New Roman"/>
              </a:rPr>
              <a:t>»</a:t>
            </a:r>
            <a:r>
              <a:rPr sz="2400" spc="-350" dirty="0">
                <a:latin typeface="Times New Roman"/>
                <a:cs typeface="Times New Roman"/>
              </a:rPr>
              <a:t> </a:t>
            </a:r>
            <a:r>
              <a:rPr sz="2400" spc="65" dirty="0">
                <a:latin typeface="Times New Roman"/>
                <a:cs typeface="Times New Roman"/>
              </a:rPr>
              <a:t>n’appelle  </a:t>
            </a:r>
            <a:r>
              <a:rPr sz="2400" spc="95" dirty="0">
                <a:latin typeface="Times New Roman"/>
                <a:cs typeface="Times New Roman"/>
              </a:rPr>
              <a:t>plus </a:t>
            </a:r>
            <a:r>
              <a:rPr sz="2400" spc="130" dirty="0">
                <a:latin typeface="Times New Roman"/>
                <a:cs typeface="Times New Roman"/>
              </a:rPr>
              <a:t>« </a:t>
            </a:r>
            <a:r>
              <a:rPr sz="2400" spc="60" dirty="0">
                <a:latin typeface="Times New Roman"/>
                <a:cs typeface="Times New Roman"/>
              </a:rPr>
              <a:t>toString </a:t>
            </a:r>
            <a:r>
              <a:rPr sz="2400" spc="130" dirty="0">
                <a:latin typeface="Times New Roman"/>
                <a:cs typeface="Times New Roman"/>
              </a:rPr>
              <a:t>» </a:t>
            </a:r>
            <a:r>
              <a:rPr sz="2400" spc="135" dirty="0">
                <a:latin typeface="Times New Roman"/>
                <a:cs typeface="Times New Roman"/>
              </a:rPr>
              <a:t>sur </a:t>
            </a:r>
            <a:r>
              <a:rPr sz="2400" spc="-5" dirty="0">
                <a:latin typeface="Times New Roman"/>
                <a:cs typeface="Times New Roman"/>
              </a:rPr>
              <a:t>l’objet </a:t>
            </a:r>
            <a:r>
              <a:rPr sz="2400" spc="130" dirty="0">
                <a:latin typeface="Times New Roman"/>
                <a:cs typeface="Times New Roman"/>
              </a:rPr>
              <a:t>mais </a:t>
            </a:r>
            <a:r>
              <a:rPr sz="2400" spc="95" dirty="0">
                <a:latin typeface="Times New Roman"/>
                <a:cs typeface="Times New Roman"/>
              </a:rPr>
              <a:t>sérialise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35" dirty="0">
                <a:latin typeface="Times New Roman"/>
                <a:cs typeface="Times New Roman"/>
              </a:rPr>
              <a:t>celui-ci.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</a:pPr>
            <a:r>
              <a:rPr sz="1800" spc="-100" dirty="0">
                <a:solidFill>
                  <a:srgbClr val="FF0000"/>
                </a:solidFill>
                <a:latin typeface="Times New Roman"/>
                <a:cs typeface="Times New Roman"/>
              </a:rPr>
              <a:t>L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’objet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passé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en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paramètre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la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méthode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«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writeObject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»</a:t>
            </a:r>
            <a:endParaRPr sz="180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doit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impérativement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implanté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l’interface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«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java.io.Serializable</a:t>
            </a:r>
            <a:r>
              <a:rPr sz="1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»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1389" y="223530"/>
            <a:ext cx="7607934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Comment </a:t>
            </a:r>
            <a:r>
              <a:rPr spc="204" dirty="0"/>
              <a:t>désérialiser </a:t>
            </a:r>
            <a:r>
              <a:rPr spc="229" dirty="0"/>
              <a:t>un</a:t>
            </a:r>
            <a:r>
              <a:rPr spc="-145" dirty="0"/>
              <a:t> </a:t>
            </a:r>
            <a:r>
              <a:rPr spc="145" dirty="0"/>
              <a:t>objet</a:t>
            </a:r>
          </a:p>
          <a:p>
            <a:pPr algn="ctr">
              <a:lnSpc>
                <a:spcPct val="100000"/>
              </a:lnSpc>
            </a:pPr>
            <a:r>
              <a:rPr spc="495" dirty="0"/>
              <a:t>?</a:t>
            </a:r>
          </a:p>
        </p:txBody>
      </p:sp>
      <p:sp>
        <p:nvSpPr>
          <p:cNvPr id="3" name="object 3"/>
          <p:cNvSpPr/>
          <p:nvPr/>
        </p:nvSpPr>
        <p:spPr>
          <a:xfrm>
            <a:off x="2296668" y="606552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9048" y="6056376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4" h="548640">
                <a:moveTo>
                  <a:pt x="626364" y="548640"/>
                </a:moveTo>
                <a:lnTo>
                  <a:pt x="0" y="548640"/>
                </a:lnTo>
                <a:lnTo>
                  <a:pt x="312420" y="0"/>
                </a:lnTo>
                <a:lnTo>
                  <a:pt x="31939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7620" y="537972"/>
                </a:lnTo>
                <a:lnTo>
                  <a:pt x="12192" y="545592"/>
                </a:lnTo>
                <a:lnTo>
                  <a:pt x="624619" y="545592"/>
                </a:lnTo>
                <a:lnTo>
                  <a:pt x="626364" y="548640"/>
                </a:lnTo>
                <a:close/>
              </a:path>
              <a:path w="626744" h="548640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4" h="548640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19396" y="12192"/>
                </a:lnTo>
                <a:lnTo>
                  <a:pt x="620259" y="537972"/>
                </a:lnTo>
                <a:lnTo>
                  <a:pt x="617220" y="537972"/>
                </a:lnTo>
                <a:lnTo>
                  <a:pt x="614172" y="545592"/>
                </a:lnTo>
                <a:close/>
              </a:path>
              <a:path w="626744" h="548640">
                <a:moveTo>
                  <a:pt x="12192" y="545592"/>
                </a:moveTo>
                <a:lnTo>
                  <a:pt x="7620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4" h="548640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4" h="548640">
                <a:moveTo>
                  <a:pt x="624619" y="545592"/>
                </a:moveTo>
                <a:lnTo>
                  <a:pt x="614172" y="545592"/>
                </a:lnTo>
                <a:lnTo>
                  <a:pt x="617220" y="537972"/>
                </a:lnTo>
                <a:lnTo>
                  <a:pt x="620259" y="537972"/>
                </a:lnTo>
                <a:lnTo>
                  <a:pt x="624619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2230" y="6163056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74036" y="6502908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18230" y="1747482"/>
            <a:ext cx="7622540" cy="49174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La </a:t>
            </a:r>
            <a:r>
              <a:rPr sz="2000" spc="80" dirty="0">
                <a:latin typeface="Times New Roman"/>
                <a:cs typeface="Times New Roman"/>
              </a:rPr>
              <a:t>désérialisation </a:t>
            </a:r>
            <a:r>
              <a:rPr sz="2000" spc="-5" dirty="0">
                <a:latin typeface="Times New Roman"/>
                <a:cs typeface="Times New Roman"/>
              </a:rPr>
              <a:t>fait </a:t>
            </a:r>
            <a:r>
              <a:rPr sz="2000" spc="110" dirty="0">
                <a:latin typeface="Times New Roman"/>
                <a:cs typeface="Times New Roman"/>
              </a:rPr>
              <a:t>appel </a:t>
            </a:r>
            <a:r>
              <a:rPr sz="2000" spc="225" dirty="0">
                <a:latin typeface="Times New Roman"/>
                <a:cs typeface="Times New Roman"/>
              </a:rPr>
              <a:t>à </a:t>
            </a:r>
            <a:r>
              <a:rPr sz="2000" spc="65" dirty="0">
                <a:latin typeface="Times New Roman"/>
                <a:cs typeface="Times New Roman"/>
              </a:rPr>
              <a:t>la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endParaRPr sz="2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75" dirty="0">
                <a:latin typeface="Times New Roman"/>
                <a:cs typeface="Times New Roman"/>
              </a:rPr>
              <a:t>java.io.ObjectInputStream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435"/>
              </a:spcBef>
            </a:pPr>
            <a:r>
              <a:rPr sz="2400" spc="-114" dirty="0">
                <a:latin typeface="Times New Roman"/>
                <a:cs typeface="Times New Roman"/>
              </a:rPr>
              <a:t>ObjectInputStream( </a:t>
            </a:r>
            <a:r>
              <a:rPr sz="2400" spc="-110" dirty="0">
                <a:latin typeface="Times New Roman"/>
                <a:cs typeface="Times New Roman"/>
              </a:rPr>
              <a:t>InputStream </a:t>
            </a:r>
            <a:r>
              <a:rPr sz="2400" spc="-175" dirty="0">
                <a:latin typeface="Times New Roman"/>
                <a:cs typeface="Times New Roman"/>
              </a:rPr>
              <a:t>in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354965" marR="173418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Cette </a:t>
            </a:r>
            <a:r>
              <a:rPr sz="2000" spc="150" dirty="0">
                <a:latin typeface="Times New Roman"/>
                <a:cs typeface="Times New Roman"/>
              </a:rPr>
              <a:t>classe </a:t>
            </a:r>
            <a:r>
              <a:rPr sz="2000" spc="10" dirty="0">
                <a:latin typeface="Times New Roman"/>
                <a:cs typeface="Times New Roman"/>
              </a:rPr>
              <a:t>offre </a:t>
            </a:r>
            <a:r>
              <a:rPr sz="2000" spc="40" dirty="0">
                <a:latin typeface="Times New Roman"/>
                <a:cs typeface="Times New Roman"/>
              </a:rPr>
              <a:t>l’opération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100" dirty="0">
                <a:latin typeface="Times New Roman"/>
                <a:cs typeface="Times New Roman"/>
              </a:rPr>
              <a:t>readObject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-300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pour  </a:t>
            </a:r>
            <a:r>
              <a:rPr sz="2000" spc="90" dirty="0">
                <a:latin typeface="Times New Roman"/>
                <a:cs typeface="Times New Roman"/>
              </a:rPr>
              <a:t>désérialiser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65" dirty="0">
                <a:latin typeface="Times New Roman"/>
                <a:cs typeface="Times New Roman"/>
              </a:rPr>
              <a:t>objet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1460"/>
              </a:spcBef>
            </a:pPr>
            <a:r>
              <a:rPr sz="1800" spc="-95" dirty="0">
                <a:latin typeface="Times New Roman"/>
                <a:cs typeface="Times New Roman"/>
              </a:rPr>
              <a:t>Object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readObject();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00">
              <a:latin typeface="Times New Roman"/>
              <a:cs typeface="Times New Roman"/>
            </a:endParaRPr>
          </a:p>
          <a:p>
            <a:pPr marL="354965" marR="427990" indent="-34226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La </a:t>
            </a:r>
            <a:r>
              <a:rPr sz="2000" spc="80" dirty="0">
                <a:latin typeface="Times New Roman"/>
                <a:cs typeface="Times New Roman"/>
              </a:rPr>
              <a:t>désérialisation </a:t>
            </a:r>
            <a:r>
              <a:rPr sz="2000" spc="110" dirty="0">
                <a:latin typeface="Times New Roman"/>
                <a:cs typeface="Times New Roman"/>
              </a:rPr>
              <a:t>entraîne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80" dirty="0">
                <a:latin typeface="Times New Roman"/>
                <a:cs typeface="Times New Roman"/>
              </a:rPr>
              <a:t>création </a:t>
            </a:r>
            <a:r>
              <a:rPr sz="2000" spc="70" dirty="0">
                <a:latin typeface="Times New Roman"/>
                <a:cs typeface="Times New Roman"/>
              </a:rPr>
              <a:t>d’une </a:t>
            </a:r>
            <a:r>
              <a:rPr sz="2000" spc="114" dirty="0">
                <a:latin typeface="Times New Roman"/>
                <a:cs typeface="Times New Roman"/>
              </a:rPr>
              <a:t>instance du</a:t>
            </a:r>
            <a:r>
              <a:rPr sz="2000" spc="-29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type 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dirty="0">
                <a:latin typeface="Times New Roman"/>
                <a:cs typeface="Times New Roman"/>
              </a:rPr>
              <a:t>l’objet </a:t>
            </a:r>
            <a:r>
              <a:rPr sz="2000" spc="80" dirty="0">
                <a:latin typeface="Times New Roman"/>
                <a:cs typeface="Times New Roman"/>
              </a:rPr>
              <a:t>sérialisé. </a:t>
            </a:r>
            <a:r>
              <a:rPr sz="2000" spc="90" dirty="0">
                <a:latin typeface="Times New Roman"/>
                <a:cs typeface="Times New Roman"/>
              </a:rPr>
              <a:t>Ceci </a:t>
            </a:r>
            <a:r>
              <a:rPr sz="2000" spc="40" dirty="0">
                <a:latin typeface="Times New Roman"/>
                <a:cs typeface="Times New Roman"/>
              </a:rPr>
              <a:t>implique </a:t>
            </a:r>
            <a:r>
              <a:rPr sz="2000" spc="145" dirty="0">
                <a:latin typeface="Times New Roman"/>
                <a:cs typeface="Times New Roman"/>
              </a:rPr>
              <a:t>que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140" dirty="0">
                <a:latin typeface="Times New Roman"/>
                <a:cs typeface="Times New Roman"/>
              </a:rPr>
              <a:t>code </a:t>
            </a:r>
            <a:r>
              <a:rPr sz="2000" spc="160" dirty="0">
                <a:latin typeface="Times New Roman"/>
                <a:cs typeface="Times New Roman"/>
              </a:rPr>
              <a:t>de </a:t>
            </a:r>
            <a:r>
              <a:rPr sz="2000" dirty="0">
                <a:latin typeface="Times New Roman"/>
                <a:cs typeface="Times New Roman"/>
              </a:rPr>
              <a:t>l’objet </a:t>
            </a:r>
            <a:r>
              <a:rPr sz="2000" spc="225" dirty="0">
                <a:latin typeface="Times New Roman"/>
                <a:cs typeface="Times New Roman"/>
              </a:rPr>
              <a:t>à  </a:t>
            </a:r>
            <a:r>
              <a:rPr sz="2000" spc="90" dirty="0">
                <a:latin typeface="Times New Roman"/>
                <a:cs typeface="Times New Roman"/>
              </a:rPr>
              <a:t>désérialiser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110" dirty="0">
                <a:latin typeface="Times New Roman"/>
                <a:cs typeface="Times New Roman"/>
              </a:rPr>
              <a:t>donc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15" dirty="0">
                <a:latin typeface="Times New Roman"/>
                <a:cs typeface="Times New Roman"/>
              </a:rPr>
              <a:t>fichier </a:t>
            </a:r>
            <a:r>
              <a:rPr sz="2000" spc="120" dirty="0">
                <a:latin typeface="Times New Roman"/>
                <a:cs typeface="Times New Roman"/>
              </a:rPr>
              <a:t>.class </a:t>
            </a:r>
            <a:r>
              <a:rPr sz="2000" dirty="0">
                <a:latin typeface="Times New Roman"/>
                <a:cs typeface="Times New Roman"/>
              </a:rPr>
              <a:t>)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existe.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31265" marR="5080">
              <a:lnSpc>
                <a:spcPct val="100000"/>
              </a:lnSpc>
            </a:pP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Les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opérations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sérialisation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désérialisation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peuvent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générées  plusieurs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sortes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d’exceptions.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74925" marR="5080" indent="-237744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150" dirty="0"/>
              <a:t>modificateurs </a:t>
            </a:r>
            <a:r>
              <a:rPr spc="245" dirty="0"/>
              <a:t>« </a:t>
            </a:r>
            <a:r>
              <a:rPr spc="185" dirty="0"/>
              <a:t>transient</a:t>
            </a:r>
            <a:r>
              <a:rPr spc="-155" dirty="0"/>
              <a:t> </a:t>
            </a:r>
            <a:r>
              <a:rPr spc="245" dirty="0"/>
              <a:t>»  </a:t>
            </a:r>
            <a:r>
              <a:rPr spc="250" dirty="0"/>
              <a:t>et </a:t>
            </a:r>
            <a:r>
              <a:rPr spc="245" dirty="0"/>
              <a:t>« </a:t>
            </a:r>
            <a:r>
              <a:rPr spc="165" dirty="0"/>
              <a:t>static</a:t>
            </a:r>
            <a:r>
              <a:rPr spc="-17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549515" cy="21723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Lorsqu’un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attribut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d’une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marqué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transient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»,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celui-ci  </a:t>
            </a:r>
            <a:r>
              <a:rPr sz="2000" spc="65" dirty="0">
                <a:latin typeface="Times New Roman"/>
                <a:cs typeface="Times New Roman"/>
              </a:rPr>
              <a:t>n’est </a:t>
            </a:r>
            <a:r>
              <a:rPr sz="2000" spc="190" dirty="0">
                <a:latin typeface="Times New Roman"/>
                <a:cs typeface="Times New Roman"/>
              </a:rPr>
              <a:t>pas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sérialisé.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transient </a:t>
            </a:r>
            <a:r>
              <a:rPr sz="2400" spc="-125" dirty="0">
                <a:latin typeface="Times New Roman"/>
                <a:cs typeface="Times New Roman"/>
              </a:rPr>
              <a:t>type_de_l’attribut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nom_de_l’attribut;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attributs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static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pas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non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plus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sérialisables.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06268" y="507492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98648" y="5065776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5" h="548639">
                <a:moveTo>
                  <a:pt x="626364" y="548640"/>
                </a:moveTo>
                <a:lnTo>
                  <a:pt x="0" y="548640"/>
                </a:lnTo>
                <a:lnTo>
                  <a:pt x="312420" y="0"/>
                </a:lnTo>
                <a:lnTo>
                  <a:pt x="31939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7620" y="537972"/>
                </a:lnTo>
                <a:lnTo>
                  <a:pt x="12192" y="545592"/>
                </a:lnTo>
                <a:lnTo>
                  <a:pt x="624619" y="545592"/>
                </a:lnTo>
                <a:lnTo>
                  <a:pt x="626364" y="548640"/>
                </a:lnTo>
                <a:close/>
              </a:path>
              <a:path w="626745" h="548639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19396" y="12192"/>
                </a:lnTo>
                <a:lnTo>
                  <a:pt x="620259" y="537972"/>
                </a:lnTo>
                <a:lnTo>
                  <a:pt x="617220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12192" y="545592"/>
                </a:moveTo>
                <a:lnTo>
                  <a:pt x="7620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624619" y="545592"/>
                </a:moveTo>
                <a:lnTo>
                  <a:pt x="614172" y="545592"/>
                </a:lnTo>
                <a:lnTo>
                  <a:pt x="617220" y="537972"/>
                </a:lnTo>
                <a:lnTo>
                  <a:pt x="620259" y="537972"/>
                </a:lnTo>
                <a:lnTo>
                  <a:pt x="624619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11830" y="5172456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83636" y="5512308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899386" y="5100314"/>
            <a:ext cx="55759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Attention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aux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utilisations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la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sérialisation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avec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des</a:t>
            </a:r>
            <a:r>
              <a:rPr sz="1800" spc="-1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classes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qui possèdent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des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attributs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«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static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8859" y="833088"/>
            <a:ext cx="29508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</a:t>
            </a:r>
            <a:r>
              <a:rPr spc="70" dirty="0"/>
              <a:t> </a:t>
            </a:r>
            <a:r>
              <a:rPr spc="280" dirty="0"/>
              <a:t>threads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932420" cy="3051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40" dirty="0">
                <a:latin typeface="Times New Roman"/>
                <a:cs typeface="Times New Roman"/>
              </a:rPr>
              <a:t>Dans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90" dirty="0">
                <a:latin typeface="Times New Roman"/>
                <a:cs typeface="Times New Roman"/>
              </a:rPr>
              <a:t>environnement </a:t>
            </a:r>
            <a:r>
              <a:rPr sz="2000" spc="65" dirty="0">
                <a:latin typeface="Times New Roman"/>
                <a:cs typeface="Times New Roman"/>
              </a:rPr>
              <a:t>mutlti-tâches, </a:t>
            </a:r>
            <a:r>
              <a:rPr sz="2000" spc="85" dirty="0">
                <a:latin typeface="Times New Roman"/>
                <a:cs typeface="Times New Roman"/>
              </a:rPr>
              <a:t>plusieurs </a:t>
            </a:r>
            <a:r>
              <a:rPr sz="2000" spc="145" dirty="0">
                <a:latin typeface="Times New Roman"/>
                <a:cs typeface="Times New Roman"/>
              </a:rPr>
              <a:t>processus</a:t>
            </a:r>
            <a:r>
              <a:rPr sz="2000" spc="-26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peuvent  </a:t>
            </a:r>
            <a:r>
              <a:rPr sz="2000" spc="114" dirty="0">
                <a:latin typeface="Times New Roman"/>
                <a:cs typeface="Times New Roman"/>
              </a:rPr>
              <a:t>s'exécuter </a:t>
            </a:r>
            <a:r>
              <a:rPr sz="2000" spc="170" dirty="0">
                <a:latin typeface="Times New Roman"/>
                <a:cs typeface="Times New Roman"/>
              </a:rPr>
              <a:t>en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parallèle.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539115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40" dirty="0">
                <a:latin typeface="Times New Roman"/>
                <a:cs typeface="Times New Roman"/>
              </a:rPr>
              <a:t>Dans </a:t>
            </a:r>
            <a:r>
              <a:rPr sz="2000" spc="155" dirty="0">
                <a:latin typeface="Times New Roman"/>
                <a:cs typeface="Times New Roman"/>
              </a:rPr>
              <a:t>une </a:t>
            </a:r>
            <a:r>
              <a:rPr sz="2000" spc="60" dirty="0">
                <a:latin typeface="Times New Roman"/>
                <a:cs typeface="Times New Roman"/>
              </a:rPr>
              <a:t>application </a:t>
            </a:r>
            <a:r>
              <a:rPr sz="2000" spc="65" dirty="0">
                <a:latin typeface="Times New Roman"/>
                <a:cs typeface="Times New Roman"/>
              </a:rPr>
              <a:t>mutli-threads, </a:t>
            </a:r>
            <a:r>
              <a:rPr sz="2000" spc="85" dirty="0">
                <a:latin typeface="Times New Roman"/>
                <a:cs typeface="Times New Roman"/>
              </a:rPr>
              <a:t>plusieurs </a:t>
            </a:r>
            <a:r>
              <a:rPr sz="2000" spc="60" dirty="0">
                <a:latin typeface="Times New Roman"/>
                <a:cs typeface="Times New Roman"/>
              </a:rPr>
              <a:t>activités</a:t>
            </a:r>
            <a:r>
              <a:rPr sz="2000" spc="-3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peuvent  </a:t>
            </a:r>
            <a:r>
              <a:rPr sz="2000" spc="114" dirty="0">
                <a:latin typeface="Times New Roman"/>
                <a:cs typeface="Times New Roman"/>
              </a:rPr>
              <a:t>s'exécuter </a:t>
            </a:r>
            <a:r>
              <a:rPr sz="2000" spc="170" dirty="0">
                <a:latin typeface="Times New Roman"/>
                <a:cs typeface="Times New Roman"/>
              </a:rPr>
              <a:t>en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parallèles.</a:t>
            </a:r>
            <a:endParaRPr sz="2000">
              <a:latin typeface="Times New Roman"/>
              <a:cs typeface="Times New Roman"/>
            </a:endParaRPr>
          </a:p>
          <a:p>
            <a:pPr marL="1155700" marR="280670" lvl="1" indent="-228600">
              <a:lnSpc>
                <a:spcPct val="100000"/>
              </a:lnSpc>
              <a:spcBef>
                <a:spcPts val="395"/>
              </a:spcBef>
              <a:buChar char="•"/>
              <a:tabLst>
                <a:tab pos="1155700" algn="l"/>
                <a:tab pos="1156335" algn="l"/>
              </a:tabLst>
            </a:pPr>
            <a:r>
              <a:rPr sz="1600" spc="110" dirty="0">
                <a:latin typeface="Times New Roman"/>
                <a:cs typeface="Times New Roman"/>
              </a:rPr>
              <a:t>Par </a:t>
            </a:r>
            <a:r>
              <a:rPr sz="1600" spc="85" dirty="0">
                <a:latin typeface="Times New Roman"/>
                <a:cs typeface="Times New Roman"/>
              </a:rPr>
              <a:t>exemple </a:t>
            </a:r>
            <a:r>
              <a:rPr sz="1600" spc="65" dirty="0">
                <a:latin typeface="Times New Roman"/>
                <a:cs typeface="Times New Roman"/>
              </a:rPr>
              <a:t>plusieurs </a:t>
            </a:r>
            <a:r>
              <a:rPr sz="1600" spc="45" dirty="0">
                <a:latin typeface="Times New Roman"/>
                <a:cs typeface="Times New Roman"/>
              </a:rPr>
              <a:t>fonctions </a:t>
            </a:r>
            <a:r>
              <a:rPr sz="1600" spc="85" dirty="0">
                <a:latin typeface="Times New Roman"/>
                <a:cs typeface="Times New Roman"/>
              </a:rPr>
              <a:t>d'une </a:t>
            </a:r>
            <a:r>
              <a:rPr sz="1600" spc="45" dirty="0">
                <a:latin typeface="Times New Roman"/>
                <a:cs typeface="Times New Roman"/>
              </a:rPr>
              <a:t>application </a:t>
            </a:r>
            <a:r>
              <a:rPr sz="1600" spc="85" dirty="0">
                <a:latin typeface="Times New Roman"/>
                <a:cs typeface="Times New Roman"/>
              </a:rPr>
              <a:t>peuvent s'exécuter</a:t>
            </a:r>
            <a:r>
              <a:rPr sz="1600" spc="-80" dirty="0">
                <a:latin typeface="Times New Roman"/>
                <a:cs typeface="Times New Roman"/>
              </a:rPr>
              <a:t> </a:t>
            </a:r>
            <a:r>
              <a:rPr sz="1600" spc="130" dirty="0">
                <a:latin typeface="Times New Roman"/>
                <a:cs typeface="Times New Roman"/>
              </a:rPr>
              <a:t>en  même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90" dirty="0">
                <a:latin typeface="Times New Roman"/>
                <a:cs typeface="Times New Roman"/>
              </a:rPr>
              <a:t>temps.</a:t>
            </a:r>
            <a:endParaRPr sz="16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Times New Roman"/>
              <a:buChar char="•"/>
            </a:pPr>
            <a:endParaRPr sz="19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55" dirty="0">
                <a:latin typeface="Times New Roman"/>
                <a:cs typeface="Times New Roman"/>
              </a:rPr>
              <a:t>Un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thread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également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appelé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activité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ou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processus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léger.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5533" y="833088"/>
            <a:ext cx="36931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75" dirty="0"/>
              <a:t>Langage</a:t>
            </a:r>
            <a:r>
              <a:rPr spc="80" dirty="0"/>
              <a:t> </a:t>
            </a:r>
            <a:r>
              <a:rPr spc="145" dirty="0"/>
              <a:t>Objet</a:t>
            </a:r>
          </a:p>
        </p:txBody>
      </p:sp>
      <p:sp>
        <p:nvSpPr>
          <p:cNvPr id="3" name="object 3"/>
          <p:cNvSpPr/>
          <p:nvPr/>
        </p:nvSpPr>
        <p:spPr>
          <a:xfrm>
            <a:off x="5268467" y="27889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263896" y="27843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5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5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5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5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06868" y="34747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02295" y="34701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5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5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5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5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192267" y="49225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87696" y="49179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5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5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5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5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134867" y="41605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30295" y="41559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5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5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5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5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280348" y="2587283"/>
            <a:ext cx="10902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60" dirty="0">
                <a:latin typeface="Times New Roman"/>
                <a:cs typeface="Times New Roman"/>
              </a:rPr>
              <a:t>Interface  </a:t>
            </a:r>
            <a:r>
              <a:rPr sz="1800" spc="100" dirty="0">
                <a:latin typeface="Times New Roman"/>
                <a:cs typeface="Times New Roman"/>
              </a:rPr>
              <a:t>G</a:t>
            </a:r>
            <a:r>
              <a:rPr sz="1800" spc="-10" dirty="0">
                <a:latin typeface="Times New Roman"/>
                <a:cs typeface="Times New Roman"/>
              </a:rPr>
              <a:t>r</a:t>
            </a:r>
            <a:r>
              <a:rPr sz="1800" spc="204" dirty="0">
                <a:latin typeface="Times New Roman"/>
                <a:cs typeface="Times New Roman"/>
              </a:rPr>
              <a:t>a</a:t>
            </a:r>
            <a:r>
              <a:rPr sz="1800" spc="85" dirty="0">
                <a:latin typeface="Times New Roman"/>
                <a:cs typeface="Times New Roman"/>
              </a:rPr>
              <a:t>ph</a:t>
            </a:r>
            <a:r>
              <a:rPr sz="1800" spc="-110" dirty="0">
                <a:latin typeface="Times New Roman"/>
                <a:cs typeface="Times New Roman"/>
              </a:rPr>
              <a:t>i</a:t>
            </a:r>
            <a:r>
              <a:rPr sz="1800" spc="105" dirty="0">
                <a:latin typeface="Times New Roman"/>
                <a:cs typeface="Times New Roman"/>
              </a:rPr>
              <a:t>q</a:t>
            </a:r>
            <a:r>
              <a:rPr sz="1800" spc="85" dirty="0">
                <a:latin typeface="Times New Roman"/>
                <a:cs typeface="Times New Roman"/>
              </a:rPr>
              <a:t>u</a:t>
            </a:r>
            <a:r>
              <a:rPr sz="1800" spc="200" dirty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51552" y="4111242"/>
            <a:ext cx="6032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U</a:t>
            </a:r>
            <a:r>
              <a:rPr sz="1800" spc="85" dirty="0">
                <a:latin typeface="Times New Roman"/>
                <a:cs typeface="Times New Roman"/>
              </a:rPr>
              <a:t>n</a:t>
            </a:r>
            <a:r>
              <a:rPr sz="1800" spc="60" dirty="0">
                <a:latin typeface="Times New Roman"/>
                <a:cs typeface="Times New Roman"/>
              </a:rPr>
              <a:t>z</a:t>
            </a:r>
            <a:r>
              <a:rPr sz="1800" spc="-110" dirty="0">
                <a:latin typeface="Times New Roman"/>
                <a:cs typeface="Times New Roman"/>
              </a:rPr>
              <a:t>i</a:t>
            </a:r>
            <a:r>
              <a:rPr sz="1800" spc="65" dirty="0">
                <a:latin typeface="Times New Roman"/>
                <a:cs typeface="Times New Roman"/>
              </a:rPr>
              <a:t>p  </a:t>
            </a:r>
            <a:r>
              <a:rPr sz="1800" spc="-5" dirty="0">
                <a:latin typeface="Times New Roman"/>
                <a:cs typeface="Times New Roman"/>
              </a:rPr>
              <a:t>Zip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08947" y="4949403"/>
            <a:ext cx="6076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120" dirty="0">
                <a:latin typeface="Times New Roman"/>
                <a:cs typeface="Times New Roman"/>
              </a:rPr>
              <a:t>Open  </a:t>
            </a:r>
            <a:r>
              <a:rPr sz="1800" spc="90" dirty="0">
                <a:latin typeface="Times New Roman"/>
                <a:cs typeface="Times New Roman"/>
              </a:rPr>
              <a:t>C</a:t>
            </a:r>
            <a:r>
              <a:rPr sz="1800" spc="-110" dirty="0">
                <a:latin typeface="Times New Roman"/>
                <a:cs typeface="Times New Roman"/>
              </a:rPr>
              <a:t>l</a:t>
            </a:r>
            <a:r>
              <a:rPr sz="1800" spc="85" dirty="0">
                <a:latin typeface="Times New Roman"/>
                <a:cs typeface="Times New Roman"/>
              </a:rPr>
              <a:t>o</a:t>
            </a:r>
            <a:r>
              <a:rPr sz="1800" spc="195" dirty="0">
                <a:latin typeface="Times New Roman"/>
                <a:cs typeface="Times New Roman"/>
              </a:rPr>
              <a:t>s</a:t>
            </a:r>
            <a:r>
              <a:rPr sz="1800" spc="200" dirty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95137" y="3501681"/>
            <a:ext cx="546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200" dirty="0">
                <a:latin typeface="Times New Roman"/>
                <a:cs typeface="Times New Roman"/>
              </a:rPr>
              <a:t>S</a:t>
            </a:r>
            <a:r>
              <a:rPr sz="1800" spc="100" dirty="0">
                <a:latin typeface="Times New Roman"/>
                <a:cs typeface="Times New Roman"/>
              </a:rPr>
              <a:t>c</a:t>
            </a:r>
            <a:r>
              <a:rPr sz="1800" spc="185" dirty="0">
                <a:latin typeface="Times New Roman"/>
                <a:cs typeface="Times New Roman"/>
              </a:rPr>
              <a:t>a</a:t>
            </a:r>
            <a:r>
              <a:rPr sz="1800" spc="100" dirty="0"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021068" y="49225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16495" y="49179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5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5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5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5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633186" y="4949403"/>
            <a:ext cx="406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85" dirty="0">
                <a:latin typeface="Times New Roman"/>
                <a:cs typeface="Times New Roman"/>
              </a:rPr>
              <a:t>?</a:t>
            </a:r>
            <a:r>
              <a:rPr sz="1800" spc="204" dirty="0">
                <a:latin typeface="Times New Roman"/>
                <a:cs typeface="Times New Roman"/>
              </a:rPr>
              <a:t>?</a:t>
            </a:r>
            <a:r>
              <a:rPr sz="1800" spc="200" dirty="0">
                <a:latin typeface="Times New Roman"/>
                <a:cs typeface="Times New Roman"/>
              </a:rPr>
              <a:t>?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744467" y="3246120"/>
            <a:ext cx="1524000" cy="990600"/>
          </a:xfrm>
          <a:custGeom>
            <a:avLst/>
            <a:gdLst/>
            <a:ahLst/>
            <a:cxnLst/>
            <a:rect l="l" t="t" r="r" b="b"/>
            <a:pathLst>
              <a:path w="1524000" h="990600">
                <a:moveTo>
                  <a:pt x="1458384" y="38986"/>
                </a:moveTo>
                <a:lnTo>
                  <a:pt x="1440180" y="10668"/>
                </a:lnTo>
                <a:lnTo>
                  <a:pt x="1524000" y="0"/>
                </a:lnTo>
                <a:lnTo>
                  <a:pt x="1505712" y="32004"/>
                </a:lnTo>
                <a:lnTo>
                  <a:pt x="1469136" y="32004"/>
                </a:lnTo>
                <a:lnTo>
                  <a:pt x="1458384" y="38986"/>
                </a:lnTo>
                <a:close/>
              </a:path>
              <a:path w="1524000" h="990600">
                <a:moveTo>
                  <a:pt x="1463187" y="46456"/>
                </a:moveTo>
                <a:lnTo>
                  <a:pt x="1458384" y="38986"/>
                </a:lnTo>
                <a:lnTo>
                  <a:pt x="1469136" y="32004"/>
                </a:lnTo>
                <a:lnTo>
                  <a:pt x="1473708" y="39624"/>
                </a:lnTo>
                <a:lnTo>
                  <a:pt x="1463187" y="46456"/>
                </a:lnTo>
                <a:close/>
              </a:path>
              <a:path w="1524000" h="990600">
                <a:moveTo>
                  <a:pt x="1481328" y="74676"/>
                </a:moveTo>
                <a:lnTo>
                  <a:pt x="1463187" y="46456"/>
                </a:lnTo>
                <a:lnTo>
                  <a:pt x="1473708" y="39624"/>
                </a:lnTo>
                <a:lnTo>
                  <a:pt x="1469136" y="32004"/>
                </a:lnTo>
                <a:lnTo>
                  <a:pt x="1505712" y="32004"/>
                </a:lnTo>
                <a:lnTo>
                  <a:pt x="1481328" y="74676"/>
                </a:lnTo>
                <a:close/>
              </a:path>
              <a:path w="1524000" h="990600">
                <a:moveTo>
                  <a:pt x="67139" y="953137"/>
                </a:moveTo>
                <a:lnTo>
                  <a:pt x="62336" y="945667"/>
                </a:lnTo>
                <a:lnTo>
                  <a:pt x="1458384" y="38986"/>
                </a:lnTo>
                <a:lnTo>
                  <a:pt x="1463187" y="46456"/>
                </a:lnTo>
                <a:lnTo>
                  <a:pt x="67139" y="953137"/>
                </a:lnTo>
                <a:close/>
              </a:path>
              <a:path w="1524000" h="990600">
                <a:moveTo>
                  <a:pt x="0" y="990600"/>
                </a:moveTo>
                <a:lnTo>
                  <a:pt x="44196" y="917448"/>
                </a:lnTo>
                <a:lnTo>
                  <a:pt x="62336" y="945667"/>
                </a:lnTo>
                <a:lnTo>
                  <a:pt x="51816" y="952500"/>
                </a:lnTo>
                <a:lnTo>
                  <a:pt x="56388" y="960120"/>
                </a:lnTo>
                <a:lnTo>
                  <a:pt x="71628" y="960120"/>
                </a:lnTo>
                <a:lnTo>
                  <a:pt x="85344" y="981456"/>
                </a:lnTo>
                <a:lnTo>
                  <a:pt x="0" y="990600"/>
                </a:lnTo>
                <a:close/>
              </a:path>
              <a:path w="1524000" h="990600">
                <a:moveTo>
                  <a:pt x="56388" y="960120"/>
                </a:moveTo>
                <a:lnTo>
                  <a:pt x="51816" y="952500"/>
                </a:lnTo>
                <a:lnTo>
                  <a:pt x="62336" y="945667"/>
                </a:lnTo>
                <a:lnTo>
                  <a:pt x="67139" y="953137"/>
                </a:lnTo>
                <a:lnTo>
                  <a:pt x="56388" y="960120"/>
                </a:lnTo>
                <a:close/>
              </a:path>
              <a:path w="1524000" h="990600">
                <a:moveTo>
                  <a:pt x="71628" y="960120"/>
                </a:moveTo>
                <a:lnTo>
                  <a:pt x="56388" y="960120"/>
                </a:lnTo>
                <a:lnTo>
                  <a:pt x="67139" y="953137"/>
                </a:lnTo>
                <a:lnTo>
                  <a:pt x="71628" y="9601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87340" y="3398520"/>
            <a:ext cx="144780" cy="1371600"/>
          </a:xfrm>
          <a:custGeom>
            <a:avLst/>
            <a:gdLst/>
            <a:ahLst/>
            <a:cxnLst/>
            <a:rect l="l" t="t" r="r" b="b"/>
            <a:pathLst>
              <a:path w="144779" h="1371600">
                <a:moveTo>
                  <a:pt x="101411" y="76645"/>
                </a:moveTo>
                <a:lnTo>
                  <a:pt x="68580" y="74676"/>
                </a:lnTo>
                <a:lnTo>
                  <a:pt x="109728" y="0"/>
                </a:lnTo>
                <a:lnTo>
                  <a:pt x="138039" y="64008"/>
                </a:lnTo>
                <a:lnTo>
                  <a:pt x="102108" y="64008"/>
                </a:lnTo>
                <a:lnTo>
                  <a:pt x="101411" y="76645"/>
                </a:lnTo>
                <a:close/>
              </a:path>
              <a:path w="144779" h="1371600">
                <a:moveTo>
                  <a:pt x="110525" y="77192"/>
                </a:moveTo>
                <a:lnTo>
                  <a:pt x="101411" y="76645"/>
                </a:lnTo>
                <a:lnTo>
                  <a:pt x="102108" y="64008"/>
                </a:lnTo>
                <a:lnTo>
                  <a:pt x="111252" y="64008"/>
                </a:lnTo>
                <a:lnTo>
                  <a:pt x="110525" y="77192"/>
                </a:lnTo>
                <a:close/>
              </a:path>
              <a:path w="144779" h="1371600">
                <a:moveTo>
                  <a:pt x="144780" y="79248"/>
                </a:moveTo>
                <a:lnTo>
                  <a:pt x="110525" y="77192"/>
                </a:lnTo>
                <a:lnTo>
                  <a:pt x="111252" y="64008"/>
                </a:lnTo>
                <a:lnTo>
                  <a:pt x="138039" y="64008"/>
                </a:lnTo>
                <a:lnTo>
                  <a:pt x="144780" y="79248"/>
                </a:lnTo>
                <a:close/>
              </a:path>
              <a:path w="144779" h="1371600">
                <a:moveTo>
                  <a:pt x="43368" y="1296478"/>
                </a:moveTo>
                <a:lnTo>
                  <a:pt x="34254" y="1295931"/>
                </a:lnTo>
                <a:lnTo>
                  <a:pt x="101411" y="76645"/>
                </a:lnTo>
                <a:lnTo>
                  <a:pt x="110525" y="77192"/>
                </a:lnTo>
                <a:lnTo>
                  <a:pt x="43368" y="1296478"/>
                </a:lnTo>
                <a:close/>
              </a:path>
              <a:path w="144779" h="1371600">
                <a:moveTo>
                  <a:pt x="33528" y="1371600"/>
                </a:moveTo>
                <a:lnTo>
                  <a:pt x="0" y="1293876"/>
                </a:lnTo>
                <a:lnTo>
                  <a:pt x="34254" y="1295931"/>
                </a:lnTo>
                <a:lnTo>
                  <a:pt x="33528" y="1309116"/>
                </a:lnTo>
                <a:lnTo>
                  <a:pt x="69977" y="1309116"/>
                </a:lnTo>
                <a:lnTo>
                  <a:pt x="33528" y="1371600"/>
                </a:lnTo>
                <a:close/>
              </a:path>
              <a:path w="144779" h="1371600">
                <a:moveTo>
                  <a:pt x="42672" y="1309116"/>
                </a:moveTo>
                <a:lnTo>
                  <a:pt x="33528" y="1309116"/>
                </a:lnTo>
                <a:lnTo>
                  <a:pt x="34254" y="1295931"/>
                </a:lnTo>
                <a:lnTo>
                  <a:pt x="43368" y="1296478"/>
                </a:lnTo>
                <a:lnTo>
                  <a:pt x="42672" y="1309116"/>
                </a:lnTo>
                <a:close/>
              </a:path>
              <a:path w="144779" h="1371600">
                <a:moveTo>
                  <a:pt x="69977" y="1309116"/>
                </a:moveTo>
                <a:lnTo>
                  <a:pt x="42672" y="1309116"/>
                </a:lnTo>
                <a:lnTo>
                  <a:pt x="43368" y="1296478"/>
                </a:lnTo>
                <a:lnTo>
                  <a:pt x="76200" y="1298448"/>
                </a:lnTo>
                <a:lnTo>
                  <a:pt x="69977" y="13091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954267" y="3154680"/>
            <a:ext cx="1676400" cy="489584"/>
          </a:xfrm>
          <a:custGeom>
            <a:avLst/>
            <a:gdLst/>
            <a:ahLst/>
            <a:cxnLst/>
            <a:rect l="l" t="t" r="r" b="b"/>
            <a:pathLst>
              <a:path w="1676400" h="489585">
                <a:moveTo>
                  <a:pt x="64008" y="73152"/>
                </a:moveTo>
                <a:lnTo>
                  <a:pt x="0" y="15240"/>
                </a:lnTo>
                <a:lnTo>
                  <a:pt x="83820" y="0"/>
                </a:lnTo>
                <a:lnTo>
                  <a:pt x="76390" y="27432"/>
                </a:lnTo>
                <a:lnTo>
                  <a:pt x="62484" y="27432"/>
                </a:lnTo>
                <a:lnTo>
                  <a:pt x="60960" y="36576"/>
                </a:lnTo>
                <a:lnTo>
                  <a:pt x="73019" y="39877"/>
                </a:lnTo>
                <a:lnTo>
                  <a:pt x="64008" y="73152"/>
                </a:lnTo>
                <a:close/>
              </a:path>
              <a:path w="1676400" h="489585">
                <a:moveTo>
                  <a:pt x="73019" y="39877"/>
                </a:moveTo>
                <a:lnTo>
                  <a:pt x="60960" y="36576"/>
                </a:lnTo>
                <a:lnTo>
                  <a:pt x="62484" y="27432"/>
                </a:lnTo>
                <a:lnTo>
                  <a:pt x="75434" y="30961"/>
                </a:lnTo>
                <a:lnTo>
                  <a:pt x="73019" y="39877"/>
                </a:lnTo>
                <a:close/>
              </a:path>
              <a:path w="1676400" h="489585">
                <a:moveTo>
                  <a:pt x="75434" y="30961"/>
                </a:moveTo>
                <a:lnTo>
                  <a:pt x="62484" y="27432"/>
                </a:lnTo>
                <a:lnTo>
                  <a:pt x="76390" y="27432"/>
                </a:lnTo>
                <a:lnTo>
                  <a:pt x="75434" y="30961"/>
                </a:lnTo>
                <a:close/>
              </a:path>
              <a:path w="1676400" h="489585">
                <a:moveTo>
                  <a:pt x="1602388" y="458615"/>
                </a:moveTo>
                <a:lnTo>
                  <a:pt x="73019" y="39877"/>
                </a:lnTo>
                <a:lnTo>
                  <a:pt x="75434" y="30961"/>
                </a:lnTo>
                <a:lnTo>
                  <a:pt x="1605284" y="447920"/>
                </a:lnTo>
                <a:lnTo>
                  <a:pt x="1602388" y="458615"/>
                </a:lnTo>
                <a:close/>
              </a:path>
              <a:path w="1676400" h="489585">
                <a:moveTo>
                  <a:pt x="1664578" y="461772"/>
                </a:moveTo>
                <a:lnTo>
                  <a:pt x="1613916" y="461772"/>
                </a:lnTo>
                <a:lnTo>
                  <a:pt x="1616964" y="451104"/>
                </a:lnTo>
                <a:lnTo>
                  <a:pt x="1605284" y="447920"/>
                </a:lnTo>
                <a:lnTo>
                  <a:pt x="1613916" y="416052"/>
                </a:lnTo>
                <a:lnTo>
                  <a:pt x="1664578" y="461772"/>
                </a:lnTo>
                <a:close/>
              </a:path>
              <a:path w="1676400" h="489585">
                <a:moveTo>
                  <a:pt x="1613916" y="461772"/>
                </a:moveTo>
                <a:lnTo>
                  <a:pt x="1602388" y="458615"/>
                </a:lnTo>
                <a:lnTo>
                  <a:pt x="1605284" y="447920"/>
                </a:lnTo>
                <a:lnTo>
                  <a:pt x="1616964" y="451104"/>
                </a:lnTo>
                <a:lnTo>
                  <a:pt x="1613916" y="461772"/>
                </a:lnTo>
                <a:close/>
              </a:path>
              <a:path w="1676400" h="489585">
                <a:moveTo>
                  <a:pt x="1594104" y="489204"/>
                </a:moveTo>
                <a:lnTo>
                  <a:pt x="1602388" y="458615"/>
                </a:lnTo>
                <a:lnTo>
                  <a:pt x="1613916" y="461772"/>
                </a:lnTo>
                <a:lnTo>
                  <a:pt x="1664578" y="461772"/>
                </a:lnTo>
                <a:lnTo>
                  <a:pt x="1676400" y="472440"/>
                </a:lnTo>
                <a:lnTo>
                  <a:pt x="1594104" y="4892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820667" y="4530852"/>
            <a:ext cx="1371600" cy="480059"/>
          </a:xfrm>
          <a:custGeom>
            <a:avLst/>
            <a:gdLst/>
            <a:ahLst/>
            <a:cxnLst/>
            <a:rect l="l" t="t" r="r" b="b"/>
            <a:pathLst>
              <a:path w="1371600" h="480060">
                <a:moveTo>
                  <a:pt x="60960" y="71628"/>
                </a:moveTo>
                <a:lnTo>
                  <a:pt x="0" y="10668"/>
                </a:lnTo>
                <a:lnTo>
                  <a:pt x="85344" y="0"/>
                </a:lnTo>
                <a:lnTo>
                  <a:pt x="76005" y="27432"/>
                </a:lnTo>
                <a:lnTo>
                  <a:pt x="62484" y="27432"/>
                </a:lnTo>
                <a:lnTo>
                  <a:pt x="59436" y="36576"/>
                </a:lnTo>
                <a:lnTo>
                  <a:pt x="71524" y="40595"/>
                </a:lnTo>
                <a:lnTo>
                  <a:pt x="60960" y="71628"/>
                </a:lnTo>
                <a:close/>
              </a:path>
              <a:path w="1371600" h="480060">
                <a:moveTo>
                  <a:pt x="71524" y="40595"/>
                </a:moveTo>
                <a:lnTo>
                  <a:pt x="59436" y="36576"/>
                </a:lnTo>
                <a:lnTo>
                  <a:pt x="62484" y="27432"/>
                </a:lnTo>
                <a:lnTo>
                  <a:pt x="74630" y="31470"/>
                </a:lnTo>
                <a:lnTo>
                  <a:pt x="71524" y="40595"/>
                </a:lnTo>
                <a:close/>
              </a:path>
              <a:path w="1371600" h="480060">
                <a:moveTo>
                  <a:pt x="74630" y="31470"/>
                </a:moveTo>
                <a:lnTo>
                  <a:pt x="62484" y="27432"/>
                </a:lnTo>
                <a:lnTo>
                  <a:pt x="76005" y="27432"/>
                </a:lnTo>
                <a:lnTo>
                  <a:pt x="74630" y="31470"/>
                </a:lnTo>
                <a:close/>
              </a:path>
              <a:path w="1371600" h="480060">
                <a:moveTo>
                  <a:pt x="1298493" y="448589"/>
                </a:moveTo>
                <a:lnTo>
                  <a:pt x="71524" y="40595"/>
                </a:lnTo>
                <a:lnTo>
                  <a:pt x="74630" y="31470"/>
                </a:lnTo>
                <a:lnTo>
                  <a:pt x="1301599" y="439464"/>
                </a:lnTo>
                <a:lnTo>
                  <a:pt x="1298493" y="448589"/>
                </a:lnTo>
                <a:close/>
              </a:path>
              <a:path w="1371600" h="480060">
                <a:moveTo>
                  <a:pt x="1356360" y="452628"/>
                </a:moveTo>
                <a:lnTo>
                  <a:pt x="1310640" y="452628"/>
                </a:lnTo>
                <a:lnTo>
                  <a:pt x="1313688" y="443484"/>
                </a:lnTo>
                <a:lnTo>
                  <a:pt x="1301599" y="439464"/>
                </a:lnTo>
                <a:lnTo>
                  <a:pt x="1312164" y="408432"/>
                </a:lnTo>
                <a:lnTo>
                  <a:pt x="1356360" y="452628"/>
                </a:lnTo>
                <a:close/>
              </a:path>
              <a:path w="1371600" h="480060">
                <a:moveTo>
                  <a:pt x="1310640" y="452628"/>
                </a:moveTo>
                <a:lnTo>
                  <a:pt x="1298493" y="448589"/>
                </a:lnTo>
                <a:lnTo>
                  <a:pt x="1301599" y="439464"/>
                </a:lnTo>
                <a:lnTo>
                  <a:pt x="1313688" y="443484"/>
                </a:lnTo>
                <a:lnTo>
                  <a:pt x="1310640" y="452628"/>
                </a:lnTo>
                <a:close/>
              </a:path>
              <a:path w="1371600" h="480060">
                <a:moveTo>
                  <a:pt x="1287780" y="480060"/>
                </a:moveTo>
                <a:lnTo>
                  <a:pt x="1298493" y="448589"/>
                </a:lnTo>
                <a:lnTo>
                  <a:pt x="1310640" y="452628"/>
                </a:lnTo>
                <a:lnTo>
                  <a:pt x="1356360" y="452628"/>
                </a:lnTo>
                <a:lnTo>
                  <a:pt x="1371600" y="467868"/>
                </a:lnTo>
                <a:lnTo>
                  <a:pt x="1287780" y="4800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96867" y="4363211"/>
            <a:ext cx="3048000" cy="510540"/>
          </a:xfrm>
          <a:custGeom>
            <a:avLst/>
            <a:gdLst/>
            <a:ahLst/>
            <a:cxnLst/>
            <a:rect l="l" t="t" r="r" b="b"/>
            <a:pathLst>
              <a:path w="3048000" h="510539">
                <a:moveTo>
                  <a:pt x="70104" y="76200"/>
                </a:moveTo>
                <a:lnTo>
                  <a:pt x="0" y="25908"/>
                </a:lnTo>
                <a:lnTo>
                  <a:pt x="82296" y="0"/>
                </a:lnTo>
                <a:lnTo>
                  <a:pt x="77175" y="32004"/>
                </a:lnTo>
                <a:lnTo>
                  <a:pt x="64008" y="32004"/>
                </a:lnTo>
                <a:lnTo>
                  <a:pt x="62484" y="41148"/>
                </a:lnTo>
                <a:lnTo>
                  <a:pt x="75403" y="43081"/>
                </a:lnTo>
                <a:lnTo>
                  <a:pt x="70104" y="76200"/>
                </a:lnTo>
                <a:close/>
              </a:path>
              <a:path w="3048000" h="510539">
                <a:moveTo>
                  <a:pt x="75403" y="43081"/>
                </a:moveTo>
                <a:lnTo>
                  <a:pt x="62484" y="41148"/>
                </a:lnTo>
                <a:lnTo>
                  <a:pt x="64008" y="32004"/>
                </a:lnTo>
                <a:lnTo>
                  <a:pt x="76867" y="33928"/>
                </a:lnTo>
                <a:lnTo>
                  <a:pt x="75403" y="43081"/>
                </a:lnTo>
                <a:close/>
              </a:path>
              <a:path w="3048000" h="510539">
                <a:moveTo>
                  <a:pt x="76867" y="33928"/>
                </a:moveTo>
                <a:lnTo>
                  <a:pt x="64008" y="32004"/>
                </a:lnTo>
                <a:lnTo>
                  <a:pt x="77175" y="32004"/>
                </a:lnTo>
                <a:lnTo>
                  <a:pt x="76867" y="33928"/>
                </a:lnTo>
                <a:close/>
              </a:path>
              <a:path w="3048000" h="510539">
                <a:moveTo>
                  <a:pt x="2972656" y="476611"/>
                </a:moveTo>
                <a:lnTo>
                  <a:pt x="75403" y="43081"/>
                </a:lnTo>
                <a:lnTo>
                  <a:pt x="76867" y="33928"/>
                </a:lnTo>
                <a:lnTo>
                  <a:pt x="2974121" y="467458"/>
                </a:lnTo>
                <a:lnTo>
                  <a:pt x="2972656" y="476611"/>
                </a:lnTo>
                <a:close/>
              </a:path>
              <a:path w="3048000" h="510539">
                <a:moveTo>
                  <a:pt x="3041570" y="478536"/>
                </a:moveTo>
                <a:lnTo>
                  <a:pt x="2985516" y="478536"/>
                </a:lnTo>
                <a:lnTo>
                  <a:pt x="2987040" y="469392"/>
                </a:lnTo>
                <a:lnTo>
                  <a:pt x="2974121" y="467458"/>
                </a:lnTo>
                <a:lnTo>
                  <a:pt x="2979420" y="434340"/>
                </a:lnTo>
                <a:lnTo>
                  <a:pt x="3041570" y="478536"/>
                </a:lnTo>
                <a:close/>
              </a:path>
              <a:path w="3048000" h="510539">
                <a:moveTo>
                  <a:pt x="2985516" y="478536"/>
                </a:moveTo>
                <a:lnTo>
                  <a:pt x="2972656" y="476611"/>
                </a:lnTo>
                <a:lnTo>
                  <a:pt x="2974121" y="467458"/>
                </a:lnTo>
                <a:lnTo>
                  <a:pt x="2987040" y="469392"/>
                </a:lnTo>
                <a:lnTo>
                  <a:pt x="2985516" y="478536"/>
                </a:lnTo>
                <a:close/>
              </a:path>
              <a:path w="3048000" h="510539">
                <a:moveTo>
                  <a:pt x="2967228" y="510540"/>
                </a:moveTo>
                <a:lnTo>
                  <a:pt x="2972656" y="476611"/>
                </a:lnTo>
                <a:lnTo>
                  <a:pt x="2985516" y="478536"/>
                </a:lnTo>
                <a:lnTo>
                  <a:pt x="3041570" y="478536"/>
                </a:lnTo>
                <a:lnTo>
                  <a:pt x="3048000" y="483108"/>
                </a:lnTo>
                <a:lnTo>
                  <a:pt x="2967228" y="5105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896867" y="3902964"/>
            <a:ext cx="3733800" cy="440690"/>
          </a:xfrm>
          <a:custGeom>
            <a:avLst/>
            <a:gdLst/>
            <a:ahLst/>
            <a:cxnLst/>
            <a:rect l="l" t="t" r="r" b="b"/>
            <a:pathLst>
              <a:path w="3733800" h="440689">
                <a:moveTo>
                  <a:pt x="3657956" y="33364"/>
                </a:moveTo>
                <a:lnTo>
                  <a:pt x="3654552" y="0"/>
                </a:lnTo>
                <a:lnTo>
                  <a:pt x="3733800" y="28956"/>
                </a:lnTo>
                <a:lnTo>
                  <a:pt x="3729024" y="32004"/>
                </a:lnTo>
                <a:lnTo>
                  <a:pt x="3671316" y="32004"/>
                </a:lnTo>
                <a:lnTo>
                  <a:pt x="3657956" y="33364"/>
                </a:lnTo>
                <a:close/>
              </a:path>
              <a:path w="3733800" h="440689">
                <a:moveTo>
                  <a:pt x="3658880" y="42414"/>
                </a:moveTo>
                <a:lnTo>
                  <a:pt x="3657956" y="33364"/>
                </a:lnTo>
                <a:lnTo>
                  <a:pt x="3671316" y="32004"/>
                </a:lnTo>
                <a:lnTo>
                  <a:pt x="3671316" y="41148"/>
                </a:lnTo>
                <a:lnTo>
                  <a:pt x="3658880" y="42414"/>
                </a:lnTo>
                <a:close/>
              </a:path>
              <a:path w="3733800" h="440689">
                <a:moveTo>
                  <a:pt x="3662172" y="74676"/>
                </a:moveTo>
                <a:lnTo>
                  <a:pt x="3658880" y="42414"/>
                </a:lnTo>
                <a:lnTo>
                  <a:pt x="3671316" y="41148"/>
                </a:lnTo>
                <a:lnTo>
                  <a:pt x="3671316" y="32004"/>
                </a:lnTo>
                <a:lnTo>
                  <a:pt x="3729024" y="32004"/>
                </a:lnTo>
                <a:lnTo>
                  <a:pt x="3662172" y="74676"/>
                </a:lnTo>
                <a:close/>
              </a:path>
              <a:path w="3733800" h="440689">
                <a:moveTo>
                  <a:pt x="77367" y="407071"/>
                </a:moveTo>
                <a:lnTo>
                  <a:pt x="76444" y="398021"/>
                </a:lnTo>
                <a:lnTo>
                  <a:pt x="3657956" y="33364"/>
                </a:lnTo>
                <a:lnTo>
                  <a:pt x="3658880" y="42414"/>
                </a:lnTo>
                <a:lnTo>
                  <a:pt x="77367" y="407071"/>
                </a:lnTo>
                <a:close/>
              </a:path>
              <a:path w="3733800" h="440689">
                <a:moveTo>
                  <a:pt x="80772" y="440436"/>
                </a:moveTo>
                <a:lnTo>
                  <a:pt x="0" y="409956"/>
                </a:lnTo>
                <a:lnTo>
                  <a:pt x="73152" y="365760"/>
                </a:lnTo>
                <a:lnTo>
                  <a:pt x="76444" y="398021"/>
                </a:lnTo>
                <a:lnTo>
                  <a:pt x="64008" y="399288"/>
                </a:lnTo>
                <a:lnTo>
                  <a:pt x="64008" y="408432"/>
                </a:lnTo>
                <a:lnTo>
                  <a:pt x="77506" y="408432"/>
                </a:lnTo>
                <a:lnTo>
                  <a:pt x="80772" y="440436"/>
                </a:lnTo>
                <a:close/>
              </a:path>
              <a:path w="3733800" h="440689">
                <a:moveTo>
                  <a:pt x="64008" y="408432"/>
                </a:moveTo>
                <a:lnTo>
                  <a:pt x="64008" y="399288"/>
                </a:lnTo>
                <a:lnTo>
                  <a:pt x="76444" y="398021"/>
                </a:lnTo>
                <a:lnTo>
                  <a:pt x="77367" y="407071"/>
                </a:lnTo>
                <a:lnTo>
                  <a:pt x="64008" y="408432"/>
                </a:lnTo>
                <a:close/>
              </a:path>
              <a:path w="3733800" h="440689">
                <a:moveTo>
                  <a:pt x="77506" y="408432"/>
                </a:moveTo>
                <a:lnTo>
                  <a:pt x="64008" y="408432"/>
                </a:lnTo>
                <a:lnTo>
                  <a:pt x="77367" y="407071"/>
                </a:lnTo>
                <a:lnTo>
                  <a:pt x="77506" y="408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725667" y="3398520"/>
            <a:ext cx="1447800" cy="1447800"/>
          </a:xfrm>
          <a:custGeom>
            <a:avLst/>
            <a:gdLst/>
            <a:ahLst/>
            <a:cxnLst/>
            <a:rect l="l" t="t" r="r" b="b"/>
            <a:pathLst>
              <a:path w="1447800" h="1447800">
                <a:moveTo>
                  <a:pt x="27432" y="82296"/>
                </a:moveTo>
                <a:lnTo>
                  <a:pt x="0" y="0"/>
                </a:lnTo>
                <a:lnTo>
                  <a:pt x="82296" y="27432"/>
                </a:lnTo>
                <a:lnTo>
                  <a:pt x="67056" y="42672"/>
                </a:lnTo>
                <a:lnTo>
                  <a:pt x="48768" y="42672"/>
                </a:lnTo>
                <a:lnTo>
                  <a:pt x="42672" y="48768"/>
                </a:lnTo>
                <a:lnTo>
                  <a:pt x="51816" y="57912"/>
                </a:lnTo>
                <a:lnTo>
                  <a:pt x="27432" y="82296"/>
                </a:lnTo>
                <a:close/>
              </a:path>
              <a:path w="1447800" h="1447800">
                <a:moveTo>
                  <a:pt x="51816" y="57912"/>
                </a:moveTo>
                <a:lnTo>
                  <a:pt x="42672" y="48768"/>
                </a:lnTo>
                <a:lnTo>
                  <a:pt x="48768" y="42672"/>
                </a:lnTo>
                <a:lnTo>
                  <a:pt x="57912" y="51816"/>
                </a:lnTo>
                <a:lnTo>
                  <a:pt x="51816" y="57912"/>
                </a:lnTo>
                <a:close/>
              </a:path>
              <a:path w="1447800" h="1447800">
                <a:moveTo>
                  <a:pt x="57912" y="51816"/>
                </a:moveTo>
                <a:lnTo>
                  <a:pt x="48768" y="42672"/>
                </a:lnTo>
                <a:lnTo>
                  <a:pt x="67056" y="42672"/>
                </a:lnTo>
                <a:lnTo>
                  <a:pt x="57912" y="51816"/>
                </a:lnTo>
                <a:close/>
              </a:path>
              <a:path w="1447800" h="1447800">
                <a:moveTo>
                  <a:pt x="1391412" y="1397508"/>
                </a:moveTo>
                <a:lnTo>
                  <a:pt x="51816" y="57912"/>
                </a:lnTo>
                <a:lnTo>
                  <a:pt x="57912" y="51816"/>
                </a:lnTo>
                <a:lnTo>
                  <a:pt x="1397508" y="1391412"/>
                </a:lnTo>
                <a:lnTo>
                  <a:pt x="1391412" y="1397508"/>
                </a:lnTo>
                <a:close/>
              </a:path>
              <a:path w="1447800" h="1447800">
                <a:moveTo>
                  <a:pt x="1434601" y="1406652"/>
                </a:moveTo>
                <a:lnTo>
                  <a:pt x="1400556" y="1406652"/>
                </a:lnTo>
                <a:lnTo>
                  <a:pt x="1406652" y="1400556"/>
                </a:lnTo>
                <a:lnTo>
                  <a:pt x="1397508" y="1391412"/>
                </a:lnTo>
                <a:lnTo>
                  <a:pt x="1421892" y="1367028"/>
                </a:lnTo>
                <a:lnTo>
                  <a:pt x="1434601" y="1406652"/>
                </a:lnTo>
                <a:close/>
              </a:path>
              <a:path w="1447800" h="1447800">
                <a:moveTo>
                  <a:pt x="1400556" y="1406652"/>
                </a:moveTo>
                <a:lnTo>
                  <a:pt x="1391412" y="1397508"/>
                </a:lnTo>
                <a:lnTo>
                  <a:pt x="1397508" y="1391412"/>
                </a:lnTo>
                <a:lnTo>
                  <a:pt x="1406652" y="1400556"/>
                </a:lnTo>
                <a:lnTo>
                  <a:pt x="1400556" y="1406652"/>
                </a:lnTo>
                <a:close/>
              </a:path>
              <a:path w="1447800" h="1447800">
                <a:moveTo>
                  <a:pt x="1447800" y="1447800"/>
                </a:moveTo>
                <a:lnTo>
                  <a:pt x="1367028" y="1421892"/>
                </a:lnTo>
                <a:lnTo>
                  <a:pt x="1391412" y="1397508"/>
                </a:lnTo>
                <a:lnTo>
                  <a:pt x="1400556" y="1406652"/>
                </a:lnTo>
                <a:lnTo>
                  <a:pt x="1434601" y="1406652"/>
                </a:lnTo>
                <a:lnTo>
                  <a:pt x="1447800" y="1447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78067" y="4008120"/>
            <a:ext cx="1828800" cy="1066800"/>
          </a:xfrm>
          <a:custGeom>
            <a:avLst/>
            <a:gdLst/>
            <a:ahLst/>
            <a:cxnLst/>
            <a:rect l="l" t="t" r="r" b="b"/>
            <a:pathLst>
              <a:path w="1828800" h="1066800">
                <a:moveTo>
                  <a:pt x="1761852" y="35115"/>
                </a:moveTo>
                <a:lnTo>
                  <a:pt x="1744980" y="6096"/>
                </a:lnTo>
                <a:lnTo>
                  <a:pt x="1828800" y="0"/>
                </a:lnTo>
                <a:lnTo>
                  <a:pt x="1810317" y="28956"/>
                </a:lnTo>
                <a:lnTo>
                  <a:pt x="1772412" y="28956"/>
                </a:lnTo>
                <a:lnTo>
                  <a:pt x="1761852" y="35115"/>
                </a:lnTo>
                <a:close/>
              </a:path>
              <a:path w="1828800" h="1066800">
                <a:moveTo>
                  <a:pt x="1766318" y="42797"/>
                </a:moveTo>
                <a:lnTo>
                  <a:pt x="1761852" y="35115"/>
                </a:lnTo>
                <a:lnTo>
                  <a:pt x="1772412" y="28956"/>
                </a:lnTo>
                <a:lnTo>
                  <a:pt x="1776984" y="36576"/>
                </a:lnTo>
                <a:lnTo>
                  <a:pt x="1766318" y="42797"/>
                </a:lnTo>
                <a:close/>
              </a:path>
              <a:path w="1828800" h="1066800">
                <a:moveTo>
                  <a:pt x="1783080" y="71628"/>
                </a:moveTo>
                <a:lnTo>
                  <a:pt x="1766318" y="42797"/>
                </a:lnTo>
                <a:lnTo>
                  <a:pt x="1776984" y="36576"/>
                </a:lnTo>
                <a:lnTo>
                  <a:pt x="1772412" y="28956"/>
                </a:lnTo>
                <a:lnTo>
                  <a:pt x="1810317" y="28956"/>
                </a:lnTo>
                <a:lnTo>
                  <a:pt x="1783080" y="71628"/>
                </a:lnTo>
                <a:close/>
              </a:path>
              <a:path w="1828800" h="1066800">
                <a:moveTo>
                  <a:pt x="68471" y="1033208"/>
                </a:moveTo>
                <a:lnTo>
                  <a:pt x="64005" y="1025526"/>
                </a:lnTo>
                <a:lnTo>
                  <a:pt x="1761852" y="35115"/>
                </a:lnTo>
                <a:lnTo>
                  <a:pt x="1766318" y="42797"/>
                </a:lnTo>
                <a:lnTo>
                  <a:pt x="68471" y="1033208"/>
                </a:lnTo>
                <a:close/>
              </a:path>
              <a:path w="1828800" h="1066800">
                <a:moveTo>
                  <a:pt x="0" y="1066800"/>
                </a:moveTo>
                <a:lnTo>
                  <a:pt x="47244" y="996696"/>
                </a:lnTo>
                <a:lnTo>
                  <a:pt x="64005" y="1025526"/>
                </a:lnTo>
                <a:lnTo>
                  <a:pt x="53340" y="1031748"/>
                </a:lnTo>
                <a:lnTo>
                  <a:pt x="57912" y="1039368"/>
                </a:lnTo>
                <a:lnTo>
                  <a:pt x="72053" y="1039368"/>
                </a:lnTo>
                <a:lnTo>
                  <a:pt x="85344" y="1062228"/>
                </a:lnTo>
                <a:lnTo>
                  <a:pt x="0" y="1066800"/>
                </a:lnTo>
                <a:close/>
              </a:path>
              <a:path w="1828800" h="1066800">
                <a:moveTo>
                  <a:pt x="57912" y="1039368"/>
                </a:moveTo>
                <a:lnTo>
                  <a:pt x="53340" y="1031748"/>
                </a:lnTo>
                <a:lnTo>
                  <a:pt x="64005" y="1025526"/>
                </a:lnTo>
                <a:lnTo>
                  <a:pt x="68471" y="1033208"/>
                </a:lnTo>
                <a:lnTo>
                  <a:pt x="57912" y="1039368"/>
                </a:lnTo>
                <a:close/>
              </a:path>
              <a:path w="1828800" h="1066800">
                <a:moveTo>
                  <a:pt x="72053" y="1039368"/>
                </a:moveTo>
                <a:lnTo>
                  <a:pt x="57912" y="1039368"/>
                </a:lnTo>
                <a:lnTo>
                  <a:pt x="68471" y="1033208"/>
                </a:lnTo>
                <a:lnTo>
                  <a:pt x="72053" y="10393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478268" y="4084320"/>
            <a:ext cx="381000" cy="762000"/>
          </a:xfrm>
          <a:custGeom>
            <a:avLst/>
            <a:gdLst/>
            <a:ahLst/>
            <a:cxnLst/>
            <a:rect l="l" t="t" r="r" b="b"/>
            <a:pathLst>
              <a:path w="381000" h="762000">
                <a:moveTo>
                  <a:pt x="343204" y="66446"/>
                </a:moveTo>
                <a:lnTo>
                  <a:pt x="313944" y="51816"/>
                </a:lnTo>
                <a:lnTo>
                  <a:pt x="381000" y="0"/>
                </a:lnTo>
                <a:lnTo>
                  <a:pt x="381000" y="54864"/>
                </a:lnTo>
                <a:lnTo>
                  <a:pt x="348996" y="54864"/>
                </a:lnTo>
                <a:lnTo>
                  <a:pt x="343204" y="66446"/>
                </a:lnTo>
                <a:close/>
              </a:path>
              <a:path w="381000" h="762000">
                <a:moveTo>
                  <a:pt x="352348" y="71018"/>
                </a:moveTo>
                <a:lnTo>
                  <a:pt x="343204" y="66446"/>
                </a:lnTo>
                <a:lnTo>
                  <a:pt x="348996" y="54864"/>
                </a:lnTo>
                <a:lnTo>
                  <a:pt x="358140" y="59436"/>
                </a:lnTo>
                <a:lnTo>
                  <a:pt x="352348" y="71018"/>
                </a:lnTo>
                <a:close/>
              </a:path>
              <a:path w="381000" h="762000">
                <a:moveTo>
                  <a:pt x="381000" y="85344"/>
                </a:moveTo>
                <a:lnTo>
                  <a:pt x="352348" y="71018"/>
                </a:lnTo>
                <a:lnTo>
                  <a:pt x="358140" y="59436"/>
                </a:lnTo>
                <a:lnTo>
                  <a:pt x="348996" y="54864"/>
                </a:lnTo>
                <a:lnTo>
                  <a:pt x="381000" y="54864"/>
                </a:lnTo>
                <a:lnTo>
                  <a:pt x="381000" y="85344"/>
                </a:lnTo>
                <a:close/>
              </a:path>
              <a:path w="381000" h="762000">
                <a:moveTo>
                  <a:pt x="39188" y="697338"/>
                </a:moveTo>
                <a:lnTo>
                  <a:pt x="30003" y="692848"/>
                </a:lnTo>
                <a:lnTo>
                  <a:pt x="343204" y="66446"/>
                </a:lnTo>
                <a:lnTo>
                  <a:pt x="352348" y="71018"/>
                </a:lnTo>
                <a:lnTo>
                  <a:pt x="39188" y="697338"/>
                </a:lnTo>
                <a:close/>
              </a:path>
              <a:path w="381000" h="762000">
                <a:moveTo>
                  <a:pt x="0" y="762000"/>
                </a:moveTo>
                <a:lnTo>
                  <a:pt x="0" y="678180"/>
                </a:lnTo>
                <a:lnTo>
                  <a:pt x="30003" y="692848"/>
                </a:lnTo>
                <a:lnTo>
                  <a:pt x="24384" y="704088"/>
                </a:lnTo>
                <a:lnTo>
                  <a:pt x="33528" y="708660"/>
                </a:lnTo>
                <a:lnTo>
                  <a:pt x="62345" y="708660"/>
                </a:lnTo>
                <a:lnTo>
                  <a:pt x="68580" y="711708"/>
                </a:lnTo>
                <a:lnTo>
                  <a:pt x="0" y="762000"/>
                </a:lnTo>
                <a:close/>
              </a:path>
              <a:path w="381000" h="762000">
                <a:moveTo>
                  <a:pt x="33528" y="708660"/>
                </a:moveTo>
                <a:lnTo>
                  <a:pt x="24384" y="704088"/>
                </a:lnTo>
                <a:lnTo>
                  <a:pt x="30003" y="692848"/>
                </a:lnTo>
                <a:lnTo>
                  <a:pt x="39188" y="697338"/>
                </a:lnTo>
                <a:lnTo>
                  <a:pt x="33528" y="708660"/>
                </a:lnTo>
                <a:close/>
              </a:path>
              <a:path w="381000" h="762000">
                <a:moveTo>
                  <a:pt x="62345" y="708660"/>
                </a:moveTo>
                <a:lnTo>
                  <a:pt x="33528" y="708660"/>
                </a:lnTo>
                <a:lnTo>
                  <a:pt x="39188" y="697338"/>
                </a:lnTo>
                <a:lnTo>
                  <a:pt x="62345" y="7086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788152" y="1869948"/>
            <a:ext cx="2153412" cy="9738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8014144" y="1902964"/>
            <a:ext cx="612775" cy="756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imes New Roman"/>
                <a:cs typeface="Times New Roman"/>
              </a:rPr>
              <a:t>B</a:t>
            </a:r>
            <a:r>
              <a:rPr sz="1600" spc="90" dirty="0">
                <a:latin typeface="Times New Roman"/>
                <a:cs typeface="Times New Roman"/>
              </a:rPr>
              <a:t>u</a:t>
            </a:r>
            <a:r>
              <a:rPr sz="1600" spc="-20" dirty="0">
                <a:latin typeface="Times New Roman"/>
                <a:cs typeface="Times New Roman"/>
              </a:rPr>
              <a:t>t</a:t>
            </a:r>
            <a:r>
              <a:rPr sz="1600" spc="-5" dirty="0">
                <a:latin typeface="Times New Roman"/>
                <a:cs typeface="Times New Roman"/>
              </a:rPr>
              <a:t>t</a:t>
            </a:r>
            <a:r>
              <a:rPr sz="1600" spc="90" dirty="0">
                <a:latin typeface="Times New Roman"/>
                <a:cs typeface="Times New Roman"/>
              </a:rPr>
              <a:t>o</a:t>
            </a:r>
            <a:r>
              <a:rPr sz="1600" spc="55" dirty="0">
                <a:latin typeface="Times New Roman"/>
                <a:cs typeface="Times New Roman"/>
              </a:rPr>
              <a:t>n  </a:t>
            </a:r>
            <a:r>
              <a:rPr sz="1600" spc="105" dirty="0">
                <a:latin typeface="Times New Roman"/>
                <a:cs typeface="Times New Roman"/>
              </a:rPr>
              <a:t>Panel  </a:t>
            </a:r>
            <a:r>
              <a:rPr sz="1600" spc="40" dirty="0">
                <a:latin typeface="Times New Roman"/>
                <a:cs typeface="Times New Roman"/>
              </a:rPr>
              <a:t>Icon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3572" y="833088"/>
            <a:ext cx="44386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5" dirty="0"/>
              <a:t>Notion </a:t>
            </a:r>
            <a:r>
              <a:rPr spc="375" dirty="0"/>
              <a:t>de</a:t>
            </a:r>
            <a:r>
              <a:rPr spc="65" dirty="0"/>
              <a:t> </a:t>
            </a:r>
            <a:r>
              <a:rPr spc="275" dirty="0"/>
              <a:t>threads</a:t>
            </a:r>
          </a:p>
        </p:txBody>
      </p:sp>
      <p:sp>
        <p:nvSpPr>
          <p:cNvPr id="3" name="object 3"/>
          <p:cNvSpPr/>
          <p:nvPr/>
        </p:nvSpPr>
        <p:spPr>
          <a:xfrm>
            <a:off x="2449068" y="2026920"/>
            <a:ext cx="2133600" cy="3048000"/>
          </a:xfrm>
          <a:custGeom>
            <a:avLst/>
            <a:gdLst/>
            <a:ahLst/>
            <a:cxnLst/>
            <a:rect l="l" t="t" r="r" b="b"/>
            <a:pathLst>
              <a:path w="2133600" h="3048000">
                <a:moveTo>
                  <a:pt x="0" y="0"/>
                </a:moveTo>
                <a:lnTo>
                  <a:pt x="2133600" y="0"/>
                </a:lnTo>
                <a:lnTo>
                  <a:pt x="2133600" y="3048000"/>
                </a:lnTo>
                <a:lnTo>
                  <a:pt x="0" y="3048000"/>
                </a:lnTo>
                <a:lnTo>
                  <a:pt x="0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4495" y="2022348"/>
            <a:ext cx="2144395" cy="3058795"/>
          </a:xfrm>
          <a:custGeom>
            <a:avLst/>
            <a:gdLst/>
            <a:ahLst/>
            <a:cxnLst/>
            <a:rect l="l" t="t" r="r" b="b"/>
            <a:pathLst>
              <a:path w="2144395" h="3058795">
                <a:moveTo>
                  <a:pt x="2144268" y="3058668"/>
                </a:moveTo>
                <a:lnTo>
                  <a:pt x="0" y="3058668"/>
                </a:lnTo>
                <a:lnTo>
                  <a:pt x="0" y="0"/>
                </a:lnTo>
                <a:lnTo>
                  <a:pt x="2144268" y="0"/>
                </a:lnTo>
                <a:lnTo>
                  <a:pt x="214426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3048000"/>
                </a:lnTo>
                <a:lnTo>
                  <a:pt x="4572" y="3048000"/>
                </a:lnTo>
                <a:lnTo>
                  <a:pt x="10668" y="3052572"/>
                </a:lnTo>
                <a:lnTo>
                  <a:pt x="2144268" y="3052572"/>
                </a:lnTo>
                <a:lnTo>
                  <a:pt x="2144268" y="3058668"/>
                </a:lnTo>
                <a:close/>
              </a:path>
              <a:path w="2144395" h="3058795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2144395" h="3058795">
                <a:moveTo>
                  <a:pt x="213360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2133600" y="4572"/>
                </a:lnTo>
                <a:lnTo>
                  <a:pt x="2133600" y="10668"/>
                </a:lnTo>
                <a:close/>
              </a:path>
              <a:path w="2144395" h="3058795">
                <a:moveTo>
                  <a:pt x="2133600" y="3052572"/>
                </a:moveTo>
                <a:lnTo>
                  <a:pt x="2133600" y="4572"/>
                </a:lnTo>
                <a:lnTo>
                  <a:pt x="2138172" y="10668"/>
                </a:lnTo>
                <a:lnTo>
                  <a:pt x="2144268" y="10668"/>
                </a:lnTo>
                <a:lnTo>
                  <a:pt x="2144268" y="3048000"/>
                </a:lnTo>
                <a:lnTo>
                  <a:pt x="2138172" y="3048000"/>
                </a:lnTo>
                <a:lnTo>
                  <a:pt x="2133600" y="3052572"/>
                </a:lnTo>
                <a:close/>
              </a:path>
              <a:path w="2144395" h="3058795">
                <a:moveTo>
                  <a:pt x="2144268" y="10668"/>
                </a:moveTo>
                <a:lnTo>
                  <a:pt x="2138172" y="10668"/>
                </a:lnTo>
                <a:lnTo>
                  <a:pt x="2133600" y="4572"/>
                </a:lnTo>
                <a:lnTo>
                  <a:pt x="2144268" y="4572"/>
                </a:lnTo>
                <a:lnTo>
                  <a:pt x="2144268" y="10668"/>
                </a:lnTo>
                <a:close/>
              </a:path>
              <a:path w="2144395" h="3058795">
                <a:moveTo>
                  <a:pt x="10668" y="3052572"/>
                </a:moveTo>
                <a:lnTo>
                  <a:pt x="4572" y="3048000"/>
                </a:lnTo>
                <a:lnTo>
                  <a:pt x="10668" y="3048000"/>
                </a:lnTo>
                <a:lnTo>
                  <a:pt x="10668" y="3052572"/>
                </a:lnTo>
                <a:close/>
              </a:path>
              <a:path w="2144395" h="3058795">
                <a:moveTo>
                  <a:pt x="2133600" y="3052572"/>
                </a:moveTo>
                <a:lnTo>
                  <a:pt x="10668" y="3052572"/>
                </a:lnTo>
                <a:lnTo>
                  <a:pt x="10668" y="3048000"/>
                </a:lnTo>
                <a:lnTo>
                  <a:pt x="2133600" y="3048000"/>
                </a:lnTo>
                <a:lnTo>
                  <a:pt x="2133600" y="3052572"/>
                </a:lnTo>
                <a:close/>
              </a:path>
              <a:path w="2144395" h="3058795">
                <a:moveTo>
                  <a:pt x="2144268" y="3052572"/>
                </a:moveTo>
                <a:lnTo>
                  <a:pt x="2133600" y="3052572"/>
                </a:lnTo>
                <a:lnTo>
                  <a:pt x="2138172" y="3048000"/>
                </a:lnTo>
                <a:lnTo>
                  <a:pt x="2144268" y="3048000"/>
                </a:lnTo>
                <a:lnTo>
                  <a:pt x="2144268" y="30525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49068" y="3257789"/>
            <a:ext cx="21336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9245" marR="122555" indent="-247015">
              <a:lnSpc>
                <a:spcPct val="100000"/>
              </a:lnSpc>
              <a:spcBef>
                <a:spcPts val="100"/>
              </a:spcBef>
            </a:pPr>
            <a:r>
              <a:rPr sz="1800" spc="45" dirty="0">
                <a:latin typeface="Times New Roman"/>
                <a:cs typeface="Times New Roman"/>
              </a:rPr>
              <a:t>Un </a:t>
            </a:r>
            <a:r>
              <a:rPr sz="1800" spc="130" dirty="0">
                <a:latin typeface="Times New Roman"/>
                <a:cs typeface="Times New Roman"/>
              </a:rPr>
              <a:t>processus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avec  </a:t>
            </a:r>
            <a:r>
              <a:rPr sz="1800" spc="90" dirty="0">
                <a:latin typeface="Times New Roman"/>
                <a:cs typeface="Times New Roman"/>
              </a:rPr>
              <a:t>un seul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thread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73067" y="210312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533400" y="609600"/>
                </a:moveTo>
                <a:lnTo>
                  <a:pt x="248412" y="422148"/>
                </a:lnTo>
                <a:lnTo>
                  <a:pt x="303276" y="394716"/>
                </a:lnTo>
                <a:lnTo>
                  <a:pt x="124968" y="274320"/>
                </a:lnTo>
                <a:lnTo>
                  <a:pt x="188976" y="237744"/>
                </a:lnTo>
                <a:lnTo>
                  <a:pt x="0" y="111252"/>
                </a:lnTo>
                <a:lnTo>
                  <a:pt x="210312" y="0"/>
                </a:lnTo>
                <a:lnTo>
                  <a:pt x="318516" y="172212"/>
                </a:lnTo>
                <a:lnTo>
                  <a:pt x="274320" y="192024"/>
                </a:lnTo>
                <a:lnTo>
                  <a:pt x="409956" y="339852"/>
                </a:lnTo>
                <a:lnTo>
                  <a:pt x="365760" y="364236"/>
                </a:lnTo>
                <a:lnTo>
                  <a:pt x="533400" y="60960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63923" y="2097024"/>
            <a:ext cx="561340" cy="634365"/>
          </a:xfrm>
          <a:custGeom>
            <a:avLst/>
            <a:gdLst/>
            <a:ahLst/>
            <a:cxnLst/>
            <a:rect l="l" t="t" r="r" b="b"/>
            <a:pathLst>
              <a:path w="561339" h="634364">
                <a:moveTo>
                  <a:pt x="189018" y="242820"/>
                </a:moveTo>
                <a:lnTo>
                  <a:pt x="0" y="115824"/>
                </a:lnTo>
                <a:lnTo>
                  <a:pt x="220980" y="0"/>
                </a:lnTo>
                <a:lnTo>
                  <a:pt x="226714" y="9144"/>
                </a:lnTo>
                <a:lnTo>
                  <a:pt x="214884" y="9144"/>
                </a:lnTo>
                <a:lnTo>
                  <a:pt x="217117" y="12698"/>
                </a:lnTo>
                <a:lnTo>
                  <a:pt x="26691" y="112776"/>
                </a:lnTo>
                <a:lnTo>
                  <a:pt x="12192" y="112776"/>
                </a:lnTo>
                <a:lnTo>
                  <a:pt x="12192" y="120396"/>
                </a:lnTo>
                <a:lnTo>
                  <a:pt x="23533" y="120396"/>
                </a:lnTo>
                <a:lnTo>
                  <a:pt x="200459" y="239268"/>
                </a:lnTo>
                <a:lnTo>
                  <a:pt x="195072" y="239268"/>
                </a:lnTo>
                <a:lnTo>
                  <a:pt x="189018" y="242820"/>
                </a:lnTo>
                <a:close/>
              </a:path>
              <a:path w="561339" h="634364">
                <a:moveTo>
                  <a:pt x="217117" y="12698"/>
                </a:moveTo>
                <a:lnTo>
                  <a:pt x="214884" y="9144"/>
                </a:lnTo>
                <a:lnTo>
                  <a:pt x="220980" y="10668"/>
                </a:lnTo>
                <a:lnTo>
                  <a:pt x="217117" y="12698"/>
                </a:lnTo>
                <a:close/>
              </a:path>
              <a:path w="561339" h="634364">
                <a:moveTo>
                  <a:pt x="320000" y="176442"/>
                </a:moveTo>
                <a:lnTo>
                  <a:pt x="217117" y="12698"/>
                </a:lnTo>
                <a:lnTo>
                  <a:pt x="220980" y="10668"/>
                </a:lnTo>
                <a:lnTo>
                  <a:pt x="214884" y="9144"/>
                </a:lnTo>
                <a:lnTo>
                  <a:pt x="226714" y="9144"/>
                </a:lnTo>
                <a:lnTo>
                  <a:pt x="329933" y="173736"/>
                </a:lnTo>
                <a:lnTo>
                  <a:pt x="326136" y="173736"/>
                </a:lnTo>
                <a:lnTo>
                  <a:pt x="320000" y="176442"/>
                </a:lnTo>
                <a:close/>
              </a:path>
              <a:path w="561339" h="634364">
                <a:moveTo>
                  <a:pt x="12192" y="120396"/>
                </a:moveTo>
                <a:lnTo>
                  <a:pt x="12192" y="112776"/>
                </a:lnTo>
                <a:lnTo>
                  <a:pt x="18555" y="117051"/>
                </a:lnTo>
                <a:lnTo>
                  <a:pt x="12192" y="120396"/>
                </a:lnTo>
                <a:close/>
              </a:path>
              <a:path w="561339" h="634364">
                <a:moveTo>
                  <a:pt x="18555" y="117051"/>
                </a:moveTo>
                <a:lnTo>
                  <a:pt x="12192" y="112776"/>
                </a:lnTo>
                <a:lnTo>
                  <a:pt x="26691" y="112776"/>
                </a:lnTo>
                <a:lnTo>
                  <a:pt x="18555" y="117051"/>
                </a:lnTo>
                <a:close/>
              </a:path>
              <a:path w="561339" h="634364">
                <a:moveTo>
                  <a:pt x="23533" y="120396"/>
                </a:moveTo>
                <a:lnTo>
                  <a:pt x="12192" y="120396"/>
                </a:lnTo>
                <a:lnTo>
                  <a:pt x="18555" y="117051"/>
                </a:lnTo>
                <a:lnTo>
                  <a:pt x="23533" y="120396"/>
                </a:lnTo>
                <a:close/>
              </a:path>
              <a:path w="561339" h="634364">
                <a:moveTo>
                  <a:pt x="323088" y="181356"/>
                </a:moveTo>
                <a:lnTo>
                  <a:pt x="320000" y="176442"/>
                </a:lnTo>
                <a:lnTo>
                  <a:pt x="326136" y="173736"/>
                </a:lnTo>
                <a:lnTo>
                  <a:pt x="323088" y="181356"/>
                </a:lnTo>
                <a:close/>
              </a:path>
              <a:path w="561339" h="634364">
                <a:moveTo>
                  <a:pt x="330504" y="181356"/>
                </a:moveTo>
                <a:lnTo>
                  <a:pt x="323088" y="181356"/>
                </a:lnTo>
                <a:lnTo>
                  <a:pt x="326136" y="173736"/>
                </a:lnTo>
                <a:lnTo>
                  <a:pt x="329933" y="173736"/>
                </a:lnTo>
                <a:lnTo>
                  <a:pt x="333756" y="179832"/>
                </a:lnTo>
                <a:lnTo>
                  <a:pt x="330504" y="181356"/>
                </a:lnTo>
                <a:close/>
              </a:path>
              <a:path w="561339" h="634364">
                <a:moveTo>
                  <a:pt x="411863" y="344492"/>
                </a:moveTo>
                <a:lnTo>
                  <a:pt x="274320" y="196596"/>
                </a:lnTo>
                <a:lnTo>
                  <a:pt x="320000" y="176442"/>
                </a:lnTo>
                <a:lnTo>
                  <a:pt x="323088" y="181356"/>
                </a:lnTo>
                <a:lnTo>
                  <a:pt x="330504" y="181356"/>
                </a:lnTo>
                <a:lnTo>
                  <a:pt x="301244" y="195072"/>
                </a:lnTo>
                <a:lnTo>
                  <a:pt x="286512" y="195072"/>
                </a:lnTo>
                <a:lnTo>
                  <a:pt x="284988" y="202692"/>
                </a:lnTo>
                <a:lnTo>
                  <a:pt x="293522" y="202692"/>
                </a:lnTo>
                <a:lnTo>
                  <a:pt x="421111" y="341376"/>
                </a:lnTo>
                <a:lnTo>
                  <a:pt x="417576" y="341376"/>
                </a:lnTo>
                <a:lnTo>
                  <a:pt x="411863" y="344492"/>
                </a:lnTo>
                <a:close/>
              </a:path>
              <a:path w="561339" h="634364">
                <a:moveTo>
                  <a:pt x="284988" y="202692"/>
                </a:moveTo>
                <a:lnTo>
                  <a:pt x="286512" y="195072"/>
                </a:lnTo>
                <a:lnTo>
                  <a:pt x="290950" y="199896"/>
                </a:lnTo>
                <a:lnTo>
                  <a:pt x="284988" y="202692"/>
                </a:lnTo>
                <a:close/>
              </a:path>
              <a:path w="561339" h="634364">
                <a:moveTo>
                  <a:pt x="290950" y="199896"/>
                </a:moveTo>
                <a:lnTo>
                  <a:pt x="286512" y="195072"/>
                </a:lnTo>
                <a:lnTo>
                  <a:pt x="301244" y="195072"/>
                </a:lnTo>
                <a:lnTo>
                  <a:pt x="290950" y="199896"/>
                </a:lnTo>
                <a:close/>
              </a:path>
              <a:path w="561339" h="634364">
                <a:moveTo>
                  <a:pt x="293522" y="202692"/>
                </a:moveTo>
                <a:lnTo>
                  <a:pt x="284988" y="202692"/>
                </a:lnTo>
                <a:lnTo>
                  <a:pt x="290950" y="199896"/>
                </a:lnTo>
                <a:lnTo>
                  <a:pt x="293522" y="202692"/>
                </a:lnTo>
                <a:close/>
              </a:path>
              <a:path w="561339" h="634364">
                <a:moveTo>
                  <a:pt x="195072" y="246888"/>
                </a:moveTo>
                <a:lnTo>
                  <a:pt x="189018" y="242820"/>
                </a:lnTo>
                <a:lnTo>
                  <a:pt x="195072" y="239268"/>
                </a:lnTo>
                <a:lnTo>
                  <a:pt x="195072" y="246888"/>
                </a:lnTo>
                <a:close/>
              </a:path>
              <a:path w="561339" h="634364">
                <a:moveTo>
                  <a:pt x="201958" y="246888"/>
                </a:moveTo>
                <a:lnTo>
                  <a:pt x="195072" y="246888"/>
                </a:lnTo>
                <a:lnTo>
                  <a:pt x="195072" y="239268"/>
                </a:lnTo>
                <a:lnTo>
                  <a:pt x="200459" y="239268"/>
                </a:lnTo>
                <a:lnTo>
                  <a:pt x="207264" y="243840"/>
                </a:lnTo>
                <a:lnTo>
                  <a:pt x="201958" y="246888"/>
                </a:lnTo>
                <a:close/>
              </a:path>
              <a:path w="561339" h="634364">
                <a:moveTo>
                  <a:pt x="302694" y="400858"/>
                </a:moveTo>
                <a:lnTo>
                  <a:pt x="124968" y="280416"/>
                </a:lnTo>
                <a:lnTo>
                  <a:pt x="189018" y="242820"/>
                </a:lnTo>
                <a:lnTo>
                  <a:pt x="195072" y="246888"/>
                </a:lnTo>
                <a:lnTo>
                  <a:pt x="201958" y="246888"/>
                </a:lnTo>
                <a:lnTo>
                  <a:pt x="148900" y="277368"/>
                </a:lnTo>
                <a:lnTo>
                  <a:pt x="137160" y="277368"/>
                </a:lnTo>
                <a:lnTo>
                  <a:pt x="135636" y="284988"/>
                </a:lnTo>
                <a:lnTo>
                  <a:pt x="148404" y="284988"/>
                </a:lnTo>
                <a:lnTo>
                  <a:pt x="314817" y="397764"/>
                </a:lnTo>
                <a:lnTo>
                  <a:pt x="309372" y="397764"/>
                </a:lnTo>
                <a:lnTo>
                  <a:pt x="302694" y="400858"/>
                </a:lnTo>
                <a:close/>
              </a:path>
              <a:path w="561339" h="634364">
                <a:moveTo>
                  <a:pt x="135636" y="284988"/>
                </a:moveTo>
                <a:lnTo>
                  <a:pt x="137160" y="277368"/>
                </a:lnTo>
                <a:lnTo>
                  <a:pt x="142546" y="281018"/>
                </a:lnTo>
                <a:lnTo>
                  <a:pt x="135636" y="284988"/>
                </a:lnTo>
                <a:close/>
              </a:path>
              <a:path w="561339" h="634364">
                <a:moveTo>
                  <a:pt x="142546" y="281018"/>
                </a:moveTo>
                <a:lnTo>
                  <a:pt x="137160" y="277368"/>
                </a:lnTo>
                <a:lnTo>
                  <a:pt x="148900" y="277368"/>
                </a:lnTo>
                <a:lnTo>
                  <a:pt x="142546" y="281018"/>
                </a:lnTo>
                <a:close/>
              </a:path>
              <a:path w="561339" h="634364">
                <a:moveTo>
                  <a:pt x="148404" y="284988"/>
                </a:moveTo>
                <a:lnTo>
                  <a:pt x="135636" y="284988"/>
                </a:lnTo>
                <a:lnTo>
                  <a:pt x="142546" y="281018"/>
                </a:lnTo>
                <a:lnTo>
                  <a:pt x="148404" y="284988"/>
                </a:lnTo>
                <a:close/>
              </a:path>
              <a:path w="561339" h="634364">
                <a:moveTo>
                  <a:pt x="416052" y="348996"/>
                </a:moveTo>
                <a:lnTo>
                  <a:pt x="411863" y="344492"/>
                </a:lnTo>
                <a:lnTo>
                  <a:pt x="417576" y="341376"/>
                </a:lnTo>
                <a:lnTo>
                  <a:pt x="416052" y="348996"/>
                </a:lnTo>
                <a:close/>
              </a:path>
              <a:path w="561339" h="634364">
                <a:moveTo>
                  <a:pt x="423926" y="348996"/>
                </a:moveTo>
                <a:lnTo>
                  <a:pt x="416052" y="348996"/>
                </a:lnTo>
                <a:lnTo>
                  <a:pt x="417576" y="341376"/>
                </a:lnTo>
                <a:lnTo>
                  <a:pt x="421111" y="341376"/>
                </a:lnTo>
                <a:lnTo>
                  <a:pt x="426720" y="347472"/>
                </a:lnTo>
                <a:lnTo>
                  <a:pt x="423926" y="348996"/>
                </a:lnTo>
                <a:close/>
              </a:path>
              <a:path w="561339" h="634364">
                <a:moveTo>
                  <a:pt x="550381" y="618744"/>
                </a:moveTo>
                <a:lnTo>
                  <a:pt x="539496" y="618744"/>
                </a:lnTo>
                <a:lnTo>
                  <a:pt x="545592" y="612648"/>
                </a:lnTo>
                <a:lnTo>
                  <a:pt x="526718" y="600199"/>
                </a:lnTo>
                <a:lnTo>
                  <a:pt x="367284" y="368808"/>
                </a:lnTo>
                <a:lnTo>
                  <a:pt x="411863" y="344492"/>
                </a:lnTo>
                <a:lnTo>
                  <a:pt x="416052" y="348996"/>
                </a:lnTo>
                <a:lnTo>
                  <a:pt x="423926" y="348996"/>
                </a:lnTo>
                <a:lnTo>
                  <a:pt x="390398" y="367284"/>
                </a:lnTo>
                <a:lnTo>
                  <a:pt x="377952" y="367284"/>
                </a:lnTo>
                <a:lnTo>
                  <a:pt x="376428" y="374904"/>
                </a:lnTo>
                <a:lnTo>
                  <a:pt x="383177" y="374904"/>
                </a:lnTo>
                <a:lnTo>
                  <a:pt x="550381" y="618744"/>
                </a:lnTo>
                <a:close/>
              </a:path>
              <a:path w="561339" h="634364">
                <a:moveTo>
                  <a:pt x="376428" y="374904"/>
                </a:moveTo>
                <a:lnTo>
                  <a:pt x="377952" y="367284"/>
                </a:lnTo>
                <a:lnTo>
                  <a:pt x="381339" y="372224"/>
                </a:lnTo>
                <a:lnTo>
                  <a:pt x="376428" y="374904"/>
                </a:lnTo>
                <a:close/>
              </a:path>
              <a:path w="561339" h="634364">
                <a:moveTo>
                  <a:pt x="381339" y="372224"/>
                </a:moveTo>
                <a:lnTo>
                  <a:pt x="377952" y="367284"/>
                </a:lnTo>
                <a:lnTo>
                  <a:pt x="390398" y="367284"/>
                </a:lnTo>
                <a:lnTo>
                  <a:pt x="381339" y="372224"/>
                </a:lnTo>
                <a:close/>
              </a:path>
              <a:path w="561339" h="634364">
                <a:moveTo>
                  <a:pt x="383177" y="374904"/>
                </a:moveTo>
                <a:lnTo>
                  <a:pt x="376428" y="374904"/>
                </a:lnTo>
                <a:lnTo>
                  <a:pt x="381339" y="372224"/>
                </a:lnTo>
                <a:lnTo>
                  <a:pt x="383177" y="374904"/>
                </a:lnTo>
                <a:close/>
              </a:path>
              <a:path w="561339" h="634364">
                <a:moveTo>
                  <a:pt x="309372" y="405384"/>
                </a:moveTo>
                <a:lnTo>
                  <a:pt x="302694" y="400858"/>
                </a:lnTo>
                <a:lnTo>
                  <a:pt x="309372" y="397764"/>
                </a:lnTo>
                <a:lnTo>
                  <a:pt x="309372" y="405384"/>
                </a:lnTo>
                <a:close/>
              </a:path>
              <a:path w="561339" h="634364">
                <a:moveTo>
                  <a:pt x="314986" y="405384"/>
                </a:moveTo>
                <a:lnTo>
                  <a:pt x="309372" y="405384"/>
                </a:lnTo>
                <a:lnTo>
                  <a:pt x="309372" y="397764"/>
                </a:lnTo>
                <a:lnTo>
                  <a:pt x="314817" y="397764"/>
                </a:lnTo>
                <a:lnTo>
                  <a:pt x="321564" y="402336"/>
                </a:lnTo>
                <a:lnTo>
                  <a:pt x="314986" y="405384"/>
                </a:lnTo>
                <a:close/>
              </a:path>
              <a:path w="561339" h="634364">
                <a:moveTo>
                  <a:pt x="560832" y="633984"/>
                </a:moveTo>
                <a:lnTo>
                  <a:pt x="246888" y="426720"/>
                </a:lnTo>
                <a:lnTo>
                  <a:pt x="302694" y="400858"/>
                </a:lnTo>
                <a:lnTo>
                  <a:pt x="309372" y="405384"/>
                </a:lnTo>
                <a:lnTo>
                  <a:pt x="314986" y="405384"/>
                </a:lnTo>
                <a:lnTo>
                  <a:pt x="275523" y="423672"/>
                </a:lnTo>
                <a:lnTo>
                  <a:pt x="259080" y="423672"/>
                </a:lnTo>
                <a:lnTo>
                  <a:pt x="259080" y="431292"/>
                </a:lnTo>
                <a:lnTo>
                  <a:pt x="270632" y="431292"/>
                </a:lnTo>
                <a:lnTo>
                  <a:pt x="526718" y="600199"/>
                </a:lnTo>
                <a:lnTo>
                  <a:pt x="539496" y="618744"/>
                </a:lnTo>
                <a:lnTo>
                  <a:pt x="550381" y="618744"/>
                </a:lnTo>
                <a:lnTo>
                  <a:pt x="560832" y="633984"/>
                </a:lnTo>
                <a:close/>
              </a:path>
              <a:path w="561339" h="634364">
                <a:moveTo>
                  <a:pt x="259080" y="431292"/>
                </a:moveTo>
                <a:lnTo>
                  <a:pt x="259080" y="423672"/>
                </a:lnTo>
                <a:lnTo>
                  <a:pt x="265865" y="428147"/>
                </a:lnTo>
                <a:lnTo>
                  <a:pt x="259080" y="431292"/>
                </a:lnTo>
                <a:close/>
              </a:path>
              <a:path w="561339" h="634364">
                <a:moveTo>
                  <a:pt x="265865" y="428147"/>
                </a:moveTo>
                <a:lnTo>
                  <a:pt x="259080" y="423672"/>
                </a:lnTo>
                <a:lnTo>
                  <a:pt x="275523" y="423672"/>
                </a:lnTo>
                <a:lnTo>
                  <a:pt x="265865" y="428147"/>
                </a:lnTo>
                <a:close/>
              </a:path>
              <a:path w="561339" h="634364">
                <a:moveTo>
                  <a:pt x="270632" y="431292"/>
                </a:moveTo>
                <a:lnTo>
                  <a:pt x="259080" y="431292"/>
                </a:lnTo>
                <a:lnTo>
                  <a:pt x="265865" y="428147"/>
                </a:lnTo>
                <a:lnTo>
                  <a:pt x="270632" y="431292"/>
                </a:lnTo>
                <a:close/>
              </a:path>
              <a:path w="561339" h="634364">
                <a:moveTo>
                  <a:pt x="539496" y="618744"/>
                </a:moveTo>
                <a:lnTo>
                  <a:pt x="526718" y="600199"/>
                </a:lnTo>
                <a:lnTo>
                  <a:pt x="545592" y="612648"/>
                </a:lnTo>
                <a:lnTo>
                  <a:pt x="539496" y="6187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30468" y="2026920"/>
            <a:ext cx="3276600" cy="3048000"/>
          </a:xfrm>
          <a:custGeom>
            <a:avLst/>
            <a:gdLst/>
            <a:ahLst/>
            <a:cxnLst/>
            <a:rect l="l" t="t" r="r" b="b"/>
            <a:pathLst>
              <a:path w="3276600" h="3048000">
                <a:moveTo>
                  <a:pt x="0" y="0"/>
                </a:moveTo>
                <a:lnTo>
                  <a:pt x="3276600" y="0"/>
                </a:lnTo>
                <a:lnTo>
                  <a:pt x="3276600" y="3048000"/>
                </a:lnTo>
                <a:lnTo>
                  <a:pt x="0" y="3048000"/>
                </a:lnTo>
                <a:lnTo>
                  <a:pt x="0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25896" y="2022348"/>
            <a:ext cx="3287395" cy="3058795"/>
          </a:xfrm>
          <a:custGeom>
            <a:avLst/>
            <a:gdLst/>
            <a:ahLst/>
            <a:cxnLst/>
            <a:rect l="l" t="t" r="r" b="b"/>
            <a:pathLst>
              <a:path w="3287395" h="3058795">
                <a:moveTo>
                  <a:pt x="3287268" y="3058668"/>
                </a:moveTo>
                <a:lnTo>
                  <a:pt x="0" y="3058668"/>
                </a:lnTo>
                <a:lnTo>
                  <a:pt x="0" y="0"/>
                </a:lnTo>
                <a:lnTo>
                  <a:pt x="3287268" y="0"/>
                </a:lnTo>
                <a:lnTo>
                  <a:pt x="328726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3048000"/>
                </a:lnTo>
                <a:lnTo>
                  <a:pt x="4572" y="3048000"/>
                </a:lnTo>
                <a:lnTo>
                  <a:pt x="10668" y="3052572"/>
                </a:lnTo>
                <a:lnTo>
                  <a:pt x="3287268" y="3052572"/>
                </a:lnTo>
                <a:lnTo>
                  <a:pt x="3287268" y="3058668"/>
                </a:lnTo>
                <a:close/>
              </a:path>
              <a:path w="3287395" h="3058795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3287395" h="3058795">
                <a:moveTo>
                  <a:pt x="327660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3276600" y="4572"/>
                </a:lnTo>
                <a:lnTo>
                  <a:pt x="3276600" y="10668"/>
                </a:lnTo>
                <a:close/>
              </a:path>
              <a:path w="3287395" h="3058795">
                <a:moveTo>
                  <a:pt x="3276600" y="3052572"/>
                </a:moveTo>
                <a:lnTo>
                  <a:pt x="3276600" y="4572"/>
                </a:lnTo>
                <a:lnTo>
                  <a:pt x="3281172" y="10668"/>
                </a:lnTo>
                <a:lnTo>
                  <a:pt x="3287268" y="10668"/>
                </a:lnTo>
                <a:lnTo>
                  <a:pt x="3287268" y="3048000"/>
                </a:lnTo>
                <a:lnTo>
                  <a:pt x="3281172" y="3048000"/>
                </a:lnTo>
                <a:lnTo>
                  <a:pt x="3276600" y="3052572"/>
                </a:lnTo>
                <a:close/>
              </a:path>
              <a:path w="3287395" h="3058795">
                <a:moveTo>
                  <a:pt x="3287268" y="10668"/>
                </a:moveTo>
                <a:lnTo>
                  <a:pt x="3281172" y="10668"/>
                </a:lnTo>
                <a:lnTo>
                  <a:pt x="3276600" y="4572"/>
                </a:lnTo>
                <a:lnTo>
                  <a:pt x="3287268" y="4572"/>
                </a:lnTo>
                <a:lnTo>
                  <a:pt x="3287268" y="10668"/>
                </a:lnTo>
                <a:close/>
              </a:path>
              <a:path w="3287395" h="3058795">
                <a:moveTo>
                  <a:pt x="10668" y="3052572"/>
                </a:moveTo>
                <a:lnTo>
                  <a:pt x="4572" y="3048000"/>
                </a:lnTo>
                <a:lnTo>
                  <a:pt x="10668" y="3048000"/>
                </a:lnTo>
                <a:lnTo>
                  <a:pt x="10668" y="3052572"/>
                </a:lnTo>
                <a:close/>
              </a:path>
              <a:path w="3287395" h="3058795">
                <a:moveTo>
                  <a:pt x="3276600" y="3052572"/>
                </a:moveTo>
                <a:lnTo>
                  <a:pt x="10668" y="3052572"/>
                </a:lnTo>
                <a:lnTo>
                  <a:pt x="10668" y="3048000"/>
                </a:lnTo>
                <a:lnTo>
                  <a:pt x="3276600" y="3048000"/>
                </a:lnTo>
                <a:lnTo>
                  <a:pt x="3276600" y="3052572"/>
                </a:lnTo>
                <a:close/>
              </a:path>
              <a:path w="3287395" h="3058795">
                <a:moveTo>
                  <a:pt x="3287268" y="3052572"/>
                </a:moveTo>
                <a:lnTo>
                  <a:pt x="3276600" y="3052572"/>
                </a:lnTo>
                <a:lnTo>
                  <a:pt x="3281172" y="3048000"/>
                </a:lnTo>
                <a:lnTo>
                  <a:pt x="3287268" y="3048000"/>
                </a:lnTo>
                <a:lnTo>
                  <a:pt x="3287268" y="30525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06668" y="2865120"/>
            <a:ext cx="990600" cy="1828800"/>
          </a:xfrm>
          <a:custGeom>
            <a:avLst/>
            <a:gdLst/>
            <a:ahLst/>
            <a:cxnLst/>
            <a:rect l="l" t="t" r="r" b="b"/>
            <a:pathLst>
              <a:path w="990600" h="1828800">
                <a:moveTo>
                  <a:pt x="0" y="0"/>
                </a:moveTo>
                <a:lnTo>
                  <a:pt x="990600" y="0"/>
                </a:lnTo>
                <a:lnTo>
                  <a:pt x="9906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02096" y="2860548"/>
            <a:ext cx="1001394" cy="1839595"/>
          </a:xfrm>
          <a:custGeom>
            <a:avLst/>
            <a:gdLst/>
            <a:ahLst/>
            <a:cxnLst/>
            <a:rect l="l" t="t" r="r" b="b"/>
            <a:pathLst>
              <a:path w="1001395" h="1839595">
                <a:moveTo>
                  <a:pt x="1001268" y="1839468"/>
                </a:moveTo>
                <a:lnTo>
                  <a:pt x="0" y="1839468"/>
                </a:lnTo>
                <a:lnTo>
                  <a:pt x="0" y="0"/>
                </a:lnTo>
                <a:lnTo>
                  <a:pt x="1001268" y="0"/>
                </a:lnTo>
                <a:lnTo>
                  <a:pt x="100126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1828800"/>
                </a:lnTo>
                <a:lnTo>
                  <a:pt x="4572" y="1828800"/>
                </a:lnTo>
                <a:lnTo>
                  <a:pt x="10668" y="1833372"/>
                </a:lnTo>
                <a:lnTo>
                  <a:pt x="1001268" y="1833372"/>
                </a:lnTo>
                <a:lnTo>
                  <a:pt x="1001268" y="1839468"/>
                </a:lnTo>
                <a:close/>
              </a:path>
              <a:path w="1001395" h="1839595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1001395" h="1839595">
                <a:moveTo>
                  <a:pt x="99060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990600" y="4572"/>
                </a:lnTo>
                <a:lnTo>
                  <a:pt x="990600" y="10668"/>
                </a:lnTo>
                <a:close/>
              </a:path>
              <a:path w="1001395" h="1839595">
                <a:moveTo>
                  <a:pt x="990600" y="1833372"/>
                </a:moveTo>
                <a:lnTo>
                  <a:pt x="990600" y="4572"/>
                </a:lnTo>
                <a:lnTo>
                  <a:pt x="995172" y="10668"/>
                </a:lnTo>
                <a:lnTo>
                  <a:pt x="1001268" y="10668"/>
                </a:lnTo>
                <a:lnTo>
                  <a:pt x="1001268" y="1828800"/>
                </a:lnTo>
                <a:lnTo>
                  <a:pt x="995172" y="1828800"/>
                </a:lnTo>
                <a:lnTo>
                  <a:pt x="990600" y="1833372"/>
                </a:lnTo>
                <a:close/>
              </a:path>
              <a:path w="1001395" h="1839595">
                <a:moveTo>
                  <a:pt x="1001268" y="10668"/>
                </a:moveTo>
                <a:lnTo>
                  <a:pt x="995172" y="10668"/>
                </a:lnTo>
                <a:lnTo>
                  <a:pt x="990600" y="4572"/>
                </a:lnTo>
                <a:lnTo>
                  <a:pt x="1001268" y="4572"/>
                </a:lnTo>
                <a:lnTo>
                  <a:pt x="1001268" y="10668"/>
                </a:lnTo>
                <a:close/>
              </a:path>
              <a:path w="1001395" h="1839595">
                <a:moveTo>
                  <a:pt x="10668" y="1833372"/>
                </a:moveTo>
                <a:lnTo>
                  <a:pt x="4572" y="1828800"/>
                </a:lnTo>
                <a:lnTo>
                  <a:pt x="10668" y="1828800"/>
                </a:lnTo>
                <a:lnTo>
                  <a:pt x="10668" y="1833372"/>
                </a:lnTo>
                <a:close/>
              </a:path>
              <a:path w="1001395" h="1839595">
                <a:moveTo>
                  <a:pt x="990600" y="1833372"/>
                </a:moveTo>
                <a:lnTo>
                  <a:pt x="10668" y="1833372"/>
                </a:lnTo>
                <a:lnTo>
                  <a:pt x="10668" y="1828800"/>
                </a:lnTo>
                <a:lnTo>
                  <a:pt x="990600" y="1828800"/>
                </a:lnTo>
                <a:lnTo>
                  <a:pt x="990600" y="1833372"/>
                </a:lnTo>
                <a:close/>
              </a:path>
              <a:path w="1001395" h="1839595">
                <a:moveTo>
                  <a:pt x="1001268" y="1833372"/>
                </a:moveTo>
                <a:lnTo>
                  <a:pt x="990600" y="1833372"/>
                </a:lnTo>
                <a:lnTo>
                  <a:pt x="995172" y="1828800"/>
                </a:lnTo>
                <a:lnTo>
                  <a:pt x="1001268" y="1828800"/>
                </a:lnTo>
                <a:lnTo>
                  <a:pt x="1001268" y="18333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40268" y="2865120"/>
            <a:ext cx="990600" cy="1828800"/>
          </a:xfrm>
          <a:custGeom>
            <a:avLst/>
            <a:gdLst/>
            <a:ahLst/>
            <a:cxnLst/>
            <a:rect l="l" t="t" r="r" b="b"/>
            <a:pathLst>
              <a:path w="990600" h="1828800">
                <a:moveTo>
                  <a:pt x="0" y="0"/>
                </a:moveTo>
                <a:lnTo>
                  <a:pt x="990600" y="0"/>
                </a:lnTo>
                <a:lnTo>
                  <a:pt x="9906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35695" y="2860548"/>
            <a:ext cx="1001394" cy="1839595"/>
          </a:xfrm>
          <a:custGeom>
            <a:avLst/>
            <a:gdLst/>
            <a:ahLst/>
            <a:cxnLst/>
            <a:rect l="l" t="t" r="r" b="b"/>
            <a:pathLst>
              <a:path w="1001395" h="1839595">
                <a:moveTo>
                  <a:pt x="1001268" y="1839468"/>
                </a:moveTo>
                <a:lnTo>
                  <a:pt x="0" y="1839468"/>
                </a:lnTo>
                <a:lnTo>
                  <a:pt x="0" y="0"/>
                </a:lnTo>
                <a:lnTo>
                  <a:pt x="1001268" y="0"/>
                </a:lnTo>
                <a:lnTo>
                  <a:pt x="100126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1828800"/>
                </a:lnTo>
                <a:lnTo>
                  <a:pt x="4572" y="1828800"/>
                </a:lnTo>
                <a:lnTo>
                  <a:pt x="10668" y="1833372"/>
                </a:lnTo>
                <a:lnTo>
                  <a:pt x="1001268" y="1833372"/>
                </a:lnTo>
                <a:lnTo>
                  <a:pt x="1001268" y="1839468"/>
                </a:lnTo>
                <a:close/>
              </a:path>
              <a:path w="1001395" h="1839595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1001395" h="1839595">
                <a:moveTo>
                  <a:pt x="99060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990600" y="4572"/>
                </a:lnTo>
                <a:lnTo>
                  <a:pt x="990600" y="10668"/>
                </a:lnTo>
                <a:close/>
              </a:path>
              <a:path w="1001395" h="1839595">
                <a:moveTo>
                  <a:pt x="990600" y="1833372"/>
                </a:moveTo>
                <a:lnTo>
                  <a:pt x="990600" y="4572"/>
                </a:lnTo>
                <a:lnTo>
                  <a:pt x="995172" y="10668"/>
                </a:lnTo>
                <a:lnTo>
                  <a:pt x="1001268" y="10668"/>
                </a:lnTo>
                <a:lnTo>
                  <a:pt x="1001268" y="1828800"/>
                </a:lnTo>
                <a:lnTo>
                  <a:pt x="995172" y="1828800"/>
                </a:lnTo>
                <a:lnTo>
                  <a:pt x="990600" y="1833372"/>
                </a:lnTo>
                <a:close/>
              </a:path>
              <a:path w="1001395" h="1839595">
                <a:moveTo>
                  <a:pt x="1001268" y="10668"/>
                </a:moveTo>
                <a:lnTo>
                  <a:pt x="995172" y="10668"/>
                </a:lnTo>
                <a:lnTo>
                  <a:pt x="990600" y="4572"/>
                </a:lnTo>
                <a:lnTo>
                  <a:pt x="1001268" y="4572"/>
                </a:lnTo>
                <a:lnTo>
                  <a:pt x="1001268" y="10668"/>
                </a:lnTo>
                <a:close/>
              </a:path>
              <a:path w="1001395" h="1839595">
                <a:moveTo>
                  <a:pt x="10668" y="1833372"/>
                </a:moveTo>
                <a:lnTo>
                  <a:pt x="4572" y="1828800"/>
                </a:lnTo>
                <a:lnTo>
                  <a:pt x="10668" y="1828800"/>
                </a:lnTo>
                <a:lnTo>
                  <a:pt x="10668" y="1833372"/>
                </a:lnTo>
                <a:close/>
              </a:path>
              <a:path w="1001395" h="1839595">
                <a:moveTo>
                  <a:pt x="990600" y="1833372"/>
                </a:moveTo>
                <a:lnTo>
                  <a:pt x="10668" y="1833372"/>
                </a:lnTo>
                <a:lnTo>
                  <a:pt x="10668" y="1828800"/>
                </a:lnTo>
                <a:lnTo>
                  <a:pt x="990600" y="1828800"/>
                </a:lnTo>
                <a:lnTo>
                  <a:pt x="990600" y="1833372"/>
                </a:lnTo>
                <a:close/>
              </a:path>
              <a:path w="1001395" h="1839595">
                <a:moveTo>
                  <a:pt x="1001268" y="1833372"/>
                </a:moveTo>
                <a:lnTo>
                  <a:pt x="990600" y="1833372"/>
                </a:lnTo>
                <a:lnTo>
                  <a:pt x="995172" y="1828800"/>
                </a:lnTo>
                <a:lnTo>
                  <a:pt x="1001268" y="1828800"/>
                </a:lnTo>
                <a:lnTo>
                  <a:pt x="1001268" y="18333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173468" y="2865120"/>
            <a:ext cx="990600" cy="1828800"/>
          </a:xfrm>
          <a:custGeom>
            <a:avLst/>
            <a:gdLst/>
            <a:ahLst/>
            <a:cxnLst/>
            <a:rect l="l" t="t" r="r" b="b"/>
            <a:pathLst>
              <a:path w="990600" h="1828800">
                <a:moveTo>
                  <a:pt x="0" y="0"/>
                </a:moveTo>
                <a:lnTo>
                  <a:pt x="990600" y="0"/>
                </a:lnTo>
                <a:lnTo>
                  <a:pt x="9906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168895" y="2860548"/>
            <a:ext cx="1001394" cy="1839595"/>
          </a:xfrm>
          <a:custGeom>
            <a:avLst/>
            <a:gdLst/>
            <a:ahLst/>
            <a:cxnLst/>
            <a:rect l="l" t="t" r="r" b="b"/>
            <a:pathLst>
              <a:path w="1001395" h="1839595">
                <a:moveTo>
                  <a:pt x="1001268" y="1839468"/>
                </a:moveTo>
                <a:lnTo>
                  <a:pt x="0" y="1839468"/>
                </a:lnTo>
                <a:lnTo>
                  <a:pt x="0" y="0"/>
                </a:lnTo>
                <a:lnTo>
                  <a:pt x="1001268" y="0"/>
                </a:lnTo>
                <a:lnTo>
                  <a:pt x="100126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1828800"/>
                </a:lnTo>
                <a:lnTo>
                  <a:pt x="4572" y="1828800"/>
                </a:lnTo>
                <a:lnTo>
                  <a:pt x="10668" y="1833372"/>
                </a:lnTo>
                <a:lnTo>
                  <a:pt x="1001268" y="1833372"/>
                </a:lnTo>
                <a:lnTo>
                  <a:pt x="1001268" y="1839468"/>
                </a:lnTo>
                <a:close/>
              </a:path>
              <a:path w="1001395" h="1839595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1001395" h="1839595">
                <a:moveTo>
                  <a:pt x="99060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990600" y="4572"/>
                </a:lnTo>
                <a:lnTo>
                  <a:pt x="990600" y="10668"/>
                </a:lnTo>
                <a:close/>
              </a:path>
              <a:path w="1001395" h="1839595">
                <a:moveTo>
                  <a:pt x="990600" y="1833372"/>
                </a:moveTo>
                <a:lnTo>
                  <a:pt x="990600" y="4572"/>
                </a:lnTo>
                <a:lnTo>
                  <a:pt x="995172" y="10668"/>
                </a:lnTo>
                <a:lnTo>
                  <a:pt x="1001268" y="10668"/>
                </a:lnTo>
                <a:lnTo>
                  <a:pt x="1001268" y="1828800"/>
                </a:lnTo>
                <a:lnTo>
                  <a:pt x="995172" y="1828800"/>
                </a:lnTo>
                <a:lnTo>
                  <a:pt x="990600" y="1833372"/>
                </a:lnTo>
                <a:close/>
              </a:path>
              <a:path w="1001395" h="1839595">
                <a:moveTo>
                  <a:pt x="1001268" y="10668"/>
                </a:moveTo>
                <a:lnTo>
                  <a:pt x="995172" y="10668"/>
                </a:lnTo>
                <a:lnTo>
                  <a:pt x="990600" y="4572"/>
                </a:lnTo>
                <a:lnTo>
                  <a:pt x="1001268" y="4572"/>
                </a:lnTo>
                <a:lnTo>
                  <a:pt x="1001268" y="10668"/>
                </a:lnTo>
                <a:close/>
              </a:path>
              <a:path w="1001395" h="1839595">
                <a:moveTo>
                  <a:pt x="10668" y="1833372"/>
                </a:moveTo>
                <a:lnTo>
                  <a:pt x="4572" y="1828800"/>
                </a:lnTo>
                <a:lnTo>
                  <a:pt x="10668" y="1828800"/>
                </a:lnTo>
                <a:lnTo>
                  <a:pt x="10668" y="1833372"/>
                </a:lnTo>
                <a:close/>
              </a:path>
              <a:path w="1001395" h="1839595">
                <a:moveTo>
                  <a:pt x="990600" y="1833372"/>
                </a:moveTo>
                <a:lnTo>
                  <a:pt x="10668" y="1833372"/>
                </a:lnTo>
                <a:lnTo>
                  <a:pt x="10668" y="1828800"/>
                </a:lnTo>
                <a:lnTo>
                  <a:pt x="990600" y="1828800"/>
                </a:lnTo>
                <a:lnTo>
                  <a:pt x="990600" y="1833372"/>
                </a:lnTo>
                <a:close/>
              </a:path>
              <a:path w="1001395" h="1839595">
                <a:moveTo>
                  <a:pt x="1001268" y="1833372"/>
                </a:moveTo>
                <a:lnTo>
                  <a:pt x="990600" y="1833372"/>
                </a:lnTo>
                <a:lnTo>
                  <a:pt x="995172" y="1828800"/>
                </a:lnTo>
                <a:lnTo>
                  <a:pt x="1001268" y="1828800"/>
                </a:lnTo>
                <a:lnTo>
                  <a:pt x="1001268" y="18333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030468" y="2160557"/>
            <a:ext cx="3276600" cy="1762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45" dirty="0">
                <a:latin typeface="Times New Roman"/>
                <a:cs typeface="Times New Roman"/>
              </a:rPr>
              <a:t>Un </a:t>
            </a:r>
            <a:r>
              <a:rPr sz="1800" spc="130" dirty="0">
                <a:latin typeface="Times New Roman"/>
                <a:cs typeface="Times New Roman"/>
              </a:rPr>
              <a:t>processus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multi-threads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tabLst>
                <a:tab pos="1068070" algn="l"/>
                <a:tab pos="2134870" algn="l"/>
              </a:tabLst>
            </a:pPr>
            <a:r>
              <a:rPr sz="1800" spc="95" dirty="0">
                <a:latin typeface="Times New Roman"/>
                <a:cs typeface="Times New Roman"/>
              </a:rPr>
              <a:t>Thread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1	</a:t>
            </a:r>
            <a:r>
              <a:rPr sz="1800" spc="95" dirty="0">
                <a:latin typeface="Times New Roman"/>
                <a:cs typeface="Times New Roman"/>
              </a:rPr>
              <a:t>Thread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2	</a:t>
            </a:r>
            <a:r>
              <a:rPr sz="1800" spc="95" dirty="0">
                <a:latin typeface="Times New Roman"/>
                <a:cs typeface="Times New Roman"/>
              </a:rPr>
              <a:t>Thread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487667" y="294132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533400" y="609600"/>
                </a:moveTo>
                <a:lnTo>
                  <a:pt x="248412" y="422148"/>
                </a:lnTo>
                <a:lnTo>
                  <a:pt x="303276" y="394716"/>
                </a:lnTo>
                <a:lnTo>
                  <a:pt x="124968" y="274320"/>
                </a:lnTo>
                <a:lnTo>
                  <a:pt x="188976" y="237744"/>
                </a:lnTo>
                <a:lnTo>
                  <a:pt x="0" y="111252"/>
                </a:lnTo>
                <a:lnTo>
                  <a:pt x="210312" y="0"/>
                </a:lnTo>
                <a:lnTo>
                  <a:pt x="318516" y="172212"/>
                </a:lnTo>
                <a:lnTo>
                  <a:pt x="274320" y="192024"/>
                </a:lnTo>
                <a:lnTo>
                  <a:pt x="409956" y="339852"/>
                </a:lnTo>
                <a:lnTo>
                  <a:pt x="365760" y="364236"/>
                </a:lnTo>
                <a:lnTo>
                  <a:pt x="533400" y="60960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478523" y="2935224"/>
            <a:ext cx="561340" cy="634365"/>
          </a:xfrm>
          <a:custGeom>
            <a:avLst/>
            <a:gdLst/>
            <a:ahLst/>
            <a:cxnLst/>
            <a:rect l="l" t="t" r="r" b="b"/>
            <a:pathLst>
              <a:path w="561340" h="634364">
                <a:moveTo>
                  <a:pt x="189018" y="242820"/>
                </a:moveTo>
                <a:lnTo>
                  <a:pt x="0" y="115824"/>
                </a:lnTo>
                <a:lnTo>
                  <a:pt x="220980" y="0"/>
                </a:lnTo>
                <a:lnTo>
                  <a:pt x="226714" y="9144"/>
                </a:lnTo>
                <a:lnTo>
                  <a:pt x="214884" y="9144"/>
                </a:lnTo>
                <a:lnTo>
                  <a:pt x="217117" y="12698"/>
                </a:lnTo>
                <a:lnTo>
                  <a:pt x="26691" y="112776"/>
                </a:lnTo>
                <a:lnTo>
                  <a:pt x="12192" y="112776"/>
                </a:lnTo>
                <a:lnTo>
                  <a:pt x="12192" y="120396"/>
                </a:lnTo>
                <a:lnTo>
                  <a:pt x="23533" y="120396"/>
                </a:lnTo>
                <a:lnTo>
                  <a:pt x="200459" y="239268"/>
                </a:lnTo>
                <a:lnTo>
                  <a:pt x="195072" y="239268"/>
                </a:lnTo>
                <a:lnTo>
                  <a:pt x="189018" y="242820"/>
                </a:lnTo>
                <a:close/>
              </a:path>
              <a:path w="561340" h="634364">
                <a:moveTo>
                  <a:pt x="217117" y="12698"/>
                </a:moveTo>
                <a:lnTo>
                  <a:pt x="214884" y="9144"/>
                </a:lnTo>
                <a:lnTo>
                  <a:pt x="220980" y="10668"/>
                </a:lnTo>
                <a:lnTo>
                  <a:pt x="217117" y="12698"/>
                </a:lnTo>
                <a:close/>
              </a:path>
              <a:path w="561340" h="634364">
                <a:moveTo>
                  <a:pt x="320000" y="176442"/>
                </a:moveTo>
                <a:lnTo>
                  <a:pt x="217117" y="12698"/>
                </a:lnTo>
                <a:lnTo>
                  <a:pt x="220980" y="10668"/>
                </a:lnTo>
                <a:lnTo>
                  <a:pt x="214884" y="9144"/>
                </a:lnTo>
                <a:lnTo>
                  <a:pt x="226714" y="9144"/>
                </a:lnTo>
                <a:lnTo>
                  <a:pt x="329933" y="173736"/>
                </a:lnTo>
                <a:lnTo>
                  <a:pt x="326136" y="173736"/>
                </a:lnTo>
                <a:lnTo>
                  <a:pt x="320000" y="176442"/>
                </a:lnTo>
                <a:close/>
              </a:path>
              <a:path w="561340" h="634364">
                <a:moveTo>
                  <a:pt x="12192" y="120396"/>
                </a:moveTo>
                <a:lnTo>
                  <a:pt x="12192" y="112776"/>
                </a:lnTo>
                <a:lnTo>
                  <a:pt x="18555" y="117051"/>
                </a:lnTo>
                <a:lnTo>
                  <a:pt x="12192" y="120396"/>
                </a:lnTo>
                <a:close/>
              </a:path>
              <a:path w="561340" h="634364">
                <a:moveTo>
                  <a:pt x="18555" y="117051"/>
                </a:moveTo>
                <a:lnTo>
                  <a:pt x="12192" y="112776"/>
                </a:lnTo>
                <a:lnTo>
                  <a:pt x="26691" y="112776"/>
                </a:lnTo>
                <a:lnTo>
                  <a:pt x="18555" y="117051"/>
                </a:lnTo>
                <a:close/>
              </a:path>
              <a:path w="561340" h="634364">
                <a:moveTo>
                  <a:pt x="23533" y="120396"/>
                </a:moveTo>
                <a:lnTo>
                  <a:pt x="12192" y="120396"/>
                </a:lnTo>
                <a:lnTo>
                  <a:pt x="18555" y="117051"/>
                </a:lnTo>
                <a:lnTo>
                  <a:pt x="23533" y="120396"/>
                </a:lnTo>
                <a:close/>
              </a:path>
              <a:path w="561340" h="634364">
                <a:moveTo>
                  <a:pt x="323088" y="181356"/>
                </a:moveTo>
                <a:lnTo>
                  <a:pt x="320000" y="176442"/>
                </a:lnTo>
                <a:lnTo>
                  <a:pt x="326136" y="173736"/>
                </a:lnTo>
                <a:lnTo>
                  <a:pt x="323088" y="181356"/>
                </a:lnTo>
                <a:close/>
              </a:path>
              <a:path w="561340" h="634364">
                <a:moveTo>
                  <a:pt x="330504" y="181356"/>
                </a:moveTo>
                <a:lnTo>
                  <a:pt x="323088" y="181356"/>
                </a:lnTo>
                <a:lnTo>
                  <a:pt x="326136" y="173736"/>
                </a:lnTo>
                <a:lnTo>
                  <a:pt x="329933" y="173736"/>
                </a:lnTo>
                <a:lnTo>
                  <a:pt x="333756" y="179832"/>
                </a:lnTo>
                <a:lnTo>
                  <a:pt x="330504" y="181356"/>
                </a:lnTo>
                <a:close/>
              </a:path>
              <a:path w="561340" h="634364">
                <a:moveTo>
                  <a:pt x="411863" y="344492"/>
                </a:moveTo>
                <a:lnTo>
                  <a:pt x="274320" y="196596"/>
                </a:lnTo>
                <a:lnTo>
                  <a:pt x="320000" y="176442"/>
                </a:lnTo>
                <a:lnTo>
                  <a:pt x="323088" y="181356"/>
                </a:lnTo>
                <a:lnTo>
                  <a:pt x="330504" y="181356"/>
                </a:lnTo>
                <a:lnTo>
                  <a:pt x="301244" y="195072"/>
                </a:lnTo>
                <a:lnTo>
                  <a:pt x="286512" y="195072"/>
                </a:lnTo>
                <a:lnTo>
                  <a:pt x="284988" y="202692"/>
                </a:lnTo>
                <a:lnTo>
                  <a:pt x="293522" y="202692"/>
                </a:lnTo>
                <a:lnTo>
                  <a:pt x="421111" y="341376"/>
                </a:lnTo>
                <a:lnTo>
                  <a:pt x="417576" y="341376"/>
                </a:lnTo>
                <a:lnTo>
                  <a:pt x="411863" y="344492"/>
                </a:lnTo>
                <a:close/>
              </a:path>
              <a:path w="561340" h="634364">
                <a:moveTo>
                  <a:pt x="284988" y="202692"/>
                </a:moveTo>
                <a:lnTo>
                  <a:pt x="286512" y="195072"/>
                </a:lnTo>
                <a:lnTo>
                  <a:pt x="290950" y="199896"/>
                </a:lnTo>
                <a:lnTo>
                  <a:pt x="284988" y="202692"/>
                </a:lnTo>
                <a:close/>
              </a:path>
              <a:path w="561340" h="634364">
                <a:moveTo>
                  <a:pt x="290950" y="199896"/>
                </a:moveTo>
                <a:lnTo>
                  <a:pt x="286512" y="195072"/>
                </a:lnTo>
                <a:lnTo>
                  <a:pt x="301244" y="195072"/>
                </a:lnTo>
                <a:lnTo>
                  <a:pt x="290950" y="199896"/>
                </a:lnTo>
                <a:close/>
              </a:path>
              <a:path w="561340" h="634364">
                <a:moveTo>
                  <a:pt x="293522" y="202692"/>
                </a:moveTo>
                <a:lnTo>
                  <a:pt x="284988" y="202692"/>
                </a:lnTo>
                <a:lnTo>
                  <a:pt x="290950" y="199896"/>
                </a:lnTo>
                <a:lnTo>
                  <a:pt x="293522" y="202692"/>
                </a:lnTo>
                <a:close/>
              </a:path>
              <a:path w="561340" h="634364">
                <a:moveTo>
                  <a:pt x="195072" y="246888"/>
                </a:moveTo>
                <a:lnTo>
                  <a:pt x="189018" y="242820"/>
                </a:lnTo>
                <a:lnTo>
                  <a:pt x="195072" y="239268"/>
                </a:lnTo>
                <a:lnTo>
                  <a:pt x="195072" y="246888"/>
                </a:lnTo>
                <a:close/>
              </a:path>
              <a:path w="561340" h="634364">
                <a:moveTo>
                  <a:pt x="201958" y="246888"/>
                </a:moveTo>
                <a:lnTo>
                  <a:pt x="195072" y="246888"/>
                </a:lnTo>
                <a:lnTo>
                  <a:pt x="195072" y="239268"/>
                </a:lnTo>
                <a:lnTo>
                  <a:pt x="200459" y="239268"/>
                </a:lnTo>
                <a:lnTo>
                  <a:pt x="207264" y="243840"/>
                </a:lnTo>
                <a:lnTo>
                  <a:pt x="201958" y="246888"/>
                </a:lnTo>
                <a:close/>
              </a:path>
              <a:path w="561340" h="634364">
                <a:moveTo>
                  <a:pt x="302694" y="400858"/>
                </a:moveTo>
                <a:lnTo>
                  <a:pt x="124968" y="280416"/>
                </a:lnTo>
                <a:lnTo>
                  <a:pt x="189018" y="242820"/>
                </a:lnTo>
                <a:lnTo>
                  <a:pt x="195072" y="246888"/>
                </a:lnTo>
                <a:lnTo>
                  <a:pt x="201958" y="246888"/>
                </a:lnTo>
                <a:lnTo>
                  <a:pt x="148900" y="277368"/>
                </a:lnTo>
                <a:lnTo>
                  <a:pt x="137160" y="277368"/>
                </a:lnTo>
                <a:lnTo>
                  <a:pt x="135636" y="284988"/>
                </a:lnTo>
                <a:lnTo>
                  <a:pt x="148404" y="284988"/>
                </a:lnTo>
                <a:lnTo>
                  <a:pt x="314817" y="397764"/>
                </a:lnTo>
                <a:lnTo>
                  <a:pt x="309372" y="397764"/>
                </a:lnTo>
                <a:lnTo>
                  <a:pt x="302694" y="400858"/>
                </a:lnTo>
                <a:close/>
              </a:path>
              <a:path w="561340" h="634364">
                <a:moveTo>
                  <a:pt x="135636" y="284988"/>
                </a:moveTo>
                <a:lnTo>
                  <a:pt x="137160" y="277368"/>
                </a:lnTo>
                <a:lnTo>
                  <a:pt x="142546" y="281018"/>
                </a:lnTo>
                <a:lnTo>
                  <a:pt x="135636" y="284988"/>
                </a:lnTo>
                <a:close/>
              </a:path>
              <a:path w="561340" h="634364">
                <a:moveTo>
                  <a:pt x="142546" y="281018"/>
                </a:moveTo>
                <a:lnTo>
                  <a:pt x="137160" y="277368"/>
                </a:lnTo>
                <a:lnTo>
                  <a:pt x="148900" y="277368"/>
                </a:lnTo>
                <a:lnTo>
                  <a:pt x="142546" y="281018"/>
                </a:lnTo>
                <a:close/>
              </a:path>
              <a:path w="561340" h="634364">
                <a:moveTo>
                  <a:pt x="148404" y="284988"/>
                </a:moveTo>
                <a:lnTo>
                  <a:pt x="135636" y="284988"/>
                </a:lnTo>
                <a:lnTo>
                  <a:pt x="142546" y="281018"/>
                </a:lnTo>
                <a:lnTo>
                  <a:pt x="148404" y="284988"/>
                </a:lnTo>
                <a:close/>
              </a:path>
              <a:path w="561340" h="634364">
                <a:moveTo>
                  <a:pt x="416052" y="348996"/>
                </a:moveTo>
                <a:lnTo>
                  <a:pt x="411863" y="344492"/>
                </a:lnTo>
                <a:lnTo>
                  <a:pt x="417576" y="341376"/>
                </a:lnTo>
                <a:lnTo>
                  <a:pt x="416052" y="348996"/>
                </a:lnTo>
                <a:close/>
              </a:path>
              <a:path w="561340" h="634364">
                <a:moveTo>
                  <a:pt x="423926" y="348996"/>
                </a:moveTo>
                <a:lnTo>
                  <a:pt x="416052" y="348996"/>
                </a:lnTo>
                <a:lnTo>
                  <a:pt x="417576" y="341376"/>
                </a:lnTo>
                <a:lnTo>
                  <a:pt x="421111" y="341376"/>
                </a:lnTo>
                <a:lnTo>
                  <a:pt x="426720" y="347472"/>
                </a:lnTo>
                <a:lnTo>
                  <a:pt x="423926" y="348996"/>
                </a:lnTo>
                <a:close/>
              </a:path>
              <a:path w="561340" h="634364">
                <a:moveTo>
                  <a:pt x="550381" y="618744"/>
                </a:moveTo>
                <a:lnTo>
                  <a:pt x="539496" y="618744"/>
                </a:lnTo>
                <a:lnTo>
                  <a:pt x="545592" y="612648"/>
                </a:lnTo>
                <a:lnTo>
                  <a:pt x="526718" y="600199"/>
                </a:lnTo>
                <a:lnTo>
                  <a:pt x="367284" y="368808"/>
                </a:lnTo>
                <a:lnTo>
                  <a:pt x="411863" y="344492"/>
                </a:lnTo>
                <a:lnTo>
                  <a:pt x="416052" y="348996"/>
                </a:lnTo>
                <a:lnTo>
                  <a:pt x="423926" y="348996"/>
                </a:lnTo>
                <a:lnTo>
                  <a:pt x="390398" y="367284"/>
                </a:lnTo>
                <a:lnTo>
                  <a:pt x="377952" y="367284"/>
                </a:lnTo>
                <a:lnTo>
                  <a:pt x="376428" y="374904"/>
                </a:lnTo>
                <a:lnTo>
                  <a:pt x="383177" y="374904"/>
                </a:lnTo>
                <a:lnTo>
                  <a:pt x="550381" y="618744"/>
                </a:lnTo>
                <a:close/>
              </a:path>
              <a:path w="561340" h="634364">
                <a:moveTo>
                  <a:pt x="376428" y="374904"/>
                </a:moveTo>
                <a:lnTo>
                  <a:pt x="377952" y="367284"/>
                </a:lnTo>
                <a:lnTo>
                  <a:pt x="381339" y="372224"/>
                </a:lnTo>
                <a:lnTo>
                  <a:pt x="376428" y="374904"/>
                </a:lnTo>
                <a:close/>
              </a:path>
              <a:path w="561340" h="634364">
                <a:moveTo>
                  <a:pt x="381339" y="372224"/>
                </a:moveTo>
                <a:lnTo>
                  <a:pt x="377952" y="367284"/>
                </a:lnTo>
                <a:lnTo>
                  <a:pt x="390398" y="367284"/>
                </a:lnTo>
                <a:lnTo>
                  <a:pt x="381339" y="372224"/>
                </a:lnTo>
                <a:close/>
              </a:path>
              <a:path w="561340" h="634364">
                <a:moveTo>
                  <a:pt x="383177" y="374904"/>
                </a:moveTo>
                <a:lnTo>
                  <a:pt x="376428" y="374904"/>
                </a:lnTo>
                <a:lnTo>
                  <a:pt x="381339" y="372224"/>
                </a:lnTo>
                <a:lnTo>
                  <a:pt x="383177" y="374904"/>
                </a:lnTo>
                <a:close/>
              </a:path>
              <a:path w="561340" h="634364">
                <a:moveTo>
                  <a:pt x="309372" y="405384"/>
                </a:moveTo>
                <a:lnTo>
                  <a:pt x="302694" y="400858"/>
                </a:lnTo>
                <a:lnTo>
                  <a:pt x="309372" y="397764"/>
                </a:lnTo>
                <a:lnTo>
                  <a:pt x="309372" y="405384"/>
                </a:lnTo>
                <a:close/>
              </a:path>
              <a:path w="561340" h="634364">
                <a:moveTo>
                  <a:pt x="314986" y="405384"/>
                </a:moveTo>
                <a:lnTo>
                  <a:pt x="309372" y="405384"/>
                </a:lnTo>
                <a:lnTo>
                  <a:pt x="309372" y="397764"/>
                </a:lnTo>
                <a:lnTo>
                  <a:pt x="314817" y="397764"/>
                </a:lnTo>
                <a:lnTo>
                  <a:pt x="321564" y="402336"/>
                </a:lnTo>
                <a:lnTo>
                  <a:pt x="314986" y="405384"/>
                </a:lnTo>
                <a:close/>
              </a:path>
              <a:path w="561340" h="634364">
                <a:moveTo>
                  <a:pt x="560832" y="633984"/>
                </a:moveTo>
                <a:lnTo>
                  <a:pt x="246888" y="426720"/>
                </a:lnTo>
                <a:lnTo>
                  <a:pt x="302694" y="400858"/>
                </a:lnTo>
                <a:lnTo>
                  <a:pt x="309372" y="405384"/>
                </a:lnTo>
                <a:lnTo>
                  <a:pt x="314986" y="405384"/>
                </a:lnTo>
                <a:lnTo>
                  <a:pt x="275523" y="423672"/>
                </a:lnTo>
                <a:lnTo>
                  <a:pt x="259080" y="423672"/>
                </a:lnTo>
                <a:lnTo>
                  <a:pt x="259080" y="431292"/>
                </a:lnTo>
                <a:lnTo>
                  <a:pt x="270632" y="431292"/>
                </a:lnTo>
                <a:lnTo>
                  <a:pt x="526718" y="600199"/>
                </a:lnTo>
                <a:lnTo>
                  <a:pt x="539496" y="618744"/>
                </a:lnTo>
                <a:lnTo>
                  <a:pt x="550381" y="618744"/>
                </a:lnTo>
                <a:lnTo>
                  <a:pt x="560832" y="633984"/>
                </a:lnTo>
                <a:close/>
              </a:path>
              <a:path w="561340" h="634364">
                <a:moveTo>
                  <a:pt x="259080" y="431292"/>
                </a:moveTo>
                <a:lnTo>
                  <a:pt x="259080" y="423672"/>
                </a:lnTo>
                <a:lnTo>
                  <a:pt x="265865" y="428147"/>
                </a:lnTo>
                <a:lnTo>
                  <a:pt x="259080" y="431292"/>
                </a:lnTo>
                <a:close/>
              </a:path>
              <a:path w="561340" h="634364">
                <a:moveTo>
                  <a:pt x="265865" y="428147"/>
                </a:moveTo>
                <a:lnTo>
                  <a:pt x="259080" y="423672"/>
                </a:lnTo>
                <a:lnTo>
                  <a:pt x="275523" y="423672"/>
                </a:lnTo>
                <a:lnTo>
                  <a:pt x="265865" y="428147"/>
                </a:lnTo>
                <a:close/>
              </a:path>
              <a:path w="561340" h="634364">
                <a:moveTo>
                  <a:pt x="270632" y="431292"/>
                </a:moveTo>
                <a:lnTo>
                  <a:pt x="259080" y="431292"/>
                </a:lnTo>
                <a:lnTo>
                  <a:pt x="265865" y="428147"/>
                </a:lnTo>
                <a:lnTo>
                  <a:pt x="270632" y="431292"/>
                </a:lnTo>
                <a:close/>
              </a:path>
              <a:path w="561340" h="634364">
                <a:moveTo>
                  <a:pt x="539496" y="618744"/>
                </a:moveTo>
                <a:lnTo>
                  <a:pt x="526718" y="600199"/>
                </a:lnTo>
                <a:lnTo>
                  <a:pt x="545592" y="612648"/>
                </a:lnTo>
                <a:lnTo>
                  <a:pt x="539496" y="6187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554468" y="294132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533400" y="609600"/>
                </a:moveTo>
                <a:lnTo>
                  <a:pt x="248412" y="422148"/>
                </a:lnTo>
                <a:lnTo>
                  <a:pt x="303276" y="394716"/>
                </a:lnTo>
                <a:lnTo>
                  <a:pt x="124968" y="274320"/>
                </a:lnTo>
                <a:lnTo>
                  <a:pt x="188976" y="237744"/>
                </a:lnTo>
                <a:lnTo>
                  <a:pt x="0" y="111252"/>
                </a:lnTo>
                <a:lnTo>
                  <a:pt x="210312" y="0"/>
                </a:lnTo>
                <a:lnTo>
                  <a:pt x="318516" y="172212"/>
                </a:lnTo>
                <a:lnTo>
                  <a:pt x="274320" y="192024"/>
                </a:lnTo>
                <a:lnTo>
                  <a:pt x="409956" y="339852"/>
                </a:lnTo>
                <a:lnTo>
                  <a:pt x="365760" y="364236"/>
                </a:lnTo>
                <a:lnTo>
                  <a:pt x="533400" y="60960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545323" y="2935224"/>
            <a:ext cx="561340" cy="634365"/>
          </a:xfrm>
          <a:custGeom>
            <a:avLst/>
            <a:gdLst/>
            <a:ahLst/>
            <a:cxnLst/>
            <a:rect l="l" t="t" r="r" b="b"/>
            <a:pathLst>
              <a:path w="561340" h="634364">
                <a:moveTo>
                  <a:pt x="189018" y="242820"/>
                </a:moveTo>
                <a:lnTo>
                  <a:pt x="0" y="115824"/>
                </a:lnTo>
                <a:lnTo>
                  <a:pt x="220980" y="0"/>
                </a:lnTo>
                <a:lnTo>
                  <a:pt x="226714" y="9144"/>
                </a:lnTo>
                <a:lnTo>
                  <a:pt x="214884" y="9144"/>
                </a:lnTo>
                <a:lnTo>
                  <a:pt x="217117" y="12698"/>
                </a:lnTo>
                <a:lnTo>
                  <a:pt x="26691" y="112776"/>
                </a:lnTo>
                <a:lnTo>
                  <a:pt x="12192" y="112776"/>
                </a:lnTo>
                <a:lnTo>
                  <a:pt x="12192" y="120396"/>
                </a:lnTo>
                <a:lnTo>
                  <a:pt x="23533" y="120396"/>
                </a:lnTo>
                <a:lnTo>
                  <a:pt x="200459" y="239268"/>
                </a:lnTo>
                <a:lnTo>
                  <a:pt x="195072" y="239268"/>
                </a:lnTo>
                <a:lnTo>
                  <a:pt x="189018" y="242820"/>
                </a:lnTo>
                <a:close/>
              </a:path>
              <a:path w="561340" h="634364">
                <a:moveTo>
                  <a:pt x="217117" y="12698"/>
                </a:moveTo>
                <a:lnTo>
                  <a:pt x="214884" y="9144"/>
                </a:lnTo>
                <a:lnTo>
                  <a:pt x="220980" y="10668"/>
                </a:lnTo>
                <a:lnTo>
                  <a:pt x="217117" y="12698"/>
                </a:lnTo>
                <a:close/>
              </a:path>
              <a:path w="561340" h="634364">
                <a:moveTo>
                  <a:pt x="320000" y="176442"/>
                </a:moveTo>
                <a:lnTo>
                  <a:pt x="217117" y="12698"/>
                </a:lnTo>
                <a:lnTo>
                  <a:pt x="220980" y="10668"/>
                </a:lnTo>
                <a:lnTo>
                  <a:pt x="214884" y="9144"/>
                </a:lnTo>
                <a:lnTo>
                  <a:pt x="226714" y="9144"/>
                </a:lnTo>
                <a:lnTo>
                  <a:pt x="329933" y="173736"/>
                </a:lnTo>
                <a:lnTo>
                  <a:pt x="326136" y="173736"/>
                </a:lnTo>
                <a:lnTo>
                  <a:pt x="320000" y="176442"/>
                </a:lnTo>
                <a:close/>
              </a:path>
              <a:path w="561340" h="634364">
                <a:moveTo>
                  <a:pt x="12192" y="120396"/>
                </a:moveTo>
                <a:lnTo>
                  <a:pt x="12192" y="112776"/>
                </a:lnTo>
                <a:lnTo>
                  <a:pt x="18555" y="117051"/>
                </a:lnTo>
                <a:lnTo>
                  <a:pt x="12192" y="120396"/>
                </a:lnTo>
                <a:close/>
              </a:path>
              <a:path w="561340" h="634364">
                <a:moveTo>
                  <a:pt x="18555" y="117051"/>
                </a:moveTo>
                <a:lnTo>
                  <a:pt x="12192" y="112776"/>
                </a:lnTo>
                <a:lnTo>
                  <a:pt x="26691" y="112776"/>
                </a:lnTo>
                <a:lnTo>
                  <a:pt x="18555" y="117051"/>
                </a:lnTo>
                <a:close/>
              </a:path>
              <a:path w="561340" h="634364">
                <a:moveTo>
                  <a:pt x="23533" y="120396"/>
                </a:moveTo>
                <a:lnTo>
                  <a:pt x="12192" y="120396"/>
                </a:lnTo>
                <a:lnTo>
                  <a:pt x="18555" y="117051"/>
                </a:lnTo>
                <a:lnTo>
                  <a:pt x="23533" y="120396"/>
                </a:lnTo>
                <a:close/>
              </a:path>
              <a:path w="561340" h="634364">
                <a:moveTo>
                  <a:pt x="323088" y="181356"/>
                </a:moveTo>
                <a:lnTo>
                  <a:pt x="320000" y="176442"/>
                </a:lnTo>
                <a:lnTo>
                  <a:pt x="326136" y="173736"/>
                </a:lnTo>
                <a:lnTo>
                  <a:pt x="323088" y="181356"/>
                </a:lnTo>
                <a:close/>
              </a:path>
              <a:path w="561340" h="634364">
                <a:moveTo>
                  <a:pt x="330504" y="181356"/>
                </a:moveTo>
                <a:lnTo>
                  <a:pt x="323088" y="181356"/>
                </a:lnTo>
                <a:lnTo>
                  <a:pt x="326136" y="173736"/>
                </a:lnTo>
                <a:lnTo>
                  <a:pt x="329933" y="173736"/>
                </a:lnTo>
                <a:lnTo>
                  <a:pt x="333756" y="179832"/>
                </a:lnTo>
                <a:lnTo>
                  <a:pt x="330504" y="181356"/>
                </a:lnTo>
                <a:close/>
              </a:path>
              <a:path w="561340" h="634364">
                <a:moveTo>
                  <a:pt x="411863" y="344492"/>
                </a:moveTo>
                <a:lnTo>
                  <a:pt x="274320" y="196596"/>
                </a:lnTo>
                <a:lnTo>
                  <a:pt x="320000" y="176442"/>
                </a:lnTo>
                <a:lnTo>
                  <a:pt x="323088" y="181356"/>
                </a:lnTo>
                <a:lnTo>
                  <a:pt x="330504" y="181356"/>
                </a:lnTo>
                <a:lnTo>
                  <a:pt x="301244" y="195072"/>
                </a:lnTo>
                <a:lnTo>
                  <a:pt x="286512" y="195072"/>
                </a:lnTo>
                <a:lnTo>
                  <a:pt x="284988" y="202692"/>
                </a:lnTo>
                <a:lnTo>
                  <a:pt x="293522" y="202692"/>
                </a:lnTo>
                <a:lnTo>
                  <a:pt x="421111" y="341376"/>
                </a:lnTo>
                <a:lnTo>
                  <a:pt x="417576" y="341376"/>
                </a:lnTo>
                <a:lnTo>
                  <a:pt x="411863" y="344492"/>
                </a:lnTo>
                <a:close/>
              </a:path>
              <a:path w="561340" h="634364">
                <a:moveTo>
                  <a:pt x="284988" y="202692"/>
                </a:moveTo>
                <a:lnTo>
                  <a:pt x="286512" y="195072"/>
                </a:lnTo>
                <a:lnTo>
                  <a:pt x="290950" y="199896"/>
                </a:lnTo>
                <a:lnTo>
                  <a:pt x="284988" y="202692"/>
                </a:lnTo>
                <a:close/>
              </a:path>
              <a:path w="561340" h="634364">
                <a:moveTo>
                  <a:pt x="290950" y="199896"/>
                </a:moveTo>
                <a:lnTo>
                  <a:pt x="286512" y="195072"/>
                </a:lnTo>
                <a:lnTo>
                  <a:pt x="301244" y="195072"/>
                </a:lnTo>
                <a:lnTo>
                  <a:pt x="290950" y="199896"/>
                </a:lnTo>
                <a:close/>
              </a:path>
              <a:path w="561340" h="634364">
                <a:moveTo>
                  <a:pt x="293522" y="202692"/>
                </a:moveTo>
                <a:lnTo>
                  <a:pt x="284988" y="202692"/>
                </a:lnTo>
                <a:lnTo>
                  <a:pt x="290950" y="199896"/>
                </a:lnTo>
                <a:lnTo>
                  <a:pt x="293522" y="202692"/>
                </a:lnTo>
                <a:close/>
              </a:path>
              <a:path w="561340" h="634364">
                <a:moveTo>
                  <a:pt x="195072" y="246888"/>
                </a:moveTo>
                <a:lnTo>
                  <a:pt x="189018" y="242820"/>
                </a:lnTo>
                <a:lnTo>
                  <a:pt x="195072" y="239268"/>
                </a:lnTo>
                <a:lnTo>
                  <a:pt x="195072" y="246888"/>
                </a:lnTo>
                <a:close/>
              </a:path>
              <a:path w="561340" h="634364">
                <a:moveTo>
                  <a:pt x="201958" y="246888"/>
                </a:moveTo>
                <a:lnTo>
                  <a:pt x="195072" y="246888"/>
                </a:lnTo>
                <a:lnTo>
                  <a:pt x="195072" y="239268"/>
                </a:lnTo>
                <a:lnTo>
                  <a:pt x="200459" y="239268"/>
                </a:lnTo>
                <a:lnTo>
                  <a:pt x="207264" y="243840"/>
                </a:lnTo>
                <a:lnTo>
                  <a:pt x="201958" y="246888"/>
                </a:lnTo>
                <a:close/>
              </a:path>
              <a:path w="561340" h="634364">
                <a:moveTo>
                  <a:pt x="302694" y="400858"/>
                </a:moveTo>
                <a:lnTo>
                  <a:pt x="124968" y="280416"/>
                </a:lnTo>
                <a:lnTo>
                  <a:pt x="189018" y="242820"/>
                </a:lnTo>
                <a:lnTo>
                  <a:pt x="195072" y="246888"/>
                </a:lnTo>
                <a:lnTo>
                  <a:pt x="201958" y="246888"/>
                </a:lnTo>
                <a:lnTo>
                  <a:pt x="148900" y="277368"/>
                </a:lnTo>
                <a:lnTo>
                  <a:pt x="137160" y="277368"/>
                </a:lnTo>
                <a:lnTo>
                  <a:pt x="135636" y="284988"/>
                </a:lnTo>
                <a:lnTo>
                  <a:pt x="148404" y="284988"/>
                </a:lnTo>
                <a:lnTo>
                  <a:pt x="314817" y="397764"/>
                </a:lnTo>
                <a:lnTo>
                  <a:pt x="309372" y="397764"/>
                </a:lnTo>
                <a:lnTo>
                  <a:pt x="302694" y="400858"/>
                </a:lnTo>
                <a:close/>
              </a:path>
              <a:path w="561340" h="634364">
                <a:moveTo>
                  <a:pt x="135636" y="284988"/>
                </a:moveTo>
                <a:lnTo>
                  <a:pt x="137160" y="277368"/>
                </a:lnTo>
                <a:lnTo>
                  <a:pt x="142546" y="281018"/>
                </a:lnTo>
                <a:lnTo>
                  <a:pt x="135636" y="284988"/>
                </a:lnTo>
                <a:close/>
              </a:path>
              <a:path w="561340" h="634364">
                <a:moveTo>
                  <a:pt x="142546" y="281018"/>
                </a:moveTo>
                <a:lnTo>
                  <a:pt x="137160" y="277368"/>
                </a:lnTo>
                <a:lnTo>
                  <a:pt x="148900" y="277368"/>
                </a:lnTo>
                <a:lnTo>
                  <a:pt x="142546" y="281018"/>
                </a:lnTo>
                <a:close/>
              </a:path>
              <a:path w="561340" h="634364">
                <a:moveTo>
                  <a:pt x="148404" y="284988"/>
                </a:moveTo>
                <a:lnTo>
                  <a:pt x="135636" y="284988"/>
                </a:lnTo>
                <a:lnTo>
                  <a:pt x="142546" y="281018"/>
                </a:lnTo>
                <a:lnTo>
                  <a:pt x="148404" y="284988"/>
                </a:lnTo>
                <a:close/>
              </a:path>
              <a:path w="561340" h="634364">
                <a:moveTo>
                  <a:pt x="416052" y="348996"/>
                </a:moveTo>
                <a:lnTo>
                  <a:pt x="411863" y="344492"/>
                </a:lnTo>
                <a:lnTo>
                  <a:pt x="417576" y="341376"/>
                </a:lnTo>
                <a:lnTo>
                  <a:pt x="416052" y="348996"/>
                </a:lnTo>
                <a:close/>
              </a:path>
              <a:path w="561340" h="634364">
                <a:moveTo>
                  <a:pt x="423926" y="348996"/>
                </a:moveTo>
                <a:lnTo>
                  <a:pt x="416052" y="348996"/>
                </a:lnTo>
                <a:lnTo>
                  <a:pt x="417576" y="341376"/>
                </a:lnTo>
                <a:lnTo>
                  <a:pt x="421111" y="341376"/>
                </a:lnTo>
                <a:lnTo>
                  <a:pt x="426720" y="347472"/>
                </a:lnTo>
                <a:lnTo>
                  <a:pt x="423926" y="348996"/>
                </a:lnTo>
                <a:close/>
              </a:path>
              <a:path w="561340" h="634364">
                <a:moveTo>
                  <a:pt x="550381" y="618744"/>
                </a:moveTo>
                <a:lnTo>
                  <a:pt x="539496" y="618744"/>
                </a:lnTo>
                <a:lnTo>
                  <a:pt x="545592" y="612648"/>
                </a:lnTo>
                <a:lnTo>
                  <a:pt x="526718" y="600199"/>
                </a:lnTo>
                <a:lnTo>
                  <a:pt x="367284" y="368808"/>
                </a:lnTo>
                <a:lnTo>
                  <a:pt x="411863" y="344492"/>
                </a:lnTo>
                <a:lnTo>
                  <a:pt x="416052" y="348996"/>
                </a:lnTo>
                <a:lnTo>
                  <a:pt x="423926" y="348996"/>
                </a:lnTo>
                <a:lnTo>
                  <a:pt x="390398" y="367284"/>
                </a:lnTo>
                <a:lnTo>
                  <a:pt x="377952" y="367284"/>
                </a:lnTo>
                <a:lnTo>
                  <a:pt x="376428" y="374904"/>
                </a:lnTo>
                <a:lnTo>
                  <a:pt x="383177" y="374904"/>
                </a:lnTo>
                <a:lnTo>
                  <a:pt x="550381" y="618744"/>
                </a:lnTo>
                <a:close/>
              </a:path>
              <a:path w="561340" h="634364">
                <a:moveTo>
                  <a:pt x="376428" y="374904"/>
                </a:moveTo>
                <a:lnTo>
                  <a:pt x="377952" y="367284"/>
                </a:lnTo>
                <a:lnTo>
                  <a:pt x="381339" y="372224"/>
                </a:lnTo>
                <a:lnTo>
                  <a:pt x="376428" y="374904"/>
                </a:lnTo>
                <a:close/>
              </a:path>
              <a:path w="561340" h="634364">
                <a:moveTo>
                  <a:pt x="381339" y="372224"/>
                </a:moveTo>
                <a:lnTo>
                  <a:pt x="377952" y="367284"/>
                </a:lnTo>
                <a:lnTo>
                  <a:pt x="390398" y="367284"/>
                </a:lnTo>
                <a:lnTo>
                  <a:pt x="381339" y="372224"/>
                </a:lnTo>
                <a:close/>
              </a:path>
              <a:path w="561340" h="634364">
                <a:moveTo>
                  <a:pt x="383177" y="374904"/>
                </a:moveTo>
                <a:lnTo>
                  <a:pt x="376428" y="374904"/>
                </a:lnTo>
                <a:lnTo>
                  <a:pt x="381339" y="372224"/>
                </a:lnTo>
                <a:lnTo>
                  <a:pt x="383177" y="374904"/>
                </a:lnTo>
                <a:close/>
              </a:path>
              <a:path w="561340" h="634364">
                <a:moveTo>
                  <a:pt x="309372" y="405384"/>
                </a:moveTo>
                <a:lnTo>
                  <a:pt x="302694" y="400858"/>
                </a:lnTo>
                <a:lnTo>
                  <a:pt x="309372" y="397764"/>
                </a:lnTo>
                <a:lnTo>
                  <a:pt x="309372" y="405384"/>
                </a:lnTo>
                <a:close/>
              </a:path>
              <a:path w="561340" h="634364">
                <a:moveTo>
                  <a:pt x="314986" y="405384"/>
                </a:moveTo>
                <a:lnTo>
                  <a:pt x="309372" y="405384"/>
                </a:lnTo>
                <a:lnTo>
                  <a:pt x="309372" y="397764"/>
                </a:lnTo>
                <a:lnTo>
                  <a:pt x="314817" y="397764"/>
                </a:lnTo>
                <a:lnTo>
                  <a:pt x="321564" y="402336"/>
                </a:lnTo>
                <a:lnTo>
                  <a:pt x="314986" y="405384"/>
                </a:lnTo>
                <a:close/>
              </a:path>
              <a:path w="561340" h="634364">
                <a:moveTo>
                  <a:pt x="560832" y="633984"/>
                </a:moveTo>
                <a:lnTo>
                  <a:pt x="246888" y="426720"/>
                </a:lnTo>
                <a:lnTo>
                  <a:pt x="302694" y="400858"/>
                </a:lnTo>
                <a:lnTo>
                  <a:pt x="309372" y="405384"/>
                </a:lnTo>
                <a:lnTo>
                  <a:pt x="314986" y="405384"/>
                </a:lnTo>
                <a:lnTo>
                  <a:pt x="275523" y="423672"/>
                </a:lnTo>
                <a:lnTo>
                  <a:pt x="259080" y="423672"/>
                </a:lnTo>
                <a:lnTo>
                  <a:pt x="259080" y="431292"/>
                </a:lnTo>
                <a:lnTo>
                  <a:pt x="270632" y="431292"/>
                </a:lnTo>
                <a:lnTo>
                  <a:pt x="526718" y="600199"/>
                </a:lnTo>
                <a:lnTo>
                  <a:pt x="539496" y="618744"/>
                </a:lnTo>
                <a:lnTo>
                  <a:pt x="550381" y="618744"/>
                </a:lnTo>
                <a:lnTo>
                  <a:pt x="560832" y="633984"/>
                </a:lnTo>
                <a:close/>
              </a:path>
              <a:path w="561340" h="634364">
                <a:moveTo>
                  <a:pt x="259080" y="431292"/>
                </a:moveTo>
                <a:lnTo>
                  <a:pt x="259080" y="423672"/>
                </a:lnTo>
                <a:lnTo>
                  <a:pt x="265865" y="428147"/>
                </a:lnTo>
                <a:lnTo>
                  <a:pt x="259080" y="431292"/>
                </a:lnTo>
                <a:close/>
              </a:path>
              <a:path w="561340" h="634364">
                <a:moveTo>
                  <a:pt x="265865" y="428147"/>
                </a:moveTo>
                <a:lnTo>
                  <a:pt x="259080" y="423672"/>
                </a:lnTo>
                <a:lnTo>
                  <a:pt x="275523" y="423672"/>
                </a:lnTo>
                <a:lnTo>
                  <a:pt x="265865" y="428147"/>
                </a:lnTo>
                <a:close/>
              </a:path>
              <a:path w="561340" h="634364">
                <a:moveTo>
                  <a:pt x="270632" y="431292"/>
                </a:moveTo>
                <a:lnTo>
                  <a:pt x="259080" y="431292"/>
                </a:lnTo>
                <a:lnTo>
                  <a:pt x="265865" y="428147"/>
                </a:lnTo>
                <a:lnTo>
                  <a:pt x="270632" y="431292"/>
                </a:lnTo>
                <a:close/>
              </a:path>
              <a:path w="561340" h="634364">
                <a:moveTo>
                  <a:pt x="539496" y="618744"/>
                </a:moveTo>
                <a:lnTo>
                  <a:pt x="526718" y="600199"/>
                </a:lnTo>
                <a:lnTo>
                  <a:pt x="545592" y="612648"/>
                </a:lnTo>
                <a:lnTo>
                  <a:pt x="539496" y="6187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621268" y="294132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533400" y="609600"/>
                </a:moveTo>
                <a:lnTo>
                  <a:pt x="248412" y="422148"/>
                </a:lnTo>
                <a:lnTo>
                  <a:pt x="303276" y="394716"/>
                </a:lnTo>
                <a:lnTo>
                  <a:pt x="124968" y="274320"/>
                </a:lnTo>
                <a:lnTo>
                  <a:pt x="188976" y="237744"/>
                </a:lnTo>
                <a:lnTo>
                  <a:pt x="0" y="111252"/>
                </a:lnTo>
                <a:lnTo>
                  <a:pt x="210312" y="0"/>
                </a:lnTo>
                <a:lnTo>
                  <a:pt x="318516" y="172212"/>
                </a:lnTo>
                <a:lnTo>
                  <a:pt x="274320" y="192024"/>
                </a:lnTo>
                <a:lnTo>
                  <a:pt x="409956" y="339852"/>
                </a:lnTo>
                <a:lnTo>
                  <a:pt x="365760" y="364236"/>
                </a:lnTo>
                <a:lnTo>
                  <a:pt x="533400" y="60960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612123" y="2935224"/>
            <a:ext cx="561340" cy="634365"/>
          </a:xfrm>
          <a:custGeom>
            <a:avLst/>
            <a:gdLst/>
            <a:ahLst/>
            <a:cxnLst/>
            <a:rect l="l" t="t" r="r" b="b"/>
            <a:pathLst>
              <a:path w="561340" h="634364">
                <a:moveTo>
                  <a:pt x="189018" y="242820"/>
                </a:moveTo>
                <a:lnTo>
                  <a:pt x="0" y="115824"/>
                </a:lnTo>
                <a:lnTo>
                  <a:pt x="220980" y="0"/>
                </a:lnTo>
                <a:lnTo>
                  <a:pt x="226714" y="9144"/>
                </a:lnTo>
                <a:lnTo>
                  <a:pt x="214884" y="9144"/>
                </a:lnTo>
                <a:lnTo>
                  <a:pt x="217117" y="12698"/>
                </a:lnTo>
                <a:lnTo>
                  <a:pt x="26691" y="112776"/>
                </a:lnTo>
                <a:lnTo>
                  <a:pt x="12192" y="112776"/>
                </a:lnTo>
                <a:lnTo>
                  <a:pt x="12192" y="120396"/>
                </a:lnTo>
                <a:lnTo>
                  <a:pt x="23533" y="120396"/>
                </a:lnTo>
                <a:lnTo>
                  <a:pt x="200459" y="239268"/>
                </a:lnTo>
                <a:lnTo>
                  <a:pt x="195072" y="239268"/>
                </a:lnTo>
                <a:lnTo>
                  <a:pt x="189018" y="242820"/>
                </a:lnTo>
                <a:close/>
              </a:path>
              <a:path w="561340" h="634364">
                <a:moveTo>
                  <a:pt x="217117" y="12698"/>
                </a:moveTo>
                <a:lnTo>
                  <a:pt x="214884" y="9144"/>
                </a:lnTo>
                <a:lnTo>
                  <a:pt x="220980" y="10668"/>
                </a:lnTo>
                <a:lnTo>
                  <a:pt x="217117" y="12698"/>
                </a:lnTo>
                <a:close/>
              </a:path>
              <a:path w="561340" h="634364">
                <a:moveTo>
                  <a:pt x="320000" y="176442"/>
                </a:moveTo>
                <a:lnTo>
                  <a:pt x="217117" y="12698"/>
                </a:lnTo>
                <a:lnTo>
                  <a:pt x="220980" y="10668"/>
                </a:lnTo>
                <a:lnTo>
                  <a:pt x="214884" y="9144"/>
                </a:lnTo>
                <a:lnTo>
                  <a:pt x="226714" y="9144"/>
                </a:lnTo>
                <a:lnTo>
                  <a:pt x="329933" y="173736"/>
                </a:lnTo>
                <a:lnTo>
                  <a:pt x="326136" y="173736"/>
                </a:lnTo>
                <a:lnTo>
                  <a:pt x="320000" y="176442"/>
                </a:lnTo>
                <a:close/>
              </a:path>
              <a:path w="561340" h="634364">
                <a:moveTo>
                  <a:pt x="12192" y="120396"/>
                </a:moveTo>
                <a:lnTo>
                  <a:pt x="12192" y="112776"/>
                </a:lnTo>
                <a:lnTo>
                  <a:pt x="18555" y="117051"/>
                </a:lnTo>
                <a:lnTo>
                  <a:pt x="12192" y="120396"/>
                </a:lnTo>
                <a:close/>
              </a:path>
              <a:path w="561340" h="634364">
                <a:moveTo>
                  <a:pt x="18555" y="117051"/>
                </a:moveTo>
                <a:lnTo>
                  <a:pt x="12192" y="112776"/>
                </a:lnTo>
                <a:lnTo>
                  <a:pt x="26691" y="112776"/>
                </a:lnTo>
                <a:lnTo>
                  <a:pt x="18555" y="117051"/>
                </a:lnTo>
                <a:close/>
              </a:path>
              <a:path w="561340" h="634364">
                <a:moveTo>
                  <a:pt x="23533" y="120396"/>
                </a:moveTo>
                <a:lnTo>
                  <a:pt x="12192" y="120396"/>
                </a:lnTo>
                <a:lnTo>
                  <a:pt x="18555" y="117051"/>
                </a:lnTo>
                <a:lnTo>
                  <a:pt x="23533" y="120396"/>
                </a:lnTo>
                <a:close/>
              </a:path>
              <a:path w="561340" h="634364">
                <a:moveTo>
                  <a:pt x="323088" y="181356"/>
                </a:moveTo>
                <a:lnTo>
                  <a:pt x="320000" y="176442"/>
                </a:lnTo>
                <a:lnTo>
                  <a:pt x="326136" y="173736"/>
                </a:lnTo>
                <a:lnTo>
                  <a:pt x="323088" y="181356"/>
                </a:lnTo>
                <a:close/>
              </a:path>
              <a:path w="561340" h="634364">
                <a:moveTo>
                  <a:pt x="330504" y="181356"/>
                </a:moveTo>
                <a:lnTo>
                  <a:pt x="323088" y="181356"/>
                </a:lnTo>
                <a:lnTo>
                  <a:pt x="326136" y="173736"/>
                </a:lnTo>
                <a:lnTo>
                  <a:pt x="329933" y="173736"/>
                </a:lnTo>
                <a:lnTo>
                  <a:pt x="333756" y="179832"/>
                </a:lnTo>
                <a:lnTo>
                  <a:pt x="330504" y="181356"/>
                </a:lnTo>
                <a:close/>
              </a:path>
              <a:path w="561340" h="634364">
                <a:moveTo>
                  <a:pt x="411863" y="344492"/>
                </a:moveTo>
                <a:lnTo>
                  <a:pt x="274320" y="196596"/>
                </a:lnTo>
                <a:lnTo>
                  <a:pt x="320000" y="176442"/>
                </a:lnTo>
                <a:lnTo>
                  <a:pt x="323088" y="181356"/>
                </a:lnTo>
                <a:lnTo>
                  <a:pt x="330504" y="181356"/>
                </a:lnTo>
                <a:lnTo>
                  <a:pt x="301244" y="195072"/>
                </a:lnTo>
                <a:lnTo>
                  <a:pt x="286512" y="195072"/>
                </a:lnTo>
                <a:lnTo>
                  <a:pt x="284988" y="202692"/>
                </a:lnTo>
                <a:lnTo>
                  <a:pt x="293522" y="202692"/>
                </a:lnTo>
                <a:lnTo>
                  <a:pt x="421111" y="341376"/>
                </a:lnTo>
                <a:lnTo>
                  <a:pt x="417576" y="341376"/>
                </a:lnTo>
                <a:lnTo>
                  <a:pt x="411863" y="344492"/>
                </a:lnTo>
                <a:close/>
              </a:path>
              <a:path w="561340" h="634364">
                <a:moveTo>
                  <a:pt x="284988" y="202692"/>
                </a:moveTo>
                <a:lnTo>
                  <a:pt x="286512" y="195072"/>
                </a:lnTo>
                <a:lnTo>
                  <a:pt x="290950" y="199896"/>
                </a:lnTo>
                <a:lnTo>
                  <a:pt x="284988" y="202692"/>
                </a:lnTo>
                <a:close/>
              </a:path>
              <a:path w="561340" h="634364">
                <a:moveTo>
                  <a:pt x="290950" y="199896"/>
                </a:moveTo>
                <a:lnTo>
                  <a:pt x="286512" y="195072"/>
                </a:lnTo>
                <a:lnTo>
                  <a:pt x="301244" y="195072"/>
                </a:lnTo>
                <a:lnTo>
                  <a:pt x="290950" y="199896"/>
                </a:lnTo>
                <a:close/>
              </a:path>
              <a:path w="561340" h="634364">
                <a:moveTo>
                  <a:pt x="293522" y="202692"/>
                </a:moveTo>
                <a:lnTo>
                  <a:pt x="284988" y="202692"/>
                </a:lnTo>
                <a:lnTo>
                  <a:pt x="290950" y="199896"/>
                </a:lnTo>
                <a:lnTo>
                  <a:pt x="293522" y="202692"/>
                </a:lnTo>
                <a:close/>
              </a:path>
              <a:path w="561340" h="634364">
                <a:moveTo>
                  <a:pt x="195072" y="246888"/>
                </a:moveTo>
                <a:lnTo>
                  <a:pt x="189018" y="242820"/>
                </a:lnTo>
                <a:lnTo>
                  <a:pt x="195072" y="239268"/>
                </a:lnTo>
                <a:lnTo>
                  <a:pt x="195072" y="246888"/>
                </a:lnTo>
                <a:close/>
              </a:path>
              <a:path w="561340" h="634364">
                <a:moveTo>
                  <a:pt x="201958" y="246888"/>
                </a:moveTo>
                <a:lnTo>
                  <a:pt x="195072" y="246888"/>
                </a:lnTo>
                <a:lnTo>
                  <a:pt x="195072" y="239268"/>
                </a:lnTo>
                <a:lnTo>
                  <a:pt x="200459" y="239268"/>
                </a:lnTo>
                <a:lnTo>
                  <a:pt x="207264" y="243840"/>
                </a:lnTo>
                <a:lnTo>
                  <a:pt x="201958" y="246888"/>
                </a:lnTo>
                <a:close/>
              </a:path>
              <a:path w="561340" h="634364">
                <a:moveTo>
                  <a:pt x="302694" y="400858"/>
                </a:moveTo>
                <a:lnTo>
                  <a:pt x="124968" y="280416"/>
                </a:lnTo>
                <a:lnTo>
                  <a:pt x="189018" y="242820"/>
                </a:lnTo>
                <a:lnTo>
                  <a:pt x="195072" y="246888"/>
                </a:lnTo>
                <a:lnTo>
                  <a:pt x="201958" y="246888"/>
                </a:lnTo>
                <a:lnTo>
                  <a:pt x="148900" y="277368"/>
                </a:lnTo>
                <a:lnTo>
                  <a:pt x="137160" y="277368"/>
                </a:lnTo>
                <a:lnTo>
                  <a:pt x="135636" y="284988"/>
                </a:lnTo>
                <a:lnTo>
                  <a:pt x="148404" y="284988"/>
                </a:lnTo>
                <a:lnTo>
                  <a:pt x="314817" y="397764"/>
                </a:lnTo>
                <a:lnTo>
                  <a:pt x="309372" y="397764"/>
                </a:lnTo>
                <a:lnTo>
                  <a:pt x="302694" y="400858"/>
                </a:lnTo>
                <a:close/>
              </a:path>
              <a:path w="561340" h="634364">
                <a:moveTo>
                  <a:pt x="135636" y="284988"/>
                </a:moveTo>
                <a:lnTo>
                  <a:pt x="137160" y="277368"/>
                </a:lnTo>
                <a:lnTo>
                  <a:pt x="142546" y="281018"/>
                </a:lnTo>
                <a:lnTo>
                  <a:pt x="135636" y="284988"/>
                </a:lnTo>
                <a:close/>
              </a:path>
              <a:path w="561340" h="634364">
                <a:moveTo>
                  <a:pt x="142546" y="281018"/>
                </a:moveTo>
                <a:lnTo>
                  <a:pt x="137160" y="277368"/>
                </a:lnTo>
                <a:lnTo>
                  <a:pt x="148900" y="277368"/>
                </a:lnTo>
                <a:lnTo>
                  <a:pt x="142546" y="281018"/>
                </a:lnTo>
                <a:close/>
              </a:path>
              <a:path w="561340" h="634364">
                <a:moveTo>
                  <a:pt x="148404" y="284988"/>
                </a:moveTo>
                <a:lnTo>
                  <a:pt x="135636" y="284988"/>
                </a:lnTo>
                <a:lnTo>
                  <a:pt x="142546" y="281018"/>
                </a:lnTo>
                <a:lnTo>
                  <a:pt x="148404" y="284988"/>
                </a:lnTo>
                <a:close/>
              </a:path>
              <a:path w="561340" h="634364">
                <a:moveTo>
                  <a:pt x="416052" y="348996"/>
                </a:moveTo>
                <a:lnTo>
                  <a:pt x="411863" y="344492"/>
                </a:lnTo>
                <a:lnTo>
                  <a:pt x="417576" y="341376"/>
                </a:lnTo>
                <a:lnTo>
                  <a:pt x="416052" y="348996"/>
                </a:lnTo>
                <a:close/>
              </a:path>
              <a:path w="561340" h="634364">
                <a:moveTo>
                  <a:pt x="423926" y="348996"/>
                </a:moveTo>
                <a:lnTo>
                  <a:pt x="416052" y="348996"/>
                </a:lnTo>
                <a:lnTo>
                  <a:pt x="417576" y="341376"/>
                </a:lnTo>
                <a:lnTo>
                  <a:pt x="421111" y="341376"/>
                </a:lnTo>
                <a:lnTo>
                  <a:pt x="426720" y="347472"/>
                </a:lnTo>
                <a:lnTo>
                  <a:pt x="423926" y="348996"/>
                </a:lnTo>
                <a:close/>
              </a:path>
              <a:path w="561340" h="634364">
                <a:moveTo>
                  <a:pt x="550381" y="618744"/>
                </a:moveTo>
                <a:lnTo>
                  <a:pt x="539496" y="618744"/>
                </a:lnTo>
                <a:lnTo>
                  <a:pt x="545592" y="612648"/>
                </a:lnTo>
                <a:lnTo>
                  <a:pt x="526718" y="600199"/>
                </a:lnTo>
                <a:lnTo>
                  <a:pt x="367284" y="368808"/>
                </a:lnTo>
                <a:lnTo>
                  <a:pt x="411863" y="344492"/>
                </a:lnTo>
                <a:lnTo>
                  <a:pt x="416052" y="348996"/>
                </a:lnTo>
                <a:lnTo>
                  <a:pt x="423926" y="348996"/>
                </a:lnTo>
                <a:lnTo>
                  <a:pt x="390398" y="367284"/>
                </a:lnTo>
                <a:lnTo>
                  <a:pt x="377952" y="367284"/>
                </a:lnTo>
                <a:lnTo>
                  <a:pt x="376428" y="374904"/>
                </a:lnTo>
                <a:lnTo>
                  <a:pt x="383177" y="374904"/>
                </a:lnTo>
                <a:lnTo>
                  <a:pt x="550381" y="618744"/>
                </a:lnTo>
                <a:close/>
              </a:path>
              <a:path w="561340" h="634364">
                <a:moveTo>
                  <a:pt x="376428" y="374904"/>
                </a:moveTo>
                <a:lnTo>
                  <a:pt x="377952" y="367284"/>
                </a:lnTo>
                <a:lnTo>
                  <a:pt x="381339" y="372224"/>
                </a:lnTo>
                <a:lnTo>
                  <a:pt x="376428" y="374904"/>
                </a:lnTo>
                <a:close/>
              </a:path>
              <a:path w="561340" h="634364">
                <a:moveTo>
                  <a:pt x="381339" y="372224"/>
                </a:moveTo>
                <a:lnTo>
                  <a:pt x="377952" y="367284"/>
                </a:lnTo>
                <a:lnTo>
                  <a:pt x="390398" y="367284"/>
                </a:lnTo>
                <a:lnTo>
                  <a:pt x="381339" y="372224"/>
                </a:lnTo>
                <a:close/>
              </a:path>
              <a:path w="561340" h="634364">
                <a:moveTo>
                  <a:pt x="383177" y="374904"/>
                </a:moveTo>
                <a:lnTo>
                  <a:pt x="376428" y="374904"/>
                </a:lnTo>
                <a:lnTo>
                  <a:pt x="381339" y="372224"/>
                </a:lnTo>
                <a:lnTo>
                  <a:pt x="383177" y="374904"/>
                </a:lnTo>
                <a:close/>
              </a:path>
              <a:path w="561340" h="634364">
                <a:moveTo>
                  <a:pt x="309372" y="405384"/>
                </a:moveTo>
                <a:lnTo>
                  <a:pt x="302694" y="400858"/>
                </a:lnTo>
                <a:lnTo>
                  <a:pt x="309372" y="397764"/>
                </a:lnTo>
                <a:lnTo>
                  <a:pt x="309372" y="405384"/>
                </a:lnTo>
                <a:close/>
              </a:path>
              <a:path w="561340" h="634364">
                <a:moveTo>
                  <a:pt x="314986" y="405384"/>
                </a:moveTo>
                <a:lnTo>
                  <a:pt x="309372" y="405384"/>
                </a:lnTo>
                <a:lnTo>
                  <a:pt x="309372" y="397764"/>
                </a:lnTo>
                <a:lnTo>
                  <a:pt x="314817" y="397764"/>
                </a:lnTo>
                <a:lnTo>
                  <a:pt x="321564" y="402336"/>
                </a:lnTo>
                <a:lnTo>
                  <a:pt x="314986" y="405384"/>
                </a:lnTo>
                <a:close/>
              </a:path>
              <a:path w="561340" h="634364">
                <a:moveTo>
                  <a:pt x="560832" y="633984"/>
                </a:moveTo>
                <a:lnTo>
                  <a:pt x="246888" y="426720"/>
                </a:lnTo>
                <a:lnTo>
                  <a:pt x="302694" y="400858"/>
                </a:lnTo>
                <a:lnTo>
                  <a:pt x="309372" y="405384"/>
                </a:lnTo>
                <a:lnTo>
                  <a:pt x="314986" y="405384"/>
                </a:lnTo>
                <a:lnTo>
                  <a:pt x="275523" y="423672"/>
                </a:lnTo>
                <a:lnTo>
                  <a:pt x="259080" y="423672"/>
                </a:lnTo>
                <a:lnTo>
                  <a:pt x="259080" y="431292"/>
                </a:lnTo>
                <a:lnTo>
                  <a:pt x="270632" y="431292"/>
                </a:lnTo>
                <a:lnTo>
                  <a:pt x="526718" y="600199"/>
                </a:lnTo>
                <a:lnTo>
                  <a:pt x="539496" y="618744"/>
                </a:lnTo>
                <a:lnTo>
                  <a:pt x="550381" y="618744"/>
                </a:lnTo>
                <a:lnTo>
                  <a:pt x="560832" y="633984"/>
                </a:lnTo>
                <a:close/>
              </a:path>
              <a:path w="561340" h="634364">
                <a:moveTo>
                  <a:pt x="259080" y="431292"/>
                </a:moveTo>
                <a:lnTo>
                  <a:pt x="259080" y="423672"/>
                </a:lnTo>
                <a:lnTo>
                  <a:pt x="265865" y="428147"/>
                </a:lnTo>
                <a:lnTo>
                  <a:pt x="259080" y="431292"/>
                </a:lnTo>
                <a:close/>
              </a:path>
              <a:path w="561340" h="634364">
                <a:moveTo>
                  <a:pt x="265865" y="428147"/>
                </a:moveTo>
                <a:lnTo>
                  <a:pt x="259080" y="423672"/>
                </a:lnTo>
                <a:lnTo>
                  <a:pt x="275523" y="423672"/>
                </a:lnTo>
                <a:lnTo>
                  <a:pt x="265865" y="428147"/>
                </a:lnTo>
                <a:close/>
              </a:path>
              <a:path w="561340" h="634364">
                <a:moveTo>
                  <a:pt x="270632" y="431292"/>
                </a:moveTo>
                <a:lnTo>
                  <a:pt x="259080" y="431292"/>
                </a:lnTo>
                <a:lnTo>
                  <a:pt x="265865" y="428147"/>
                </a:lnTo>
                <a:lnTo>
                  <a:pt x="270632" y="431292"/>
                </a:lnTo>
                <a:close/>
              </a:path>
              <a:path w="561340" h="634364">
                <a:moveTo>
                  <a:pt x="539496" y="618744"/>
                </a:moveTo>
                <a:lnTo>
                  <a:pt x="526718" y="600199"/>
                </a:lnTo>
                <a:lnTo>
                  <a:pt x="545592" y="612648"/>
                </a:lnTo>
                <a:lnTo>
                  <a:pt x="539496" y="6187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34867" y="6217920"/>
            <a:ext cx="304800" cy="381000"/>
          </a:xfrm>
          <a:custGeom>
            <a:avLst/>
            <a:gdLst/>
            <a:ahLst/>
            <a:cxnLst/>
            <a:rect l="l" t="t" r="r" b="b"/>
            <a:pathLst>
              <a:path w="304800" h="381000">
                <a:moveTo>
                  <a:pt x="214884" y="381000"/>
                </a:moveTo>
                <a:lnTo>
                  <a:pt x="214884" y="330708"/>
                </a:lnTo>
                <a:lnTo>
                  <a:pt x="176784" y="330708"/>
                </a:lnTo>
                <a:lnTo>
                  <a:pt x="129822" y="324873"/>
                </a:lnTo>
                <a:lnTo>
                  <a:pt x="87601" y="308412"/>
                </a:lnTo>
                <a:lnTo>
                  <a:pt x="51816" y="282892"/>
                </a:lnTo>
                <a:lnTo>
                  <a:pt x="24158" y="249879"/>
                </a:lnTo>
                <a:lnTo>
                  <a:pt x="6321" y="210939"/>
                </a:lnTo>
                <a:lnTo>
                  <a:pt x="0" y="167640"/>
                </a:lnTo>
                <a:lnTo>
                  <a:pt x="0" y="0"/>
                </a:lnTo>
                <a:lnTo>
                  <a:pt x="91440" y="0"/>
                </a:lnTo>
                <a:lnTo>
                  <a:pt x="91440" y="167640"/>
                </a:lnTo>
                <a:lnTo>
                  <a:pt x="98131" y="187071"/>
                </a:lnTo>
                <a:lnTo>
                  <a:pt x="116395" y="203073"/>
                </a:lnTo>
                <a:lnTo>
                  <a:pt x="143517" y="213931"/>
                </a:lnTo>
                <a:lnTo>
                  <a:pt x="176784" y="217932"/>
                </a:lnTo>
                <a:lnTo>
                  <a:pt x="257272" y="217932"/>
                </a:lnTo>
                <a:lnTo>
                  <a:pt x="304800" y="274320"/>
                </a:lnTo>
                <a:lnTo>
                  <a:pt x="214884" y="381000"/>
                </a:lnTo>
                <a:close/>
              </a:path>
              <a:path w="304800" h="381000">
                <a:moveTo>
                  <a:pt x="257272" y="217932"/>
                </a:moveTo>
                <a:lnTo>
                  <a:pt x="214884" y="217932"/>
                </a:lnTo>
                <a:lnTo>
                  <a:pt x="214884" y="167640"/>
                </a:lnTo>
                <a:lnTo>
                  <a:pt x="257272" y="217932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130295" y="6213348"/>
            <a:ext cx="317500" cy="399415"/>
          </a:xfrm>
          <a:custGeom>
            <a:avLst/>
            <a:gdLst/>
            <a:ahLst/>
            <a:cxnLst/>
            <a:rect l="l" t="t" r="r" b="b"/>
            <a:pathLst>
              <a:path w="317500" h="399415">
                <a:moveTo>
                  <a:pt x="213360" y="339852"/>
                </a:moveTo>
                <a:lnTo>
                  <a:pt x="181356" y="339852"/>
                </a:lnTo>
                <a:lnTo>
                  <a:pt x="144780" y="336804"/>
                </a:lnTo>
                <a:lnTo>
                  <a:pt x="126492" y="332232"/>
                </a:lnTo>
                <a:lnTo>
                  <a:pt x="111252" y="326136"/>
                </a:lnTo>
                <a:lnTo>
                  <a:pt x="94488" y="320040"/>
                </a:lnTo>
                <a:lnTo>
                  <a:pt x="80772" y="310896"/>
                </a:lnTo>
                <a:lnTo>
                  <a:pt x="65532" y="301752"/>
                </a:lnTo>
                <a:lnTo>
                  <a:pt x="53340" y="291084"/>
                </a:lnTo>
                <a:lnTo>
                  <a:pt x="22860" y="251460"/>
                </a:lnTo>
                <a:lnTo>
                  <a:pt x="4572" y="205740"/>
                </a:lnTo>
                <a:lnTo>
                  <a:pt x="0" y="172212"/>
                </a:lnTo>
                <a:lnTo>
                  <a:pt x="0" y="0"/>
                </a:lnTo>
                <a:lnTo>
                  <a:pt x="102108" y="0"/>
                </a:lnTo>
                <a:lnTo>
                  <a:pt x="10210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187452"/>
                </a:lnTo>
                <a:lnTo>
                  <a:pt x="13716" y="204216"/>
                </a:lnTo>
                <a:lnTo>
                  <a:pt x="14131" y="204216"/>
                </a:lnTo>
                <a:lnTo>
                  <a:pt x="18288" y="219456"/>
                </a:lnTo>
                <a:lnTo>
                  <a:pt x="18745" y="219456"/>
                </a:lnTo>
                <a:lnTo>
                  <a:pt x="39624" y="260604"/>
                </a:lnTo>
                <a:lnTo>
                  <a:pt x="71628" y="294132"/>
                </a:lnTo>
                <a:lnTo>
                  <a:pt x="129540" y="323088"/>
                </a:lnTo>
                <a:lnTo>
                  <a:pt x="181356" y="330708"/>
                </a:lnTo>
                <a:lnTo>
                  <a:pt x="224028" y="330708"/>
                </a:lnTo>
                <a:lnTo>
                  <a:pt x="224028" y="335280"/>
                </a:lnTo>
                <a:lnTo>
                  <a:pt x="213360" y="335280"/>
                </a:lnTo>
                <a:lnTo>
                  <a:pt x="213360" y="339852"/>
                </a:lnTo>
                <a:close/>
              </a:path>
              <a:path w="317500" h="399415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317500" h="399415">
                <a:moveTo>
                  <a:pt x="9144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91440" y="4572"/>
                </a:lnTo>
                <a:lnTo>
                  <a:pt x="91440" y="10668"/>
                </a:lnTo>
                <a:close/>
              </a:path>
              <a:path w="317500" h="399415">
                <a:moveTo>
                  <a:pt x="224028" y="228600"/>
                </a:moveTo>
                <a:lnTo>
                  <a:pt x="179832" y="228600"/>
                </a:lnTo>
                <a:lnTo>
                  <a:pt x="163068" y="227076"/>
                </a:lnTo>
                <a:lnTo>
                  <a:pt x="146304" y="224028"/>
                </a:lnTo>
                <a:lnTo>
                  <a:pt x="132588" y="219456"/>
                </a:lnTo>
                <a:lnTo>
                  <a:pt x="118872" y="211836"/>
                </a:lnTo>
                <a:lnTo>
                  <a:pt x="112776" y="208788"/>
                </a:lnTo>
                <a:lnTo>
                  <a:pt x="99060" y="195072"/>
                </a:lnTo>
                <a:lnTo>
                  <a:pt x="96012" y="188976"/>
                </a:lnTo>
                <a:lnTo>
                  <a:pt x="94488" y="184404"/>
                </a:lnTo>
                <a:lnTo>
                  <a:pt x="91440" y="172212"/>
                </a:lnTo>
                <a:lnTo>
                  <a:pt x="91440" y="4572"/>
                </a:lnTo>
                <a:lnTo>
                  <a:pt x="96012" y="10668"/>
                </a:lnTo>
                <a:lnTo>
                  <a:pt x="102108" y="10668"/>
                </a:lnTo>
                <a:lnTo>
                  <a:pt x="102108" y="176784"/>
                </a:lnTo>
                <a:lnTo>
                  <a:pt x="102489" y="176784"/>
                </a:lnTo>
                <a:lnTo>
                  <a:pt x="103251" y="179832"/>
                </a:lnTo>
                <a:lnTo>
                  <a:pt x="102108" y="179832"/>
                </a:lnTo>
                <a:lnTo>
                  <a:pt x="105156" y="184404"/>
                </a:lnTo>
                <a:lnTo>
                  <a:pt x="106680" y="188976"/>
                </a:lnTo>
                <a:lnTo>
                  <a:pt x="111252" y="193548"/>
                </a:lnTo>
                <a:lnTo>
                  <a:pt x="109728" y="193548"/>
                </a:lnTo>
                <a:lnTo>
                  <a:pt x="114300" y="196596"/>
                </a:lnTo>
                <a:lnTo>
                  <a:pt x="149352" y="214884"/>
                </a:lnTo>
                <a:lnTo>
                  <a:pt x="164592" y="217932"/>
                </a:lnTo>
                <a:lnTo>
                  <a:pt x="213360" y="217932"/>
                </a:lnTo>
                <a:lnTo>
                  <a:pt x="213360" y="222504"/>
                </a:lnTo>
                <a:lnTo>
                  <a:pt x="224028" y="222504"/>
                </a:lnTo>
                <a:lnTo>
                  <a:pt x="224028" y="228600"/>
                </a:lnTo>
                <a:close/>
              </a:path>
              <a:path w="317500" h="399415">
                <a:moveTo>
                  <a:pt x="102108" y="10668"/>
                </a:moveTo>
                <a:lnTo>
                  <a:pt x="96012" y="10668"/>
                </a:lnTo>
                <a:lnTo>
                  <a:pt x="91440" y="4572"/>
                </a:lnTo>
                <a:lnTo>
                  <a:pt x="102108" y="4572"/>
                </a:lnTo>
                <a:lnTo>
                  <a:pt x="102108" y="10668"/>
                </a:lnTo>
                <a:close/>
              </a:path>
              <a:path w="317500" h="399415">
                <a:moveTo>
                  <a:pt x="213360" y="222504"/>
                </a:moveTo>
                <a:lnTo>
                  <a:pt x="213360" y="158496"/>
                </a:lnTo>
                <a:lnTo>
                  <a:pt x="225166" y="172212"/>
                </a:lnTo>
                <a:lnTo>
                  <a:pt x="224028" y="172212"/>
                </a:lnTo>
                <a:lnTo>
                  <a:pt x="214884" y="175260"/>
                </a:lnTo>
                <a:lnTo>
                  <a:pt x="224028" y="185928"/>
                </a:lnTo>
                <a:lnTo>
                  <a:pt x="224028" y="217932"/>
                </a:lnTo>
                <a:lnTo>
                  <a:pt x="219456" y="217932"/>
                </a:lnTo>
                <a:lnTo>
                  <a:pt x="213360" y="222504"/>
                </a:lnTo>
                <a:close/>
              </a:path>
              <a:path w="317500" h="399415">
                <a:moveTo>
                  <a:pt x="224028" y="185928"/>
                </a:moveTo>
                <a:lnTo>
                  <a:pt x="214884" y="175260"/>
                </a:lnTo>
                <a:lnTo>
                  <a:pt x="224028" y="172212"/>
                </a:lnTo>
                <a:lnTo>
                  <a:pt x="224028" y="185928"/>
                </a:lnTo>
                <a:close/>
              </a:path>
              <a:path w="317500" h="399415">
                <a:moveTo>
                  <a:pt x="303711" y="278892"/>
                </a:moveTo>
                <a:lnTo>
                  <a:pt x="224028" y="185928"/>
                </a:lnTo>
                <a:lnTo>
                  <a:pt x="224028" y="172212"/>
                </a:lnTo>
                <a:lnTo>
                  <a:pt x="225166" y="172212"/>
                </a:lnTo>
                <a:lnTo>
                  <a:pt x="314368" y="275844"/>
                </a:lnTo>
                <a:lnTo>
                  <a:pt x="306324" y="275844"/>
                </a:lnTo>
                <a:lnTo>
                  <a:pt x="303711" y="278892"/>
                </a:lnTo>
                <a:close/>
              </a:path>
              <a:path w="317500" h="399415">
                <a:moveTo>
                  <a:pt x="102489" y="176784"/>
                </a:moveTo>
                <a:lnTo>
                  <a:pt x="102108" y="176784"/>
                </a:lnTo>
                <a:lnTo>
                  <a:pt x="102108" y="175260"/>
                </a:lnTo>
                <a:lnTo>
                  <a:pt x="102489" y="176784"/>
                </a:lnTo>
                <a:close/>
              </a:path>
              <a:path w="317500" h="399415">
                <a:moveTo>
                  <a:pt x="103632" y="181356"/>
                </a:moveTo>
                <a:lnTo>
                  <a:pt x="102108" y="179832"/>
                </a:lnTo>
                <a:lnTo>
                  <a:pt x="103251" y="179832"/>
                </a:lnTo>
                <a:lnTo>
                  <a:pt x="103632" y="181356"/>
                </a:lnTo>
                <a:close/>
              </a:path>
              <a:path w="317500" h="399415">
                <a:moveTo>
                  <a:pt x="14131" y="204216"/>
                </a:moveTo>
                <a:lnTo>
                  <a:pt x="13716" y="204216"/>
                </a:lnTo>
                <a:lnTo>
                  <a:pt x="13716" y="202692"/>
                </a:lnTo>
                <a:lnTo>
                  <a:pt x="14131" y="204216"/>
                </a:lnTo>
                <a:close/>
              </a:path>
              <a:path w="317500" h="399415">
                <a:moveTo>
                  <a:pt x="18745" y="219456"/>
                </a:moveTo>
                <a:lnTo>
                  <a:pt x="18288" y="219456"/>
                </a:lnTo>
                <a:lnTo>
                  <a:pt x="18288" y="217932"/>
                </a:lnTo>
                <a:lnTo>
                  <a:pt x="18745" y="219456"/>
                </a:lnTo>
                <a:close/>
              </a:path>
              <a:path w="317500" h="399415">
                <a:moveTo>
                  <a:pt x="224028" y="222504"/>
                </a:moveTo>
                <a:lnTo>
                  <a:pt x="213360" y="222504"/>
                </a:lnTo>
                <a:lnTo>
                  <a:pt x="219456" y="217932"/>
                </a:lnTo>
                <a:lnTo>
                  <a:pt x="224028" y="217932"/>
                </a:lnTo>
                <a:lnTo>
                  <a:pt x="224028" y="222504"/>
                </a:lnTo>
                <a:close/>
              </a:path>
              <a:path w="317500" h="399415">
                <a:moveTo>
                  <a:pt x="306324" y="281940"/>
                </a:moveTo>
                <a:lnTo>
                  <a:pt x="303711" y="278892"/>
                </a:lnTo>
                <a:lnTo>
                  <a:pt x="306324" y="275844"/>
                </a:lnTo>
                <a:lnTo>
                  <a:pt x="306324" y="281940"/>
                </a:lnTo>
                <a:close/>
              </a:path>
              <a:path w="317500" h="399415">
                <a:moveTo>
                  <a:pt x="314368" y="281940"/>
                </a:moveTo>
                <a:lnTo>
                  <a:pt x="306324" y="281940"/>
                </a:lnTo>
                <a:lnTo>
                  <a:pt x="306324" y="275844"/>
                </a:lnTo>
                <a:lnTo>
                  <a:pt x="314368" y="275844"/>
                </a:lnTo>
                <a:lnTo>
                  <a:pt x="316992" y="278892"/>
                </a:lnTo>
                <a:lnTo>
                  <a:pt x="314368" y="281940"/>
                </a:lnTo>
                <a:close/>
              </a:path>
              <a:path w="317500" h="399415">
                <a:moveTo>
                  <a:pt x="225166" y="385572"/>
                </a:moveTo>
                <a:lnTo>
                  <a:pt x="224028" y="385572"/>
                </a:lnTo>
                <a:lnTo>
                  <a:pt x="224028" y="371856"/>
                </a:lnTo>
                <a:lnTo>
                  <a:pt x="303711" y="278892"/>
                </a:lnTo>
                <a:lnTo>
                  <a:pt x="306324" y="281940"/>
                </a:lnTo>
                <a:lnTo>
                  <a:pt x="314368" y="281940"/>
                </a:lnTo>
                <a:lnTo>
                  <a:pt x="225166" y="385572"/>
                </a:lnTo>
                <a:close/>
              </a:path>
              <a:path w="317500" h="399415">
                <a:moveTo>
                  <a:pt x="213360" y="399288"/>
                </a:moveTo>
                <a:lnTo>
                  <a:pt x="213360" y="335280"/>
                </a:lnTo>
                <a:lnTo>
                  <a:pt x="219456" y="339852"/>
                </a:lnTo>
                <a:lnTo>
                  <a:pt x="224028" y="339852"/>
                </a:lnTo>
                <a:lnTo>
                  <a:pt x="224028" y="371856"/>
                </a:lnTo>
                <a:lnTo>
                  <a:pt x="214884" y="382524"/>
                </a:lnTo>
                <a:lnTo>
                  <a:pt x="224028" y="385572"/>
                </a:lnTo>
                <a:lnTo>
                  <a:pt x="225166" y="385572"/>
                </a:lnTo>
                <a:lnTo>
                  <a:pt x="213360" y="399288"/>
                </a:lnTo>
                <a:close/>
              </a:path>
              <a:path w="317500" h="399415">
                <a:moveTo>
                  <a:pt x="224028" y="339852"/>
                </a:moveTo>
                <a:lnTo>
                  <a:pt x="219456" y="339852"/>
                </a:lnTo>
                <a:lnTo>
                  <a:pt x="213360" y="335280"/>
                </a:lnTo>
                <a:lnTo>
                  <a:pt x="224028" y="335280"/>
                </a:lnTo>
                <a:lnTo>
                  <a:pt x="224028" y="339852"/>
                </a:lnTo>
                <a:close/>
              </a:path>
              <a:path w="317500" h="399415">
                <a:moveTo>
                  <a:pt x="224028" y="385572"/>
                </a:moveTo>
                <a:lnTo>
                  <a:pt x="214884" y="382524"/>
                </a:lnTo>
                <a:lnTo>
                  <a:pt x="224028" y="371856"/>
                </a:lnTo>
                <a:lnTo>
                  <a:pt x="224028" y="3855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604026" y="5481276"/>
            <a:ext cx="6595745" cy="1297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Il </a:t>
            </a:r>
            <a:r>
              <a:rPr sz="1800" dirty="0">
                <a:latin typeface="Times New Roman"/>
                <a:cs typeface="Times New Roman"/>
              </a:rPr>
              <a:t>faut </a:t>
            </a:r>
            <a:r>
              <a:rPr sz="1800" spc="-5" dirty="0">
                <a:latin typeface="Times New Roman"/>
                <a:cs typeface="Times New Roman"/>
              </a:rPr>
              <a:t>voir une </a:t>
            </a:r>
            <a:r>
              <a:rPr sz="1800" dirty="0">
                <a:latin typeface="Times New Roman"/>
                <a:cs typeface="Times New Roman"/>
              </a:rPr>
              <a:t>processus </a:t>
            </a:r>
            <a:r>
              <a:rPr sz="1800" spc="-45" dirty="0">
                <a:latin typeface="Times New Roman"/>
                <a:cs typeface="Times New Roman"/>
              </a:rPr>
              <a:t>comme </a:t>
            </a:r>
            <a:r>
              <a:rPr sz="1800" dirty="0">
                <a:latin typeface="Times New Roman"/>
                <a:cs typeface="Times New Roman"/>
              </a:rPr>
              <a:t>le code </a:t>
            </a:r>
            <a:r>
              <a:rPr sz="1800" spc="15" dirty="0">
                <a:latin typeface="Times New Roman"/>
                <a:cs typeface="Times New Roman"/>
              </a:rPr>
              <a:t>correspondant </a:t>
            </a:r>
            <a:r>
              <a:rPr sz="1800" spc="50" dirty="0">
                <a:latin typeface="Times New Roman"/>
                <a:cs typeface="Times New Roman"/>
              </a:rPr>
              <a:t>au </a:t>
            </a:r>
            <a:r>
              <a:rPr sz="1800" dirty="0">
                <a:latin typeface="Times New Roman"/>
                <a:cs typeface="Times New Roman"/>
              </a:rPr>
              <a:t>programme.  </a:t>
            </a:r>
            <a:r>
              <a:rPr sz="1800" spc="-60" dirty="0">
                <a:latin typeface="Times New Roman"/>
                <a:cs typeface="Times New Roman"/>
              </a:rPr>
              <a:t>Le </a:t>
            </a:r>
            <a:r>
              <a:rPr sz="1800" spc="20" dirty="0">
                <a:latin typeface="Times New Roman"/>
                <a:cs typeface="Times New Roman"/>
              </a:rPr>
              <a:t>thread </a:t>
            </a:r>
            <a:r>
              <a:rPr sz="1800" dirty="0">
                <a:latin typeface="Times New Roman"/>
                <a:cs typeface="Times New Roman"/>
              </a:rPr>
              <a:t>est </a:t>
            </a:r>
            <a:r>
              <a:rPr sz="1800" spc="5" dirty="0">
                <a:latin typeface="Times New Roman"/>
                <a:cs typeface="Times New Roman"/>
              </a:rPr>
              <a:t>l'entité </a:t>
            </a:r>
            <a:r>
              <a:rPr sz="1800" spc="-5" dirty="0">
                <a:latin typeface="Times New Roman"/>
                <a:cs typeface="Times New Roman"/>
              </a:rPr>
              <a:t>qui </a:t>
            </a:r>
            <a:r>
              <a:rPr sz="1800" spc="-15" dirty="0">
                <a:latin typeface="Times New Roman"/>
                <a:cs typeface="Times New Roman"/>
              </a:rPr>
              <a:t>exécute </a:t>
            </a:r>
            <a:r>
              <a:rPr sz="1800" dirty="0">
                <a:latin typeface="Times New Roman"/>
                <a:cs typeface="Times New Roman"/>
              </a:rPr>
              <a:t>le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code.</a:t>
            </a:r>
            <a:endParaRPr sz="1800">
              <a:latin typeface="Times New Roman"/>
              <a:cs typeface="Times New Roman"/>
            </a:endParaRPr>
          </a:p>
          <a:p>
            <a:pPr marL="1064260">
              <a:lnSpc>
                <a:spcPct val="100000"/>
              </a:lnSpc>
              <a:spcBef>
                <a:spcPts val="1380"/>
              </a:spcBef>
            </a:pP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Toute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application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comporte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au 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moins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un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thread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appelé</a:t>
            </a:r>
            <a:endParaRPr sz="1800">
              <a:latin typeface="Times New Roman"/>
              <a:cs typeface="Times New Roman"/>
            </a:endParaRPr>
          </a:p>
          <a:p>
            <a:pPr marL="1064260">
              <a:lnSpc>
                <a:spcPct val="100000"/>
              </a:lnSpc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«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thread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pincipal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3944" y="833088"/>
            <a:ext cx="41567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Définir </a:t>
            </a:r>
            <a:r>
              <a:rPr spc="254" dirty="0"/>
              <a:t>un</a:t>
            </a:r>
            <a:r>
              <a:rPr spc="180" dirty="0"/>
              <a:t> </a:t>
            </a:r>
            <a:r>
              <a:rPr spc="235" dirty="0"/>
              <a:t>thread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8016875" cy="3756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Définir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95" dirty="0">
                <a:latin typeface="Times New Roman"/>
                <a:cs typeface="Times New Roman"/>
              </a:rPr>
              <a:t>thread </a:t>
            </a:r>
            <a:r>
              <a:rPr sz="1800" spc="50" dirty="0">
                <a:latin typeface="Times New Roman"/>
                <a:cs typeface="Times New Roman"/>
              </a:rPr>
              <a:t>revient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95" dirty="0">
                <a:latin typeface="Times New Roman"/>
                <a:cs typeface="Times New Roman"/>
              </a:rPr>
              <a:t>créer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35" dirty="0">
                <a:latin typeface="Times New Roman"/>
                <a:cs typeface="Times New Roman"/>
              </a:rPr>
              <a:t>activité </a:t>
            </a:r>
            <a:r>
              <a:rPr sz="1800" spc="65" dirty="0">
                <a:latin typeface="Times New Roman"/>
                <a:cs typeface="Times New Roman"/>
              </a:rPr>
              <a:t>d'exécution pour </a:t>
            </a:r>
            <a:r>
              <a:rPr sz="1800" spc="90" dirty="0">
                <a:latin typeface="Times New Roman"/>
                <a:cs typeface="Times New Roman"/>
              </a:rPr>
              <a:t>un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processus.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  <a:tab pos="7864475" algn="l"/>
              </a:tabLst>
            </a:pPr>
            <a:r>
              <a:rPr sz="1800" spc="40" dirty="0">
                <a:latin typeface="Times New Roman"/>
                <a:cs typeface="Times New Roman"/>
              </a:rPr>
              <a:t>La </a:t>
            </a:r>
            <a:r>
              <a:rPr sz="1800" spc="15" dirty="0">
                <a:latin typeface="Times New Roman"/>
                <a:cs typeface="Times New Roman"/>
              </a:rPr>
              <a:t>définition </a:t>
            </a:r>
            <a:r>
              <a:rPr sz="1800" spc="75" dirty="0">
                <a:latin typeface="Times New Roman"/>
                <a:cs typeface="Times New Roman"/>
              </a:rPr>
              <a:t>d'un </a:t>
            </a:r>
            <a:r>
              <a:rPr sz="1800" spc="95" dirty="0">
                <a:latin typeface="Times New Roman"/>
                <a:cs typeface="Times New Roman"/>
              </a:rPr>
              <a:t>thread </a:t>
            </a:r>
            <a:r>
              <a:rPr sz="1800" spc="50" dirty="0">
                <a:latin typeface="Times New Roman"/>
                <a:cs typeface="Times New Roman"/>
              </a:rPr>
              <a:t>revient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95" dirty="0">
                <a:latin typeface="Times New Roman"/>
                <a:cs typeface="Times New Roman"/>
              </a:rPr>
              <a:t>créer </a:t>
            </a:r>
            <a:r>
              <a:rPr sz="1800" spc="130" dirty="0">
                <a:latin typeface="Times New Roman"/>
                <a:cs typeface="Times New Roman"/>
              </a:rPr>
              <a:t>une classe </a:t>
            </a:r>
            <a:r>
              <a:rPr sz="1800" spc="30" dirty="0">
                <a:latin typeface="Times New Roman"/>
                <a:cs typeface="Times New Roman"/>
              </a:rPr>
              <a:t>qui</a:t>
            </a:r>
            <a:r>
              <a:rPr sz="1800" spc="-20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hérite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	</a:t>
            </a:r>
            <a:r>
              <a:rPr sz="1800" spc="100" dirty="0">
                <a:latin typeface="Times New Roman"/>
                <a:cs typeface="Times New Roman"/>
              </a:rPr>
              <a:t>«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1800" spc="125" dirty="0">
                <a:solidFill>
                  <a:srgbClr val="FF0000"/>
                </a:solidFill>
                <a:latin typeface="Times New Roman"/>
                <a:cs typeface="Times New Roman"/>
              </a:rPr>
              <a:t>java.lang.Thread</a:t>
            </a:r>
            <a:r>
              <a:rPr sz="1800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355600" marR="57785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40" dirty="0">
                <a:latin typeface="Times New Roman"/>
                <a:cs typeface="Times New Roman"/>
              </a:rPr>
              <a:t>Le </a:t>
            </a:r>
            <a:r>
              <a:rPr sz="1800" spc="-5" dirty="0">
                <a:latin typeface="Times New Roman"/>
                <a:cs typeface="Times New Roman"/>
              </a:rPr>
              <a:t>fait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95" dirty="0">
                <a:latin typeface="Times New Roman"/>
                <a:cs typeface="Times New Roman"/>
              </a:rPr>
              <a:t>créer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95" dirty="0">
                <a:latin typeface="Times New Roman"/>
                <a:cs typeface="Times New Roman"/>
              </a:rPr>
              <a:t>instance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20" dirty="0">
                <a:latin typeface="Times New Roman"/>
                <a:cs typeface="Times New Roman"/>
              </a:rPr>
              <a:t>qui </a:t>
            </a:r>
            <a:r>
              <a:rPr sz="1800" spc="60" dirty="0">
                <a:latin typeface="Times New Roman"/>
                <a:cs typeface="Times New Roman"/>
              </a:rPr>
              <a:t>implante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java.lang.Thread</a:t>
            </a:r>
            <a:r>
              <a:rPr sz="1800" spc="-16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  </a:t>
            </a:r>
            <a:r>
              <a:rPr sz="1800" spc="85" dirty="0">
                <a:latin typeface="Times New Roman"/>
                <a:cs typeface="Times New Roman"/>
              </a:rPr>
              <a:t>n'entraîne </a:t>
            </a:r>
            <a:r>
              <a:rPr sz="1800" spc="155" dirty="0">
                <a:latin typeface="Times New Roman"/>
                <a:cs typeface="Times New Roman"/>
              </a:rPr>
              <a:t>pas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70" dirty="0">
                <a:latin typeface="Times New Roman"/>
                <a:cs typeface="Times New Roman"/>
              </a:rPr>
              <a:t>création </a:t>
            </a:r>
            <a:r>
              <a:rPr sz="1800" spc="75" dirty="0">
                <a:latin typeface="Times New Roman"/>
                <a:cs typeface="Times New Roman"/>
              </a:rPr>
              <a:t>d'un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thread.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95" dirty="0">
                <a:latin typeface="Times New Roman"/>
                <a:cs typeface="Times New Roman"/>
              </a:rPr>
              <a:t>créer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85" dirty="0">
                <a:latin typeface="Times New Roman"/>
                <a:cs typeface="Times New Roman"/>
              </a:rPr>
              <a:t>thread, </a:t>
            </a:r>
            <a:r>
              <a:rPr sz="1800" spc="90" dirty="0">
                <a:latin typeface="Times New Roman"/>
                <a:cs typeface="Times New Roman"/>
              </a:rPr>
              <a:t>on </a:t>
            </a:r>
            <a:r>
              <a:rPr sz="1800" spc="20" dirty="0">
                <a:latin typeface="Times New Roman"/>
                <a:cs typeface="Times New Roman"/>
              </a:rPr>
              <a:t>doit </a:t>
            </a:r>
            <a:r>
              <a:rPr sz="1800" spc="95" dirty="0">
                <a:latin typeface="Times New Roman"/>
                <a:cs typeface="Times New Roman"/>
              </a:rPr>
              <a:t>appeler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05" dirty="0">
                <a:latin typeface="Times New Roman"/>
                <a:cs typeface="Times New Roman"/>
              </a:rPr>
              <a:t>méthode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55" dirty="0">
                <a:solidFill>
                  <a:srgbClr val="FF0000"/>
                </a:solidFill>
                <a:latin typeface="Times New Roman"/>
                <a:cs typeface="Times New Roman"/>
              </a:rPr>
              <a:t>start</a:t>
            </a:r>
            <a:r>
              <a:rPr sz="1800" spc="-1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55600" marR="91694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50" dirty="0">
                <a:latin typeface="Times New Roman"/>
                <a:cs typeface="Times New Roman"/>
              </a:rPr>
              <a:t>L'appel </a:t>
            </a:r>
            <a:r>
              <a:rPr sz="1800" spc="200" dirty="0">
                <a:latin typeface="Times New Roman"/>
                <a:cs typeface="Times New Roman"/>
              </a:rPr>
              <a:t>à</a:t>
            </a:r>
            <a:r>
              <a:rPr sz="1800" spc="-29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start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95" dirty="0">
                <a:latin typeface="Times New Roman"/>
                <a:cs typeface="Times New Roman"/>
              </a:rPr>
              <a:t>entraîne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70" dirty="0">
                <a:latin typeface="Times New Roman"/>
                <a:cs typeface="Times New Roman"/>
              </a:rPr>
              <a:t>création </a:t>
            </a:r>
            <a:r>
              <a:rPr sz="1800" spc="90" dirty="0">
                <a:latin typeface="Times New Roman"/>
                <a:cs typeface="Times New Roman"/>
              </a:rPr>
              <a:t>du </a:t>
            </a:r>
            <a:r>
              <a:rPr sz="1800" spc="95" dirty="0">
                <a:latin typeface="Times New Roman"/>
                <a:cs typeface="Times New Roman"/>
              </a:rPr>
              <a:t>thread </a:t>
            </a:r>
            <a:r>
              <a:rPr sz="1800" spc="90" dirty="0">
                <a:latin typeface="Times New Roman"/>
                <a:cs typeface="Times New Roman"/>
              </a:rPr>
              <a:t>et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90" dirty="0">
                <a:latin typeface="Times New Roman"/>
                <a:cs typeface="Times New Roman"/>
              </a:rPr>
              <a:t>début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35" dirty="0">
                <a:latin typeface="Times New Roman"/>
                <a:cs typeface="Times New Roman"/>
              </a:rPr>
              <a:t>son  </a:t>
            </a:r>
            <a:r>
              <a:rPr sz="1800" spc="65" dirty="0">
                <a:latin typeface="Times New Roman"/>
                <a:cs typeface="Times New Roman"/>
              </a:rPr>
              <a:t>traitement </a:t>
            </a:r>
            <a:r>
              <a:rPr sz="1800" spc="30" dirty="0">
                <a:latin typeface="Times New Roman"/>
                <a:cs typeface="Times New Roman"/>
              </a:rPr>
              <a:t>qui </a:t>
            </a:r>
            <a:r>
              <a:rPr sz="1800" spc="120" dirty="0">
                <a:latin typeface="Times New Roman"/>
                <a:cs typeface="Times New Roman"/>
              </a:rPr>
              <a:t>commence </a:t>
            </a:r>
            <a:r>
              <a:rPr sz="1800" spc="95" dirty="0">
                <a:latin typeface="Times New Roman"/>
                <a:cs typeface="Times New Roman"/>
              </a:rPr>
              <a:t>par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10" dirty="0">
                <a:latin typeface="Times New Roman"/>
                <a:cs typeface="Times New Roman"/>
              </a:rPr>
              <a:t>méthode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65" dirty="0">
                <a:solidFill>
                  <a:srgbClr val="FF0000"/>
                </a:solidFill>
                <a:latin typeface="Times New Roman"/>
                <a:cs typeface="Times New Roman"/>
              </a:rPr>
              <a:t>run</a:t>
            </a:r>
            <a:r>
              <a:rPr sz="1800" spc="-1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9558" y="833088"/>
            <a:ext cx="55270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20" dirty="0"/>
              <a:t>Un </a:t>
            </a:r>
            <a:r>
              <a:rPr spc="240" dirty="0"/>
              <a:t>exemple </a:t>
            </a:r>
            <a:r>
              <a:rPr spc="375" dirty="0"/>
              <a:t>de</a:t>
            </a:r>
            <a:r>
              <a:rPr spc="-45" dirty="0"/>
              <a:t> </a:t>
            </a:r>
            <a:r>
              <a:rPr spc="245" dirty="0"/>
              <a:t>thread</a:t>
            </a:r>
          </a:p>
        </p:txBody>
      </p:sp>
      <p:sp>
        <p:nvSpPr>
          <p:cNvPr id="3" name="object 3"/>
          <p:cNvSpPr/>
          <p:nvPr/>
        </p:nvSpPr>
        <p:spPr>
          <a:xfrm>
            <a:off x="3668267" y="576072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60647" y="5751576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5" h="548639">
                <a:moveTo>
                  <a:pt x="626364" y="548640"/>
                </a:moveTo>
                <a:lnTo>
                  <a:pt x="0" y="548640"/>
                </a:lnTo>
                <a:lnTo>
                  <a:pt x="312420" y="0"/>
                </a:lnTo>
                <a:lnTo>
                  <a:pt x="31939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7620" y="537972"/>
                </a:lnTo>
                <a:lnTo>
                  <a:pt x="12192" y="545592"/>
                </a:lnTo>
                <a:lnTo>
                  <a:pt x="624619" y="545592"/>
                </a:lnTo>
                <a:lnTo>
                  <a:pt x="626364" y="548640"/>
                </a:lnTo>
                <a:close/>
              </a:path>
              <a:path w="626745" h="548639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19396" y="12192"/>
                </a:lnTo>
                <a:lnTo>
                  <a:pt x="620259" y="537972"/>
                </a:lnTo>
                <a:lnTo>
                  <a:pt x="617220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12192" y="545592"/>
                </a:moveTo>
                <a:lnTo>
                  <a:pt x="7620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624619" y="545592"/>
                </a:moveTo>
                <a:lnTo>
                  <a:pt x="614172" y="545592"/>
                </a:lnTo>
                <a:lnTo>
                  <a:pt x="617220" y="537972"/>
                </a:lnTo>
                <a:lnTo>
                  <a:pt x="620259" y="537972"/>
                </a:lnTo>
                <a:lnTo>
                  <a:pt x="624619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73830" y="5858256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45636" y="6198108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08555" y="1924323"/>
            <a:ext cx="8520430" cy="431419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 </a:t>
            </a:r>
            <a:r>
              <a:rPr sz="1800" spc="-90" dirty="0">
                <a:latin typeface="Times New Roman"/>
                <a:cs typeface="Times New Roman"/>
              </a:rPr>
              <a:t>monThread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extends</a:t>
            </a:r>
            <a:r>
              <a:rPr sz="1800" spc="1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java.lang.Thread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90" dirty="0">
                <a:latin typeface="Times New Roman"/>
                <a:cs typeface="Times New Roman"/>
              </a:rPr>
              <a:t>//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330" dirty="0">
                <a:latin typeface="Times New Roman"/>
                <a:cs typeface="Times New Roman"/>
              </a:rPr>
              <a:t>…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5"/>
              </a:spcBef>
            </a:pP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public 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void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run()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434"/>
              </a:spcBef>
            </a:pPr>
            <a:r>
              <a:rPr sz="1800" spc="-90" dirty="0">
                <a:latin typeface="Times New Roman"/>
                <a:cs typeface="Times New Roman"/>
              </a:rPr>
              <a:t>// </a:t>
            </a:r>
            <a:r>
              <a:rPr sz="1800" spc="-95" dirty="0">
                <a:latin typeface="Times New Roman"/>
                <a:cs typeface="Times New Roman"/>
              </a:rPr>
              <a:t>Traitement </a:t>
            </a:r>
            <a:r>
              <a:rPr sz="1800" spc="-80" dirty="0">
                <a:latin typeface="Times New Roman"/>
                <a:cs typeface="Times New Roman"/>
              </a:rPr>
              <a:t>du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thread.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1800" spc="-90" dirty="0">
                <a:latin typeface="Times New Roman"/>
                <a:cs typeface="Times New Roman"/>
              </a:rPr>
              <a:t>//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...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3162300">
              <a:lnSpc>
                <a:spcPct val="100000"/>
              </a:lnSpc>
            </a:pP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La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sortie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la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méthode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« 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run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» 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met fin </a:t>
            </a:r>
            <a:r>
              <a:rPr sz="1800" spc="100" dirty="0">
                <a:solidFill>
                  <a:srgbClr val="FF0000"/>
                </a:solidFill>
                <a:latin typeface="Times New Roman"/>
                <a:cs typeface="Times New Roman"/>
              </a:rPr>
              <a:t>à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la 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vie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du</a:t>
            </a:r>
            <a:r>
              <a:rPr sz="1800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Thread.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525267" y="4922520"/>
            <a:ext cx="1231900" cy="929640"/>
          </a:xfrm>
          <a:custGeom>
            <a:avLst/>
            <a:gdLst/>
            <a:ahLst/>
            <a:cxnLst/>
            <a:rect l="l" t="t" r="r" b="b"/>
            <a:pathLst>
              <a:path w="1231900" h="929639">
                <a:moveTo>
                  <a:pt x="57912" y="114300"/>
                </a:moveTo>
                <a:lnTo>
                  <a:pt x="0" y="0"/>
                </a:lnTo>
                <a:lnTo>
                  <a:pt x="126492" y="22860"/>
                </a:lnTo>
                <a:lnTo>
                  <a:pt x="111633" y="42672"/>
                </a:lnTo>
                <a:lnTo>
                  <a:pt x="88392" y="42672"/>
                </a:lnTo>
                <a:lnTo>
                  <a:pt x="80772" y="53340"/>
                </a:lnTo>
                <a:lnTo>
                  <a:pt x="92974" y="62484"/>
                </a:lnTo>
                <a:lnTo>
                  <a:pt x="73152" y="62484"/>
                </a:lnTo>
                <a:lnTo>
                  <a:pt x="65532" y="73152"/>
                </a:lnTo>
                <a:lnTo>
                  <a:pt x="80411" y="84301"/>
                </a:lnTo>
                <a:lnTo>
                  <a:pt x="57912" y="114300"/>
                </a:lnTo>
                <a:close/>
              </a:path>
              <a:path w="1231900" h="929639">
                <a:moveTo>
                  <a:pt x="95407" y="64306"/>
                </a:moveTo>
                <a:lnTo>
                  <a:pt x="80772" y="53340"/>
                </a:lnTo>
                <a:lnTo>
                  <a:pt x="88392" y="42672"/>
                </a:lnTo>
                <a:lnTo>
                  <a:pt x="103271" y="53821"/>
                </a:lnTo>
                <a:lnTo>
                  <a:pt x="95407" y="64306"/>
                </a:lnTo>
                <a:close/>
              </a:path>
              <a:path w="1231900" h="929639">
                <a:moveTo>
                  <a:pt x="103271" y="53821"/>
                </a:moveTo>
                <a:lnTo>
                  <a:pt x="88392" y="42672"/>
                </a:lnTo>
                <a:lnTo>
                  <a:pt x="111633" y="42672"/>
                </a:lnTo>
                <a:lnTo>
                  <a:pt x="103271" y="53821"/>
                </a:lnTo>
                <a:close/>
              </a:path>
              <a:path w="1231900" h="929639">
                <a:moveTo>
                  <a:pt x="1223772" y="909828"/>
                </a:moveTo>
                <a:lnTo>
                  <a:pt x="95407" y="64306"/>
                </a:lnTo>
                <a:lnTo>
                  <a:pt x="103271" y="53821"/>
                </a:lnTo>
                <a:lnTo>
                  <a:pt x="1231392" y="899160"/>
                </a:lnTo>
                <a:lnTo>
                  <a:pt x="1223772" y="909828"/>
                </a:lnTo>
                <a:close/>
              </a:path>
              <a:path w="1231900" h="929639">
                <a:moveTo>
                  <a:pt x="80411" y="84301"/>
                </a:moveTo>
                <a:lnTo>
                  <a:pt x="65532" y="73152"/>
                </a:lnTo>
                <a:lnTo>
                  <a:pt x="73152" y="62484"/>
                </a:lnTo>
                <a:lnTo>
                  <a:pt x="88265" y="73829"/>
                </a:lnTo>
                <a:lnTo>
                  <a:pt x="80411" y="84301"/>
                </a:lnTo>
                <a:close/>
              </a:path>
              <a:path w="1231900" h="929639">
                <a:moveTo>
                  <a:pt x="88265" y="73829"/>
                </a:moveTo>
                <a:lnTo>
                  <a:pt x="73152" y="62484"/>
                </a:lnTo>
                <a:lnTo>
                  <a:pt x="92974" y="62484"/>
                </a:lnTo>
                <a:lnTo>
                  <a:pt x="95407" y="64306"/>
                </a:lnTo>
                <a:lnTo>
                  <a:pt x="88265" y="73829"/>
                </a:lnTo>
                <a:close/>
              </a:path>
              <a:path w="1231900" h="929639">
                <a:moveTo>
                  <a:pt x="1208532" y="929640"/>
                </a:moveTo>
                <a:lnTo>
                  <a:pt x="80411" y="84301"/>
                </a:lnTo>
                <a:lnTo>
                  <a:pt x="88265" y="73829"/>
                </a:lnTo>
                <a:lnTo>
                  <a:pt x="1216152" y="920496"/>
                </a:lnTo>
                <a:lnTo>
                  <a:pt x="1208532" y="92964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4915" y="109102"/>
            <a:ext cx="62992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Exemple </a:t>
            </a:r>
            <a:r>
              <a:rPr spc="75" dirty="0"/>
              <a:t>d'utilisation</a:t>
            </a:r>
            <a:r>
              <a:rPr spc="-30" dirty="0"/>
              <a:t> </a:t>
            </a:r>
            <a:r>
              <a:rPr spc="190" dirty="0"/>
              <a:t>d'un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18926" y="779834"/>
            <a:ext cx="16116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5" dirty="0">
                <a:latin typeface="Times New Roman"/>
                <a:cs typeface="Times New Roman"/>
              </a:rPr>
              <a:t>t</a:t>
            </a:r>
            <a:r>
              <a:rPr sz="4400" spc="215" dirty="0">
                <a:latin typeface="Times New Roman"/>
                <a:cs typeface="Times New Roman"/>
              </a:rPr>
              <a:t>h</a:t>
            </a:r>
            <a:r>
              <a:rPr sz="4400" spc="30" dirty="0">
                <a:latin typeface="Times New Roman"/>
                <a:cs typeface="Times New Roman"/>
              </a:rPr>
              <a:t>r</a:t>
            </a:r>
            <a:r>
              <a:rPr sz="4400" spc="465" dirty="0">
                <a:latin typeface="Times New Roman"/>
                <a:cs typeface="Times New Roman"/>
              </a:rPr>
              <a:t>e</a:t>
            </a:r>
            <a:r>
              <a:rPr sz="4400" spc="509" dirty="0">
                <a:latin typeface="Times New Roman"/>
                <a:cs typeface="Times New Roman"/>
              </a:rPr>
              <a:t>a</a:t>
            </a:r>
            <a:r>
              <a:rPr sz="4400" spc="245" dirty="0">
                <a:latin typeface="Times New Roman"/>
                <a:cs typeface="Times New Roman"/>
              </a:rPr>
              <a:t>d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18218" y="1251269"/>
            <a:ext cx="5888355" cy="565848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1400" spc="-90" dirty="0">
                <a:latin typeface="Times New Roman"/>
                <a:cs typeface="Times New Roman"/>
              </a:rPr>
              <a:t>public </a:t>
            </a:r>
            <a:r>
              <a:rPr sz="1400" spc="-25" dirty="0">
                <a:latin typeface="Times New Roman"/>
                <a:cs typeface="Times New Roman"/>
              </a:rPr>
              <a:t>class </a:t>
            </a:r>
            <a:r>
              <a:rPr sz="1400" spc="-70" dirty="0">
                <a:latin typeface="Times New Roman"/>
                <a:cs typeface="Times New Roman"/>
              </a:rPr>
              <a:t>ExempleThread </a:t>
            </a:r>
            <a:r>
              <a:rPr sz="1400" spc="-40" dirty="0">
                <a:latin typeface="Times New Roman"/>
                <a:cs typeface="Times New Roman"/>
              </a:rPr>
              <a:t>extends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60" dirty="0">
                <a:latin typeface="Times New Roman"/>
                <a:cs typeface="Times New Roman"/>
              </a:rPr>
              <a:t>java.lang.Thread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spc="-290" dirty="0">
                <a:latin typeface="Times New Roman"/>
                <a:cs typeface="Times New Roman"/>
              </a:rPr>
              <a:t>{</a:t>
            </a:r>
            <a:endParaRPr sz="1400">
              <a:latin typeface="Times New Roman"/>
              <a:cs typeface="Times New Roman"/>
            </a:endParaRPr>
          </a:p>
          <a:p>
            <a:pPr marL="354965" marR="3181985">
              <a:lnSpc>
                <a:spcPct val="110000"/>
              </a:lnSpc>
            </a:pPr>
            <a:r>
              <a:rPr sz="1400" spc="-90" dirty="0">
                <a:latin typeface="Times New Roman"/>
                <a:cs typeface="Times New Roman"/>
              </a:rPr>
              <a:t>public </a:t>
            </a:r>
            <a:r>
              <a:rPr sz="1400" spc="-50" dirty="0">
                <a:latin typeface="Times New Roman"/>
                <a:cs typeface="Times New Roman"/>
              </a:rPr>
              <a:t>static </a:t>
            </a:r>
            <a:r>
              <a:rPr sz="1400" spc="-90" dirty="0">
                <a:latin typeface="Times New Roman"/>
                <a:cs typeface="Times New Roman"/>
              </a:rPr>
              <a:t>int </a:t>
            </a:r>
            <a:r>
              <a:rPr sz="1400" spc="-60" dirty="0">
                <a:latin typeface="Times New Roman"/>
                <a:cs typeface="Times New Roman"/>
              </a:rPr>
              <a:t>threadCompteur </a:t>
            </a:r>
            <a:r>
              <a:rPr sz="1400" spc="-120" dirty="0">
                <a:latin typeface="Times New Roman"/>
                <a:cs typeface="Times New Roman"/>
              </a:rPr>
              <a:t>= </a:t>
            </a:r>
            <a:r>
              <a:rPr sz="1400" spc="-70" dirty="0">
                <a:latin typeface="Times New Roman"/>
                <a:cs typeface="Times New Roman"/>
              </a:rPr>
              <a:t>0;  </a:t>
            </a:r>
            <a:r>
              <a:rPr sz="1400" spc="-90" dirty="0">
                <a:latin typeface="Times New Roman"/>
                <a:cs typeface="Times New Roman"/>
              </a:rPr>
              <a:t>public </a:t>
            </a:r>
            <a:r>
              <a:rPr sz="1400" spc="-95" dirty="0">
                <a:latin typeface="Times New Roman"/>
                <a:cs typeface="Times New Roman"/>
              </a:rPr>
              <a:t>int </a:t>
            </a:r>
            <a:r>
              <a:rPr sz="1400" spc="-70" dirty="0">
                <a:latin typeface="Times New Roman"/>
                <a:cs typeface="Times New Roman"/>
              </a:rPr>
              <a:t>numThread </a:t>
            </a:r>
            <a:r>
              <a:rPr sz="1400" spc="-120" dirty="0">
                <a:latin typeface="Times New Roman"/>
                <a:cs typeface="Times New Roman"/>
              </a:rPr>
              <a:t>=</a:t>
            </a:r>
            <a:r>
              <a:rPr sz="1400" spc="-90" dirty="0">
                <a:latin typeface="Times New Roman"/>
                <a:cs typeface="Times New Roman"/>
              </a:rPr>
              <a:t> </a:t>
            </a:r>
            <a:r>
              <a:rPr sz="1400" spc="-70" dirty="0">
                <a:latin typeface="Times New Roman"/>
                <a:cs typeface="Times New Roman"/>
              </a:rPr>
              <a:t>0;</a:t>
            </a:r>
            <a:endParaRPr sz="1400">
              <a:latin typeface="Times New Roman"/>
              <a:cs typeface="Times New Roman"/>
            </a:endParaRPr>
          </a:p>
          <a:p>
            <a:pPr marL="354965" marR="3978275">
              <a:lnSpc>
                <a:spcPct val="110000"/>
              </a:lnSpc>
            </a:pPr>
            <a:r>
              <a:rPr sz="1400" spc="-90" dirty="0">
                <a:latin typeface="Times New Roman"/>
                <a:cs typeface="Times New Roman"/>
              </a:rPr>
              <a:t>public </a:t>
            </a:r>
            <a:r>
              <a:rPr sz="1400" spc="-95" dirty="0">
                <a:latin typeface="Times New Roman"/>
                <a:cs typeface="Times New Roman"/>
              </a:rPr>
              <a:t>int </a:t>
            </a:r>
            <a:r>
              <a:rPr sz="1400" spc="-65" dirty="0">
                <a:latin typeface="Times New Roman"/>
                <a:cs typeface="Times New Roman"/>
              </a:rPr>
              <a:t>count </a:t>
            </a:r>
            <a:r>
              <a:rPr sz="1400" spc="-120" dirty="0">
                <a:latin typeface="Times New Roman"/>
                <a:cs typeface="Times New Roman"/>
              </a:rPr>
              <a:t>= </a:t>
            </a:r>
            <a:r>
              <a:rPr sz="1400" spc="-70" dirty="0">
                <a:latin typeface="Times New Roman"/>
                <a:cs typeface="Times New Roman"/>
              </a:rPr>
              <a:t>5;  </a:t>
            </a:r>
            <a:r>
              <a:rPr sz="1400" spc="-90" dirty="0">
                <a:latin typeface="Times New Roman"/>
                <a:cs typeface="Times New Roman"/>
              </a:rPr>
              <a:t>public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70" dirty="0">
                <a:latin typeface="Times New Roman"/>
                <a:cs typeface="Times New Roman"/>
              </a:rPr>
              <a:t>ExempleThread()</a:t>
            </a:r>
            <a:endParaRPr sz="14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65"/>
              </a:spcBef>
            </a:pPr>
            <a:r>
              <a:rPr sz="1400" spc="-290" dirty="0">
                <a:latin typeface="Times New Roman"/>
                <a:cs typeface="Times New Roman"/>
              </a:rPr>
              <a:t>{</a:t>
            </a:r>
            <a:endParaRPr sz="1400">
              <a:latin typeface="Times New Roman"/>
              <a:cs typeface="Times New Roman"/>
            </a:endParaRPr>
          </a:p>
          <a:p>
            <a:pPr marL="926465" marR="1180465">
              <a:lnSpc>
                <a:spcPct val="110000"/>
              </a:lnSpc>
            </a:pPr>
            <a:r>
              <a:rPr sz="1400" spc="-65" dirty="0">
                <a:latin typeface="Times New Roman"/>
                <a:cs typeface="Times New Roman"/>
              </a:rPr>
              <a:t>numThread </a:t>
            </a:r>
            <a:r>
              <a:rPr sz="1400" spc="-120" dirty="0">
                <a:latin typeface="Times New Roman"/>
                <a:cs typeface="Times New Roman"/>
              </a:rPr>
              <a:t>= </a:t>
            </a:r>
            <a:r>
              <a:rPr sz="1400" spc="-75" dirty="0">
                <a:latin typeface="Times New Roman"/>
                <a:cs typeface="Times New Roman"/>
              </a:rPr>
              <a:t>ThreadCompteur++;  </a:t>
            </a:r>
            <a:r>
              <a:rPr sz="1400" spc="-70" dirty="0">
                <a:latin typeface="Times New Roman"/>
                <a:cs typeface="Times New Roman"/>
              </a:rPr>
              <a:t>System.out.println("Création </a:t>
            </a:r>
            <a:r>
              <a:rPr sz="1400" spc="-60" dirty="0">
                <a:latin typeface="Times New Roman"/>
                <a:cs typeface="Times New Roman"/>
              </a:rPr>
              <a:t>du </a:t>
            </a:r>
            <a:r>
              <a:rPr sz="1400" spc="-45" dirty="0">
                <a:latin typeface="Times New Roman"/>
                <a:cs typeface="Times New Roman"/>
              </a:rPr>
              <a:t>thread </a:t>
            </a:r>
            <a:r>
              <a:rPr sz="1400" spc="-80" dirty="0">
                <a:latin typeface="Times New Roman"/>
                <a:cs typeface="Times New Roman"/>
              </a:rPr>
              <a:t>n°" </a:t>
            </a:r>
            <a:r>
              <a:rPr sz="1400" spc="-120" dirty="0">
                <a:latin typeface="Times New Roman"/>
                <a:cs typeface="Times New Roman"/>
              </a:rPr>
              <a:t>+ </a:t>
            </a:r>
            <a:r>
              <a:rPr sz="1400" spc="-65" dirty="0">
                <a:latin typeface="Times New Roman"/>
                <a:cs typeface="Times New Roman"/>
              </a:rPr>
              <a:t>numThread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80" dirty="0">
                <a:latin typeface="Times New Roman"/>
                <a:cs typeface="Times New Roman"/>
              </a:rPr>
              <a:t>);</a:t>
            </a:r>
            <a:endParaRPr sz="14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70"/>
              </a:spcBef>
            </a:pPr>
            <a:r>
              <a:rPr sz="1400" spc="-290" dirty="0">
                <a:latin typeface="Times New Roman"/>
                <a:cs typeface="Times New Roman"/>
              </a:rPr>
              <a:t>}</a:t>
            </a:r>
            <a:endParaRPr sz="14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70"/>
              </a:spcBef>
            </a:pPr>
            <a:r>
              <a:rPr sz="1400" spc="-90" dirty="0">
                <a:latin typeface="Times New Roman"/>
                <a:cs typeface="Times New Roman"/>
              </a:rPr>
              <a:t>public </a:t>
            </a:r>
            <a:r>
              <a:rPr sz="1400" spc="-100" dirty="0">
                <a:latin typeface="Times New Roman"/>
                <a:cs typeface="Times New Roman"/>
              </a:rPr>
              <a:t>void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80" dirty="0">
                <a:latin typeface="Times New Roman"/>
                <a:cs typeface="Times New Roman"/>
              </a:rPr>
              <a:t>run()</a:t>
            </a:r>
            <a:endParaRPr sz="14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65"/>
              </a:spcBef>
            </a:pPr>
            <a:r>
              <a:rPr sz="1400" spc="-290" dirty="0">
                <a:latin typeface="Times New Roman"/>
                <a:cs typeface="Times New Roman"/>
              </a:rPr>
              <a:t>{</a:t>
            </a:r>
            <a:endParaRPr sz="14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70"/>
              </a:spcBef>
            </a:pPr>
            <a:r>
              <a:rPr sz="1400" spc="-105" dirty="0">
                <a:latin typeface="Times New Roman"/>
                <a:cs typeface="Times New Roman"/>
              </a:rPr>
              <a:t>while </a:t>
            </a:r>
            <a:r>
              <a:rPr sz="1400" spc="-85" dirty="0">
                <a:latin typeface="Times New Roman"/>
                <a:cs typeface="Times New Roman"/>
              </a:rPr>
              <a:t>( </a:t>
            </a:r>
            <a:r>
              <a:rPr sz="1400" spc="-65" dirty="0">
                <a:latin typeface="Times New Roman"/>
                <a:cs typeface="Times New Roman"/>
              </a:rPr>
              <a:t>count </a:t>
            </a:r>
            <a:r>
              <a:rPr sz="1400" spc="-135" dirty="0">
                <a:latin typeface="Times New Roman"/>
                <a:cs typeface="Times New Roman"/>
              </a:rPr>
              <a:t>!= </a:t>
            </a:r>
            <a:r>
              <a:rPr sz="1400" spc="-60" dirty="0">
                <a:latin typeface="Times New Roman"/>
                <a:cs typeface="Times New Roman"/>
              </a:rPr>
              <a:t>0</a:t>
            </a:r>
            <a:r>
              <a:rPr sz="1400" spc="-215" dirty="0">
                <a:latin typeface="Times New Roman"/>
                <a:cs typeface="Times New Roman"/>
              </a:rPr>
              <a:t> </a:t>
            </a:r>
            <a:r>
              <a:rPr sz="1400" spc="-85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70"/>
              </a:spcBef>
            </a:pPr>
            <a:r>
              <a:rPr sz="1400" spc="-290" dirty="0">
                <a:latin typeface="Times New Roman"/>
                <a:cs typeface="Times New Roman"/>
              </a:rPr>
              <a:t>{</a:t>
            </a:r>
            <a:endParaRPr sz="1400">
              <a:latin typeface="Times New Roman"/>
              <a:cs typeface="Times New Roman"/>
            </a:endParaRPr>
          </a:p>
          <a:p>
            <a:pPr marL="1050290">
              <a:lnSpc>
                <a:spcPct val="100000"/>
              </a:lnSpc>
              <a:spcBef>
                <a:spcPts val="165"/>
              </a:spcBef>
            </a:pPr>
            <a:r>
              <a:rPr sz="1400" spc="-70" dirty="0">
                <a:latin typeface="Times New Roman"/>
                <a:cs typeface="Times New Roman"/>
              </a:rPr>
              <a:t>System.out.println("Thread </a:t>
            </a:r>
            <a:r>
              <a:rPr sz="1400" spc="-80" dirty="0">
                <a:latin typeface="Times New Roman"/>
                <a:cs typeface="Times New Roman"/>
              </a:rPr>
              <a:t>n°" </a:t>
            </a:r>
            <a:r>
              <a:rPr sz="1400" spc="-120" dirty="0">
                <a:latin typeface="Times New Roman"/>
                <a:cs typeface="Times New Roman"/>
              </a:rPr>
              <a:t>+ </a:t>
            </a:r>
            <a:r>
              <a:rPr sz="1400" spc="-70" dirty="0">
                <a:latin typeface="Times New Roman"/>
                <a:cs typeface="Times New Roman"/>
              </a:rPr>
              <a:t>numThread </a:t>
            </a:r>
            <a:r>
              <a:rPr sz="1400" spc="-120" dirty="0">
                <a:latin typeface="Times New Roman"/>
                <a:cs typeface="Times New Roman"/>
              </a:rPr>
              <a:t>+ </a:t>
            </a:r>
            <a:r>
              <a:rPr sz="1400" spc="-165" dirty="0">
                <a:latin typeface="Times New Roman"/>
                <a:cs typeface="Times New Roman"/>
              </a:rPr>
              <a:t>" </a:t>
            </a:r>
            <a:r>
              <a:rPr sz="1400" spc="-30" dirty="0">
                <a:latin typeface="Times New Roman"/>
                <a:cs typeface="Times New Roman"/>
              </a:rPr>
              <a:t>, </a:t>
            </a:r>
            <a:r>
              <a:rPr sz="1400" spc="-65" dirty="0">
                <a:latin typeface="Times New Roman"/>
                <a:cs typeface="Times New Roman"/>
              </a:rPr>
              <a:t>compteur </a:t>
            </a:r>
            <a:r>
              <a:rPr sz="1400" spc="-120" dirty="0">
                <a:latin typeface="Times New Roman"/>
                <a:cs typeface="Times New Roman"/>
              </a:rPr>
              <a:t>= </a:t>
            </a:r>
            <a:r>
              <a:rPr sz="1400" spc="-165" dirty="0">
                <a:latin typeface="Times New Roman"/>
                <a:cs typeface="Times New Roman"/>
              </a:rPr>
              <a:t>" </a:t>
            </a:r>
            <a:r>
              <a:rPr sz="1400" spc="-120" dirty="0">
                <a:latin typeface="Times New Roman"/>
                <a:cs typeface="Times New Roman"/>
              </a:rPr>
              <a:t>+ </a:t>
            </a:r>
            <a:r>
              <a:rPr sz="1400" spc="-70" dirty="0">
                <a:latin typeface="Times New Roman"/>
                <a:cs typeface="Times New Roman"/>
              </a:rPr>
              <a:t>count--</a:t>
            </a:r>
            <a:r>
              <a:rPr sz="1400" spc="-130" dirty="0">
                <a:latin typeface="Times New Roman"/>
                <a:cs typeface="Times New Roman"/>
              </a:rPr>
              <a:t> </a:t>
            </a:r>
            <a:r>
              <a:rPr sz="1400" spc="-80" dirty="0">
                <a:latin typeface="Times New Roman"/>
                <a:cs typeface="Times New Roman"/>
              </a:rPr>
              <a:t>);</a:t>
            </a:r>
            <a:endParaRPr sz="14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70"/>
              </a:spcBef>
            </a:pPr>
            <a:r>
              <a:rPr sz="1400" spc="-290" dirty="0">
                <a:latin typeface="Times New Roman"/>
                <a:cs typeface="Times New Roman"/>
              </a:rPr>
              <a:t>}</a:t>
            </a:r>
            <a:endParaRPr sz="14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65"/>
              </a:spcBef>
            </a:pPr>
            <a:r>
              <a:rPr sz="1400" spc="-290" dirty="0">
                <a:latin typeface="Times New Roman"/>
                <a:cs typeface="Times New Roman"/>
              </a:rPr>
              <a:t>}</a:t>
            </a:r>
            <a:endParaRPr sz="14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70"/>
              </a:spcBef>
            </a:pPr>
            <a:r>
              <a:rPr sz="1400" spc="-90" dirty="0">
                <a:latin typeface="Times New Roman"/>
                <a:cs typeface="Times New Roman"/>
              </a:rPr>
              <a:t>public </a:t>
            </a:r>
            <a:r>
              <a:rPr sz="1400" spc="-50" dirty="0">
                <a:latin typeface="Times New Roman"/>
                <a:cs typeface="Times New Roman"/>
              </a:rPr>
              <a:t>static </a:t>
            </a:r>
            <a:r>
              <a:rPr sz="1400" spc="-95" dirty="0">
                <a:latin typeface="Times New Roman"/>
                <a:cs typeface="Times New Roman"/>
              </a:rPr>
              <a:t>void </a:t>
            </a:r>
            <a:r>
              <a:rPr sz="1400" spc="-85" dirty="0">
                <a:latin typeface="Times New Roman"/>
                <a:cs typeface="Times New Roman"/>
              </a:rPr>
              <a:t>main( </a:t>
            </a:r>
            <a:r>
              <a:rPr sz="1400" spc="-70" dirty="0">
                <a:latin typeface="Times New Roman"/>
                <a:cs typeface="Times New Roman"/>
              </a:rPr>
              <a:t>String </a:t>
            </a:r>
            <a:r>
              <a:rPr sz="1400" spc="-150" dirty="0">
                <a:latin typeface="Times New Roman"/>
                <a:cs typeface="Times New Roman"/>
              </a:rPr>
              <a:t>[] </a:t>
            </a:r>
            <a:r>
              <a:rPr sz="1400" spc="-30" dirty="0">
                <a:latin typeface="Times New Roman"/>
                <a:cs typeface="Times New Roman"/>
              </a:rPr>
              <a:t>args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spc="-85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70"/>
              </a:spcBef>
            </a:pPr>
            <a:r>
              <a:rPr sz="1400" spc="-290" dirty="0">
                <a:latin typeface="Times New Roman"/>
                <a:cs typeface="Times New Roman"/>
              </a:rPr>
              <a:t>{</a:t>
            </a:r>
            <a:endParaRPr sz="14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65"/>
              </a:spcBef>
            </a:pPr>
            <a:r>
              <a:rPr sz="1400" spc="-105" dirty="0">
                <a:latin typeface="Times New Roman"/>
                <a:cs typeface="Times New Roman"/>
              </a:rPr>
              <a:t>for </a:t>
            </a:r>
            <a:r>
              <a:rPr sz="1400" spc="-85" dirty="0">
                <a:latin typeface="Times New Roman"/>
                <a:cs typeface="Times New Roman"/>
              </a:rPr>
              <a:t>( </a:t>
            </a:r>
            <a:r>
              <a:rPr sz="1400" spc="-95" dirty="0">
                <a:latin typeface="Times New Roman"/>
                <a:cs typeface="Times New Roman"/>
              </a:rPr>
              <a:t>int i=0; </a:t>
            </a:r>
            <a:r>
              <a:rPr sz="1400" spc="-100" dirty="0">
                <a:latin typeface="Times New Roman"/>
                <a:cs typeface="Times New Roman"/>
              </a:rPr>
              <a:t>i&lt;3; </a:t>
            </a:r>
            <a:r>
              <a:rPr sz="1400" spc="-125" dirty="0">
                <a:latin typeface="Times New Roman"/>
                <a:cs typeface="Times New Roman"/>
              </a:rPr>
              <a:t>i++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spc="-85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  <a:p>
            <a:pPr marL="926465" marR="1697355" indent="205740">
              <a:lnSpc>
                <a:spcPct val="110000"/>
              </a:lnSpc>
            </a:pPr>
            <a:r>
              <a:rPr sz="1400" spc="-80" dirty="0">
                <a:latin typeface="Times New Roman"/>
                <a:cs typeface="Times New Roman"/>
              </a:rPr>
              <a:t>new </a:t>
            </a:r>
            <a:r>
              <a:rPr sz="1400" spc="-65" dirty="0">
                <a:latin typeface="Times New Roman"/>
                <a:cs typeface="Times New Roman"/>
              </a:rPr>
              <a:t>ExempleThread().start();  </a:t>
            </a:r>
            <a:r>
              <a:rPr sz="1400" spc="-80" dirty="0">
                <a:latin typeface="Times New Roman"/>
                <a:cs typeface="Times New Roman"/>
              </a:rPr>
              <a:t>System.out.println("Tous </a:t>
            </a:r>
            <a:r>
              <a:rPr sz="1400" spc="-35" dirty="0">
                <a:latin typeface="Times New Roman"/>
                <a:cs typeface="Times New Roman"/>
              </a:rPr>
              <a:t>les threads </a:t>
            </a:r>
            <a:r>
              <a:rPr sz="1400" spc="-45" dirty="0">
                <a:latin typeface="Times New Roman"/>
                <a:cs typeface="Times New Roman"/>
              </a:rPr>
              <a:t>sont</a:t>
            </a:r>
            <a:r>
              <a:rPr sz="1400" spc="-125" dirty="0">
                <a:latin typeface="Times New Roman"/>
                <a:cs typeface="Times New Roman"/>
              </a:rPr>
              <a:t> </a:t>
            </a:r>
            <a:r>
              <a:rPr sz="1400" spc="-60" dirty="0">
                <a:latin typeface="Times New Roman"/>
                <a:cs typeface="Times New Roman"/>
              </a:rPr>
              <a:t>lancés");</a:t>
            </a:r>
            <a:endParaRPr sz="14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70"/>
              </a:spcBef>
            </a:pPr>
            <a:r>
              <a:rPr sz="1400" spc="-290" dirty="0">
                <a:latin typeface="Times New Roman"/>
                <a:cs typeface="Times New Roman"/>
              </a:rPr>
              <a:t>}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spc="-290" dirty="0">
                <a:latin typeface="Times New Roman"/>
                <a:cs typeface="Times New Roman"/>
              </a:rPr>
              <a:t>}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5132" y="833088"/>
            <a:ext cx="361505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A</a:t>
            </a:r>
            <a:r>
              <a:rPr spc="-204" dirty="0"/>
              <a:t> </a:t>
            </a:r>
            <a:r>
              <a:rPr spc="135" dirty="0"/>
              <a:t>l'exécution...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24323"/>
            <a:ext cx="2393950" cy="3975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800" spc="-85" dirty="0">
                <a:latin typeface="Times New Roman"/>
                <a:cs typeface="Times New Roman"/>
              </a:rPr>
              <a:t>Création </a:t>
            </a:r>
            <a:r>
              <a:rPr sz="1800" spc="-80" dirty="0">
                <a:latin typeface="Times New Roman"/>
                <a:cs typeface="Times New Roman"/>
              </a:rPr>
              <a:t>du </a:t>
            </a:r>
            <a:r>
              <a:rPr sz="1800" spc="-60" dirty="0">
                <a:latin typeface="Times New Roman"/>
                <a:cs typeface="Times New Roman"/>
              </a:rPr>
              <a:t>thread n°1  </a:t>
            </a:r>
            <a:r>
              <a:rPr sz="1800" spc="-85" dirty="0">
                <a:latin typeface="Times New Roman"/>
                <a:cs typeface="Times New Roman"/>
              </a:rPr>
              <a:t>Création </a:t>
            </a:r>
            <a:r>
              <a:rPr sz="1800" spc="-80" dirty="0">
                <a:latin typeface="Times New Roman"/>
                <a:cs typeface="Times New Roman"/>
              </a:rPr>
              <a:t>du </a:t>
            </a:r>
            <a:r>
              <a:rPr sz="1800" spc="-60" dirty="0">
                <a:latin typeface="Times New Roman"/>
                <a:cs typeface="Times New Roman"/>
              </a:rPr>
              <a:t>thread n°2  </a:t>
            </a:r>
            <a:r>
              <a:rPr sz="1800" spc="-85" dirty="0">
                <a:latin typeface="Times New Roman"/>
                <a:cs typeface="Times New Roman"/>
              </a:rPr>
              <a:t>Création </a:t>
            </a:r>
            <a:r>
              <a:rPr sz="1800" spc="-80" dirty="0">
                <a:latin typeface="Times New Roman"/>
                <a:cs typeface="Times New Roman"/>
              </a:rPr>
              <a:t>du </a:t>
            </a:r>
            <a:r>
              <a:rPr sz="1800" spc="-60" dirty="0">
                <a:latin typeface="Times New Roman"/>
                <a:cs typeface="Times New Roman"/>
              </a:rPr>
              <a:t>thread n°3  </a:t>
            </a:r>
            <a:r>
              <a:rPr sz="1800" spc="-80" dirty="0">
                <a:latin typeface="Times New Roman"/>
                <a:cs typeface="Times New Roman"/>
              </a:rPr>
              <a:t>Thread </a:t>
            </a:r>
            <a:r>
              <a:rPr sz="1800" spc="-55" dirty="0">
                <a:latin typeface="Times New Roman"/>
                <a:cs typeface="Times New Roman"/>
              </a:rPr>
              <a:t>n°1, </a:t>
            </a:r>
            <a:r>
              <a:rPr sz="1800" spc="-90" dirty="0">
                <a:latin typeface="Times New Roman"/>
                <a:cs typeface="Times New Roman"/>
              </a:rPr>
              <a:t>compteur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80" dirty="0">
                <a:latin typeface="Times New Roman"/>
                <a:cs typeface="Times New Roman"/>
              </a:rPr>
              <a:t>5  Thread </a:t>
            </a:r>
            <a:r>
              <a:rPr sz="1800" spc="-55" dirty="0">
                <a:latin typeface="Times New Roman"/>
                <a:cs typeface="Times New Roman"/>
              </a:rPr>
              <a:t>n°2, </a:t>
            </a:r>
            <a:r>
              <a:rPr sz="1800" spc="-90" dirty="0">
                <a:latin typeface="Times New Roman"/>
                <a:cs typeface="Times New Roman"/>
              </a:rPr>
              <a:t>compteur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80" dirty="0">
                <a:latin typeface="Times New Roman"/>
                <a:cs typeface="Times New Roman"/>
              </a:rPr>
              <a:t>5  Thread </a:t>
            </a:r>
            <a:r>
              <a:rPr sz="1800" spc="-55" dirty="0">
                <a:latin typeface="Times New Roman"/>
                <a:cs typeface="Times New Roman"/>
              </a:rPr>
              <a:t>n°2, </a:t>
            </a:r>
            <a:r>
              <a:rPr sz="1800" spc="-90" dirty="0">
                <a:latin typeface="Times New Roman"/>
                <a:cs typeface="Times New Roman"/>
              </a:rPr>
              <a:t>compteur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80" dirty="0">
                <a:latin typeface="Times New Roman"/>
                <a:cs typeface="Times New Roman"/>
              </a:rPr>
              <a:t>4  Thread </a:t>
            </a:r>
            <a:r>
              <a:rPr sz="1800" spc="-55" dirty="0">
                <a:latin typeface="Times New Roman"/>
                <a:cs typeface="Times New Roman"/>
              </a:rPr>
              <a:t>n°2, </a:t>
            </a:r>
            <a:r>
              <a:rPr sz="1800" spc="-90" dirty="0">
                <a:latin typeface="Times New Roman"/>
                <a:cs typeface="Times New Roman"/>
              </a:rPr>
              <a:t>compteur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80" dirty="0">
                <a:latin typeface="Times New Roman"/>
                <a:cs typeface="Times New Roman"/>
              </a:rPr>
              <a:t>3  Thread </a:t>
            </a:r>
            <a:r>
              <a:rPr sz="1800" spc="-55" dirty="0">
                <a:latin typeface="Times New Roman"/>
                <a:cs typeface="Times New Roman"/>
              </a:rPr>
              <a:t>n°3, </a:t>
            </a:r>
            <a:r>
              <a:rPr sz="1800" spc="-90" dirty="0">
                <a:latin typeface="Times New Roman"/>
                <a:cs typeface="Times New Roman"/>
              </a:rPr>
              <a:t>compteur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80" dirty="0">
                <a:latin typeface="Times New Roman"/>
                <a:cs typeface="Times New Roman"/>
              </a:rPr>
              <a:t>5  Thread </a:t>
            </a:r>
            <a:r>
              <a:rPr sz="1800" spc="-55" dirty="0">
                <a:latin typeface="Times New Roman"/>
                <a:cs typeface="Times New Roman"/>
              </a:rPr>
              <a:t>n°1, </a:t>
            </a:r>
            <a:r>
              <a:rPr sz="1800" spc="-90" dirty="0">
                <a:latin typeface="Times New Roman"/>
                <a:cs typeface="Times New Roman"/>
              </a:rPr>
              <a:t>compteur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80" dirty="0">
                <a:latin typeface="Times New Roman"/>
                <a:cs typeface="Times New Roman"/>
              </a:rPr>
              <a:t>4  </a:t>
            </a:r>
            <a:r>
              <a:rPr sz="1800" spc="-130" dirty="0">
                <a:latin typeface="Times New Roman"/>
                <a:cs typeface="Times New Roman"/>
              </a:rPr>
              <a:t>Tous </a:t>
            </a:r>
            <a:r>
              <a:rPr sz="1800" spc="-45" dirty="0">
                <a:latin typeface="Times New Roman"/>
                <a:cs typeface="Times New Roman"/>
              </a:rPr>
              <a:t>les </a:t>
            </a:r>
            <a:r>
              <a:rPr sz="1800" spc="-50" dirty="0">
                <a:latin typeface="Times New Roman"/>
                <a:cs typeface="Times New Roman"/>
              </a:rPr>
              <a:t>threads </a:t>
            </a:r>
            <a:r>
              <a:rPr sz="1800" spc="-60" dirty="0">
                <a:latin typeface="Times New Roman"/>
                <a:cs typeface="Times New Roman"/>
              </a:rPr>
              <a:t>sont </a:t>
            </a:r>
            <a:r>
              <a:rPr sz="1800" spc="-45" dirty="0">
                <a:latin typeface="Times New Roman"/>
                <a:cs typeface="Times New Roman"/>
              </a:rPr>
              <a:t>lancés  </a:t>
            </a:r>
            <a:r>
              <a:rPr sz="1800" spc="-80" dirty="0">
                <a:latin typeface="Times New Roman"/>
                <a:cs typeface="Times New Roman"/>
              </a:rPr>
              <a:t>Thread </a:t>
            </a:r>
            <a:r>
              <a:rPr sz="1800" spc="-55" dirty="0">
                <a:latin typeface="Times New Roman"/>
                <a:cs typeface="Times New Roman"/>
              </a:rPr>
              <a:t>n°3, </a:t>
            </a:r>
            <a:r>
              <a:rPr sz="1800" spc="-90" dirty="0">
                <a:latin typeface="Times New Roman"/>
                <a:cs typeface="Times New Roman"/>
              </a:rPr>
              <a:t>compteur </a:t>
            </a:r>
            <a:r>
              <a:rPr sz="1800" spc="-155" dirty="0">
                <a:latin typeface="Times New Roman"/>
                <a:cs typeface="Times New Roman"/>
              </a:rPr>
              <a:t>=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4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45" dirty="0">
                <a:latin typeface="Times New Roman"/>
                <a:cs typeface="Times New Roman"/>
              </a:rPr>
              <a:t>...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56780" y="4490753"/>
            <a:ext cx="32880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L'ordonnancement est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imprévisible.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8867" y="3393948"/>
            <a:ext cx="234950" cy="2601595"/>
          </a:xfrm>
          <a:custGeom>
            <a:avLst/>
            <a:gdLst/>
            <a:ahLst/>
            <a:cxnLst/>
            <a:rect l="l" t="t" r="r" b="b"/>
            <a:pathLst>
              <a:path w="234950" h="2601595">
                <a:moveTo>
                  <a:pt x="36576" y="10668"/>
                </a:moveTo>
                <a:lnTo>
                  <a:pt x="0" y="10668"/>
                </a:lnTo>
                <a:lnTo>
                  <a:pt x="1524" y="0"/>
                </a:lnTo>
                <a:lnTo>
                  <a:pt x="12192" y="1524"/>
                </a:lnTo>
                <a:lnTo>
                  <a:pt x="13716" y="1524"/>
                </a:lnTo>
                <a:lnTo>
                  <a:pt x="24384" y="4572"/>
                </a:lnTo>
                <a:lnTo>
                  <a:pt x="25908" y="4572"/>
                </a:lnTo>
                <a:lnTo>
                  <a:pt x="25908" y="6096"/>
                </a:lnTo>
                <a:lnTo>
                  <a:pt x="36576" y="10668"/>
                </a:lnTo>
                <a:close/>
              </a:path>
              <a:path w="234950" h="2601595">
                <a:moveTo>
                  <a:pt x="32004" y="19812"/>
                </a:moveTo>
                <a:lnTo>
                  <a:pt x="21336" y="13716"/>
                </a:lnTo>
                <a:lnTo>
                  <a:pt x="22860" y="13716"/>
                </a:lnTo>
                <a:lnTo>
                  <a:pt x="10668" y="10668"/>
                </a:lnTo>
                <a:lnTo>
                  <a:pt x="38100" y="10668"/>
                </a:lnTo>
                <a:lnTo>
                  <a:pt x="47244" y="18288"/>
                </a:lnTo>
                <a:lnTo>
                  <a:pt x="32004" y="18288"/>
                </a:lnTo>
                <a:lnTo>
                  <a:pt x="32004" y="19812"/>
                </a:lnTo>
                <a:close/>
              </a:path>
              <a:path w="234950" h="2601595">
                <a:moveTo>
                  <a:pt x="219456" y="1295400"/>
                </a:moveTo>
                <a:lnTo>
                  <a:pt x="192024" y="1295400"/>
                </a:lnTo>
                <a:lnTo>
                  <a:pt x="181356" y="1287780"/>
                </a:lnTo>
                <a:lnTo>
                  <a:pt x="152400" y="1254252"/>
                </a:lnTo>
                <a:lnTo>
                  <a:pt x="129540" y="1207008"/>
                </a:lnTo>
                <a:lnTo>
                  <a:pt x="124968" y="1188720"/>
                </a:lnTo>
                <a:lnTo>
                  <a:pt x="118872" y="1170432"/>
                </a:lnTo>
                <a:lnTo>
                  <a:pt x="115824" y="1149096"/>
                </a:lnTo>
                <a:lnTo>
                  <a:pt x="112776" y="1129284"/>
                </a:lnTo>
                <a:lnTo>
                  <a:pt x="111252" y="1106424"/>
                </a:lnTo>
                <a:lnTo>
                  <a:pt x="109728" y="1085088"/>
                </a:lnTo>
                <a:lnTo>
                  <a:pt x="109619" y="198120"/>
                </a:lnTo>
                <a:lnTo>
                  <a:pt x="108204" y="178308"/>
                </a:lnTo>
                <a:lnTo>
                  <a:pt x="102108" y="138684"/>
                </a:lnTo>
                <a:lnTo>
                  <a:pt x="96012" y="120396"/>
                </a:lnTo>
                <a:lnTo>
                  <a:pt x="91440" y="102108"/>
                </a:lnTo>
                <a:lnTo>
                  <a:pt x="70104" y="57912"/>
                </a:lnTo>
                <a:lnTo>
                  <a:pt x="42672" y="25908"/>
                </a:lnTo>
                <a:lnTo>
                  <a:pt x="32004" y="18288"/>
                </a:lnTo>
                <a:lnTo>
                  <a:pt x="47244" y="18288"/>
                </a:lnTo>
                <a:lnTo>
                  <a:pt x="77724" y="51816"/>
                </a:lnTo>
                <a:lnTo>
                  <a:pt x="100584" y="99060"/>
                </a:lnTo>
                <a:lnTo>
                  <a:pt x="105156" y="117348"/>
                </a:lnTo>
                <a:lnTo>
                  <a:pt x="111252" y="135636"/>
                </a:lnTo>
                <a:lnTo>
                  <a:pt x="114300" y="155448"/>
                </a:lnTo>
                <a:lnTo>
                  <a:pt x="117348" y="176784"/>
                </a:lnTo>
                <a:lnTo>
                  <a:pt x="118973" y="199644"/>
                </a:lnTo>
                <a:lnTo>
                  <a:pt x="120396" y="220980"/>
                </a:lnTo>
                <a:lnTo>
                  <a:pt x="120396" y="1106424"/>
                </a:lnTo>
                <a:lnTo>
                  <a:pt x="121920" y="1127760"/>
                </a:lnTo>
                <a:lnTo>
                  <a:pt x="124968" y="1149096"/>
                </a:lnTo>
                <a:lnTo>
                  <a:pt x="128016" y="1167384"/>
                </a:lnTo>
                <a:lnTo>
                  <a:pt x="134112" y="1187196"/>
                </a:lnTo>
                <a:lnTo>
                  <a:pt x="138684" y="1203960"/>
                </a:lnTo>
                <a:lnTo>
                  <a:pt x="146304" y="1220724"/>
                </a:lnTo>
                <a:lnTo>
                  <a:pt x="152400" y="1235964"/>
                </a:lnTo>
                <a:lnTo>
                  <a:pt x="160020" y="1249680"/>
                </a:lnTo>
                <a:lnTo>
                  <a:pt x="178308" y="1271016"/>
                </a:lnTo>
                <a:lnTo>
                  <a:pt x="187452" y="1280160"/>
                </a:lnTo>
                <a:lnTo>
                  <a:pt x="198120" y="1287780"/>
                </a:lnTo>
                <a:lnTo>
                  <a:pt x="200787" y="1287780"/>
                </a:lnTo>
                <a:lnTo>
                  <a:pt x="208788" y="1292352"/>
                </a:lnTo>
                <a:lnTo>
                  <a:pt x="207264" y="1292352"/>
                </a:lnTo>
                <a:lnTo>
                  <a:pt x="219456" y="1295400"/>
                </a:lnTo>
                <a:close/>
              </a:path>
              <a:path w="234950" h="2601595">
                <a:moveTo>
                  <a:pt x="200787" y="1287780"/>
                </a:moveTo>
                <a:lnTo>
                  <a:pt x="198120" y="1287780"/>
                </a:lnTo>
                <a:lnTo>
                  <a:pt x="198120" y="1286256"/>
                </a:lnTo>
                <a:lnTo>
                  <a:pt x="200787" y="1287780"/>
                </a:lnTo>
                <a:close/>
              </a:path>
              <a:path w="234950" h="2601595">
                <a:moveTo>
                  <a:pt x="204216" y="1299972"/>
                </a:moveTo>
                <a:lnTo>
                  <a:pt x="193548" y="1295400"/>
                </a:lnTo>
                <a:lnTo>
                  <a:pt x="228600" y="1295400"/>
                </a:lnTo>
                <a:lnTo>
                  <a:pt x="216408" y="1296924"/>
                </a:lnTo>
                <a:lnTo>
                  <a:pt x="204216" y="1299972"/>
                </a:lnTo>
                <a:close/>
              </a:path>
              <a:path w="234950" h="2601595">
                <a:moveTo>
                  <a:pt x="228600" y="1306068"/>
                </a:moveTo>
                <a:lnTo>
                  <a:pt x="216408" y="1304544"/>
                </a:lnTo>
                <a:lnTo>
                  <a:pt x="204216" y="1301496"/>
                </a:lnTo>
                <a:lnTo>
                  <a:pt x="204216" y="1299972"/>
                </a:lnTo>
                <a:lnTo>
                  <a:pt x="216408" y="1296924"/>
                </a:lnTo>
                <a:lnTo>
                  <a:pt x="228600" y="1295400"/>
                </a:lnTo>
                <a:lnTo>
                  <a:pt x="228600" y="1306068"/>
                </a:lnTo>
                <a:close/>
              </a:path>
              <a:path w="234950" h="2601595">
                <a:moveTo>
                  <a:pt x="230124" y="1306068"/>
                </a:moveTo>
                <a:lnTo>
                  <a:pt x="228600" y="1306068"/>
                </a:lnTo>
                <a:lnTo>
                  <a:pt x="228600" y="1295400"/>
                </a:lnTo>
                <a:lnTo>
                  <a:pt x="230124" y="1295400"/>
                </a:lnTo>
                <a:lnTo>
                  <a:pt x="231648" y="1296924"/>
                </a:lnTo>
                <a:lnTo>
                  <a:pt x="234696" y="1298448"/>
                </a:lnTo>
                <a:lnTo>
                  <a:pt x="234696" y="1303020"/>
                </a:lnTo>
                <a:lnTo>
                  <a:pt x="231648" y="1304544"/>
                </a:lnTo>
                <a:lnTo>
                  <a:pt x="230124" y="1306068"/>
                </a:lnTo>
                <a:close/>
              </a:path>
              <a:path w="234950" h="2601595">
                <a:moveTo>
                  <a:pt x="228600" y="1306068"/>
                </a:moveTo>
                <a:lnTo>
                  <a:pt x="193548" y="1306068"/>
                </a:lnTo>
                <a:lnTo>
                  <a:pt x="204216" y="1301496"/>
                </a:lnTo>
                <a:lnTo>
                  <a:pt x="216408" y="1304544"/>
                </a:lnTo>
                <a:lnTo>
                  <a:pt x="228600" y="1306068"/>
                </a:lnTo>
                <a:close/>
              </a:path>
              <a:path w="234950" h="2601595">
                <a:moveTo>
                  <a:pt x="48768" y="2583180"/>
                </a:moveTo>
                <a:lnTo>
                  <a:pt x="32004" y="2583180"/>
                </a:lnTo>
                <a:lnTo>
                  <a:pt x="42672" y="2575560"/>
                </a:lnTo>
                <a:lnTo>
                  <a:pt x="51816" y="2566416"/>
                </a:lnTo>
                <a:lnTo>
                  <a:pt x="60960" y="2555748"/>
                </a:lnTo>
                <a:lnTo>
                  <a:pt x="68580" y="2545080"/>
                </a:lnTo>
                <a:lnTo>
                  <a:pt x="77724" y="2531364"/>
                </a:lnTo>
                <a:lnTo>
                  <a:pt x="83820" y="2516124"/>
                </a:lnTo>
                <a:lnTo>
                  <a:pt x="91440" y="2499360"/>
                </a:lnTo>
                <a:lnTo>
                  <a:pt x="96012" y="2482596"/>
                </a:lnTo>
                <a:lnTo>
                  <a:pt x="102108" y="2462784"/>
                </a:lnTo>
                <a:lnTo>
                  <a:pt x="105156" y="2444496"/>
                </a:lnTo>
                <a:lnTo>
                  <a:pt x="108204" y="2423160"/>
                </a:lnTo>
                <a:lnTo>
                  <a:pt x="109728" y="2401824"/>
                </a:lnTo>
                <a:lnTo>
                  <a:pt x="109728" y="1516380"/>
                </a:lnTo>
                <a:lnTo>
                  <a:pt x="111252" y="1493520"/>
                </a:lnTo>
                <a:lnTo>
                  <a:pt x="112776" y="1472184"/>
                </a:lnTo>
                <a:lnTo>
                  <a:pt x="115824" y="1450848"/>
                </a:lnTo>
                <a:lnTo>
                  <a:pt x="118872" y="1431036"/>
                </a:lnTo>
                <a:lnTo>
                  <a:pt x="124968" y="1412748"/>
                </a:lnTo>
                <a:lnTo>
                  <a:pt x="129540" y="1394460"/>
                </a:lnTo>
                <a:lnTo>
                  <a:pt x="152400" y="1347216"/>
                </a:lnTo>
                <a:lnTo>
                  <a:pt x="182880" y="1313688"/>
                </a:lnTo>
                <a:lnTo>
                  <a:pt x="192024" y="1306068"/>
                </a:lnTo>
                <a:lnTo>
                  <a:pt x="219456" y="1306068"/>
                </a:lnTo>
                <a:lnTo>
                  <a:pt x="207264" y="1309116"/>
                </a:lnTo>
                <a:lnTo>
                  <a:pt x="208788" y="1309116"/>
                </a:lnTo>
                <a:lnTo>
                  <a:pt x="200787" y="1313688"/>
                </a:lnTo>
                <a:lnTo>
                  <a:pt x="198120" y="1313688"/>
                </a:lnTo>
                <a:lnTo>
                  <a:pt x="187452" y="1321308"/>
                </a:lnTo>
                <a:lnTo>
                  <a:pt x="160020" y="1353312"/>
                </a:lnTo>
                <a:lnTo>
                  <a:pt x="138684" y="1397508"/>
                </a:lnTo>
                <a:lnTo>
                  <a:pt x="134112" y="1415796"/>
                </a:lnTo>
                <a:lnTo>
                  <a:pt x="128016" y="1434084"/>
                </a:lnTo>
                <a:lnTo>
                  <a:pt x="121920" y="1473708"/>
                </a:lnTo>
                <a:lnTo>
                  <a:pt x="120504" y="1493520"/>
                </a:lnTo>
                <a:lnTo>
                  <a:pt x="120396" y="2380488"/>
                </a:lnTo>
                <a:lnTo>
                  <a:pt x="118872" y="2401824"/>
                </a:lnTo>
                <a:lnTo>
                  <a:pt x="117348" y="2424684"/>
                </a:lnTo>
                <a:lnTo>
                  <a:pt x="114300" y="2444496"/>
                </a:lnTo>
                <a:lnTo>
                  <a:pt x="111252" y="2465832"/>
                </a:lnTo>
                <a:lnTo>
                  <a:pt x="105156" y="2484120"/>
                </a:lnTo>
                <a:lnTo>
                  <a:pt x="100584" y="2502408"/>
                </a:lnTo>
                <a:lnTo>
                  <a:pt x="92964" y="2519172"/>
                </a:lnTo>
                <a:lnTo>
                  <a:pt x="77724" y="2549652"/>
                </a:lnTo>
                <a:lnTo>
                  <a:pt x="68580" y="2561844"/>
                </a:lnTo>
                <a:lnTo>
                  <a:pt x="59436" y="2572512"/>
                </a:lnTo>
                <a:lnTo>
                  <a:pt x="48768" y="2583180"/>
                </a:lnTo>
                <a:close/>
              </a:path>
              <a:path w="234950" h="2601595">
                <a:moveTo>
                  <a:pt x="198120" y="1315212"/>
                </a:moveTo>
                <a:lnTo>
                  <a:pt x="198120" y="1313688"/>
                </a:lnTo>
                <a:lnTo>
                  <a:pt x="200787" y="1313688"/>
                </a:lnTo>
                <a:lnTo>
                  <a:pt x="198120" y="1315212"/>
                </a:lnTo>
                <a:close/>
              </a:path>
              <a:path w="234950" h="2601595">
                <a:moveTo>
                  <a:pt x="38100" y="2590800"/>
                </a:moveTo>
                <a:lnTo>
                  <a:pt x="10668" y="2590800"/>
                </a:lnTo>
                <a:lnTo>
                  <a:pt x="22860" y="2587752"/>
                </a:lnTo>
                <a:lnTo>
                  <a:pt x="21336" y="2587752"/>
                </a:lnTo>
                <a:lnTo>
                  <a:pt x="32004" y="2581656"/>
                </a:lnTo>
                <a:lnTo>
                  <a:pt x="32004" y="2583180"/>
                </a:lnTo>
                <a:lnTo>
                  <a:pt x="48768" y="2583180"/>
                </a:lnTo>
                <a:lnTo>
                  <a:pt x="38100" y="2590800"/>
                </a:lnTo>
                <a:close/>
              </a:path>
              <a:path w="234950" h="2601595">
                <a:moveTo>
                  <a:pt x="1524" y="2601468"/>
                </a:moveTo>
                <a:lnTo>
                  <a:pt x="0" y="2590800"/>
                </a:lnTo>
                <a:lnTo>
                  <a:pt x="36576" y="2590800"/>
                </a:lnTo>
                <a:lnTo>
                  <a:pt x="25908" y="2595372"/>
                </a:lnTo>
                <a:lnTo>
                  <a:pt x="25908" y="2596896"/>
                </a:lnTo>
                <a:lnTo>
                  <a:pt x="24384" y="2596896"/>
                </a:lnTo>
                <a:lnTo>
                  <a:pt x="13716" y="2599944"/>
                </a:lnTo>
                <a:lnTo>
                  <a:pt x="12192" y="2599944"/>
                </a:lnTo>
                <a:lnTo>
                  <a:pt x="1524" y="26014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63667" y="4637532"/>
            <a:ext cx="914400" cy="114300"/>
          </a:xfrm>
          <a:custGeom>
            <a:avLst/>
            <a:gdLst/>
            <a:ahLst/>
            <a:cxnLst/>
            <a:rect l="l" t="t" r="r" b="b"/>
            <a:pathLst>
              <a:path w="914400" h="114300">
                <a:moveTo>
                  <a:pt x="114300" y="114300"/>
                </a:moveTo>
                <a:lnTo>
                  <a:pt x="0" y="56388"/>
                </a:lnTo>
                <a:lnTo>
                  <a:pt x="114300" y="0"/>
                </a:lnTo>
                <a:lnTo>
                  <a:pt x="114300" y="38100"/>
                </a:lnTo>
                <a:lnTo>
                  <a:pt x="96012" y="38100"/>
                </a:lnTo>
                <a:lnTo>
                  <a:pt x="96012" y="50292"/>
                </a:lnTo>
                <a:lnTo>
                  <a:pt x="114300" y="50292"/>
                </a:lnTo>
                <a:lnTo>
                  <a:pt x="114300" y="64008"/>
                </a:lnTo>
                <a:lnTo>
                  <a:pt x="96012" y="64008"/>
                </a:lnTo>
                <a:lnTo>
                  <a:pt x="96012" y="76200"/>
                </a:lnTo>
                <a:lnTo>
                  <a:pt x="114300" y="76200"/>
                </a:lnTo>
                <a:lnTo>
                  <a:pt x="114300" y="114300"/>
                </a:lnTo>
                <a:close/>
              </a:path>
              <a:path w="914400" h="114300">
                <a:moveTo>
                  <a:pt x="114300" y="50292"/>
                </a:moveTo>
                <a:lnTo>
                  <a:pt x="96012" y="50292"/>
                </a:lnTo>
                <a:lnTo>
                  <a:pt x="96012" y="38100"/>
                </a:lnTo>
                <a:lnTo>
                  <a:pt x="114300" y="38100"/>
                </a:lnTo>
                <a:lnTo>
                  <a:pt x="114300" y="50292"/>
                </a:lnTo>
                <a:close/>
              </a:path>
              <a:path w="914400" h="114300">
                <a:moveTo>
                  <a:pt x="914400" y="50292"/>
                </a:moveTo>
                <a:lnTo>
                  <a:pt x="114300" y="50292"/>
                </a:lnTo>
                <a:lnTo>
                  <a:pt x="114300" y="38100"/>
                </a:lnTo>
                <a:lnTo>
                  <a:pt x="914400" y="38100"/>
                </a:lnTo>
                <a:lnTo>
                  <a:pt x="914400" y="50292"/>
                </a:lnTo>
                <a:close/>
              </a:path>
              <a:path w="914400" h="114300">
                <a:moveTo>
                  <a:pt x="114300" y="76200"/>
                </a:moveTo>
                <a:lnTo>
                  <a:pt x="96012" y="76200"/>
                </a:lnTo>
                <a:lnTo>
                  <a:pt x="96012" y="64008"/>
                </a:lnTo>
                <a:lnTo>
                  <a:pt x="114300" y="64008"/>
                </a:lnTo>
                <a:lnTo>
                  <a:pt x="114300" y="76200"/>
                </a:lnTo>
                <a:close/>
              </a:path>
              <a:path w="914400" h="114300">
                <a:moveTo>
                  <a:pt x="914400" y="76200"/>
                </a:moveTo>
                <a:lnTo>
                  <a:pt x="114300" y="76200"/>
                </a:lnTo>
                <a:lnTo>
                  <a:pt x="114300" y="64008"/>
                </a:lnTo>
                <a:lnTo>
                  <a:pt x="914400" y="64008"/>
                </a:lnTo>
                <a:lnTo>
                  <a:pt x="914400" y="762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9755" marR="5080" indent="-2370455">
              <a:lnSpc>
                <a:spcPct val="100000"/>
              </a:lnSpc>
              <a:spcBef>
                <a:spcPts val="100"/>
              </a:spcBef>
            </a:pPr>
            <a:r>
              <a:rPr spc="100" dirty="0"/>
              <a:t>Interruption </a:t>
            </a:r>
            <a:r>
              <a:rPr spc="229" dirty="0"/>
              <a:t>et </a:t>
            </a:r>
            <a:r>
              <a:rPr spc="210" dirty="0"/>
              <a:t>reprise</a:t>
            </a:r>
            <a:r>
              <a:rPr spc="15" dirty="0"/>
              <a:t> </a:t>
            </a:r>
            <a:r>
              <a:rPr spc="190" dirty="0"/>
              <a:t>d'un  </a:t>
            </a:r>
            <a:r>
              <a:rPr spc="245" dirty="0"/>
              <a:t>Thread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30" y="2357158"/>
            <a:ext cx="7447915" cy="33426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peut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interrompre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un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thread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par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50" dirty="0">
                <a:latin typeface="Times New Roman"/>
                <a:cs typeface="Times New Roman"/>
              </a:rPr>
              <a:t>l'intermédiaire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l'opération</a:t>
            </a:r>
            <a:endParaRPr sz="2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250" dirty="0">
                <a:solidFill>
                  <a:srgbClr val="FF0000"/>
                </a:solidFill>
                <a:latin typeface="Times New Roman"/>
                <a:cs typeface="Times New Roman"/>
              </a:rPr>
              <a:t>suspend</a:t>
            </a:r>
            <a:r>
              <a:rPr sz="20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>
              <a:latin typeface="Times New Roman"/>
              <a:cs typeface="Times New Roman"/>
            </a:endParaRPr>
          </a:p>
          <a:p>
            <a:pPr marL="354965" marR="963294" indent="-342265">
              <a:lnSpc>
                <a:spcPct val="100000"/>
              </a:lnSpc>
              <a:buChar char="•"/>
              <a:tabLst>
                <a:tab pos="355600" algn="l"/>
                <a:tab pos="356870" algn="l"/>
                <a:tab pos="1971039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relancer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l'exécution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d'un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thread,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fait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appel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  </a:t>
            </a:r>
            <a:r>
              <a:rPr sz="2000" spc="125" dirty="0">
                <a:latin typeface="Times New Roman"/>
                <a:cs typeface="Times New Roman"/>
              </a:rPr>
              <a:t>méthode	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220" dirty="0">
                <a:solidFill>
                  <a:srgbClr val="FF0000"/>
                </a:solidFill>
                <a:latin typeface="Times New Roman"/>
                <a:cs typeface="Times New Roman"/>
              </a:rPr>
              <a:t>resume</a:t>
            </a:r>
            <a:r>
              <a:rPr sz="2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900">
              <a:latin typeface="Times New Roman"/>
              <a:cs typeface="Times New Roman"/>
            </a:endParaRPr>
          </a:p>
          <a:p>
            <a:pPr marL="354965" marR="22796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également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marquer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une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pause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l'exécution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d'un  </a:t>
            </a:r>
            <a:r>
              <a:rPr sz="2000" spc="110" dirty="0">
                <a:latin typeface="Times New Roman"/>
                <a:cs typeface="Times New Roman"/>
              </a:rPr>
              <a:t>thread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en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employant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l'opération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200" dirty="0">
                <a:solidFill>
                  <a:srgbClr val="FF0000"/>
                </a:solidFill>
                <a:latin typeface="Times New Roman"/>
                <a:cs typeface="Times New Roman"/>
              </a:rPr>
              <a:t>sleep</a:t>
            </a:r>
            <a:r>
              <a:rPr sz="20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150">
              <a:latin typeface="Times New Roman"/>
              <a:cs typeface="Times New Roman"/>
            </a:endParaRPr>
          </a:p>
          <a:p>
            <a:pPr marL="354965" marR="79057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25" dirty="0">
                <a:latin typeface="Times New Roman"/>
                <a:cs typeface="Times New Roman"/>
              </a:rPr>
              <a:t>Enfin,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110" dirty="0">
                <a:latin typeface="Times New Roman"/>
                <a:cs typeface="Times New Roman"/>
              </a:rPr>
              <a:t>thread peut attendre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-45" dirty="0">
                <a:latin typeface="Times New Roman"/>
                <a:cs typeface="Times New Roman"/>
              </a:rPr>
              <a:t>fin </a:t>
            </a:r>
            <a:r>
              <a:rPr sz="2000" spc="85" dirty="0">
                <a:latin typeface="Times New Roman"/>
                <a:cs typeface="Times New Roman"/>
              </a:rPr>
              <a:t>d'un </a:t>
            </a:r>
            <a:r>
              <a:rPr sz="2000" spc="110" dirty="0">
                <a:latin typeface="Times New Roman"/>
                <a:cs typeface="Times New Roman"/>
              </a:rPr>
              <a:t>autre thread</a:t>
            </a:r>
            <a:r>
              <a:rPr sz="2000" spc="-31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en  </a:t>
            </a:r>
            <a:r>
              <a:rPr sz="2000" spc="75" dirty="0">
                <a:latin typeface="Times New Roman"/>
                <a:cs typeface="Times New Roman"/>
              </a:rPr>
              <a:t>appliquant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l'opération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05" dirty="0">
                <a:solidFill>
                  <a:srgbClr val="FF0000"/>
                </a:solidFill>
                <a:latin typeface="Times New Roman"/>
                <a:cs typeface="Times New Roman"/>
              </a:rPr>
              <a:t>join</a:t>
            </a:r>
            <a:r>
              <a:rPr sz="2000" spc="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sur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thread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en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question.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1603" y="833088"/>
            <a:ext cx="7065009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5" dirty="0"/>
              <a:t>Autre </a:t>
            </a:r>
            <a:r>
              <a:rPr spc="220" dirty="0"/>
              <a:t>opérations </a:t>
            </a:r>
            <a:r>
              <a:rPr spc="190" dirty="0"/>
              <a:t>d'un</a:t>
            </a:r>
            <a:r>
              <a:rPr spc="15" dirty="0"/>
              <a:t> </a:t>
            </a:r>
            <a:r>
              <a:rPr spc="245" dirty="0"/>
              <a:t>thread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30" y="2296587"/>
            <a:ext cx="7049134" cy="3780154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58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arrêter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thread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utilise </a:t>
            </a:r>
            <a:r>
              <a:rPr sz="2000" spc="60" dirty="0">
                <a:latin typeface="Times New Roman"/>
                <a:cs typeface="Times New Roman"/>
              </a:rPr>
              <a:t>l'opération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220" dirty="0">
                <a:solidFill>
                  <a:srgbClr val="FF0000"/>
                </a:solidFill>
                <a:latin typeface="Times New Roman"/>
                <a:cs typeface="Times New Roman"/>
              </a:rPr>
              <a:t>stop</a:t>
            </a:r>
            <a:r>
              <a:rPr sz="2000" spc="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570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65" dirty="0">
                <a:latin typeface="Times New Roman"/>
                <a:cs typeface="Times New Roman"/>
              </a:rPr>
              <a:t>final void</a:t>
            </a:r>
            <a:r>
              <a:rPr sz="2400" spc="-22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stop();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 </a:t>
            </a:r>
            <a:r>
              <a:rPr sz="2000" spc="100" dirty="0">
                <a:latin typeface="Times New Roman"/>
                <a:cs typeface="Times New Roman"/>
              </a:rPr>
              <a:t>connaître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25" dirty="0">
                <a:latin typeface="Times New Roman"/>
                <a:cs typeface="Times New Roman"/>
              </a:rPr>
              <a:t>priorité </a:t>
            </a:r>
            <a:r>
              <a:rPr sz="2000" spc="85" dirty="0">
                <a:latin typeface="Times New Roman"/>
                <a:cs typeface="Times New Roman"/>
              </a:rPr>
              <a:t>d'un </a:t>
            </a:r>
            <a:r>
              <a:rPr sz="2000" spc="100" dirty="0">
                <a:latin typeface="Times New Roman"/>
                <a:cs typeface="Times New Roman"/>
              </a:rPr>
              <a:t>thread, </a:t>
            </a:r>
            <a:r>
              <a:rPr sz="2000" spc="105" dirty="0">
                <a:latin typeface="Times New Roman"/>
                <a:cs typeface="Times New Roman"/>
              </a:rPr>
              <a:t>on </a:t>
            </a:r>
            <a:r>
              <a:rPr sz="2000" spc="55" dirty="0">
                <a:latin typeface="Times New Roman"/>
                <a:cs typeface="Times New Roman"/>
              </a:rPr>
              <a:t>emploi la</a:t>
            </a:r>
            <a:r>
              <a:rPr sz="2000" spc="-280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méthode</a:t>
            </a:r>
            <a:endParaRPr sz="2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130" dirty="0">
                <a:solidFill>
                  <a:srgbClr val="FF0000"/>
                </a:solidFill>
                <a:latin typeface="Times New Roman"/>
                <a:cs typeface="Times New Roman"/>
              </a:rPr>
              <a:t>getPriority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-1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570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65" dirty="0">
                <a:latin typeface="Times New Roman"/>
                <a:cs typeface="Times New Roman"/>
              </a:rPr>
              <a:t>final </a:t>
            </a:r>
            <a:r>
              <a:rPr sz="2400" spc="-160" dirty="0">
                <a:latin typeface="Times New Roman"/>
                <a:cs typeface="Times New Roman"/>
              </a:rPr>
              <a:t>int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getPriority();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De </a:t>
            </a:r>
            <a:r>
              <a:rPr sz="2000" spc="80" dirty="0">
                <a:latin typeface="Times New Roman"/>
                <a:cs typeface="Times New Roman"/>
              </a:rPr>
              <a:t>plus, pour </a:t>
            </a:r>
            <a:r>
              <a:rPr sz="2000" spc="-5" dirty="0">
                <a:latin typeface="Times New Roman"/>
                <a:cs typeface="Times New Roman"/>
              </a:rPr>
              <a:t>fixer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25" dirty="0">
                <a:latin typeface="Times New Roman"/>
                <a:cs typeface="Times New Roman"/>
              </a:rPr>
              <a:t>priorité </a:t>
            </a:r>
            <a:r>
              <a:rPr sz="2000" spc="90" dirty="0">
                <a:latin typeface="Times New Roman"/>
                <a:cs typeface="Times New Roman"/>
              </a:rPr>
              <a:t>d'un </a:t>
            </a:r>
            <a:r>
              <a:rPr sz="2000" spc="100" dirty="0">
                <a:latin typeface="Times New Roman"/>
                <a:cs typeface="Times New Roman"/>
              </a:rPr>
              <a:t>thread, </a:t>
            </a:r>
            <a:r>
              <a:rPr sz="2000" spc="114" dirty="0">
                <a:latin typeface="Times New Roman"/>
                <a:cs typeface="Times New Roman"/>
              </a:rPr>
              <a:t>on </a:t>
            </a:r>
            <a:r>
              <a:rPr sz="2000" spc="30" dirty="0">
                <a:latin typeface="Times New Roman"/>
                <a:cs typeface="Times New Roman"/>
              </a:rPr>
              <a:t>utilise</a:t>
            </a:r>
            <a:r>
              <a:rPr sz="2000" spc="-26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endParaRPr sz="2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2000" spc="140" dirty="0">
                <a:solidFill>
                  <a:srgbClr val="FF0000"/>
                </a:solidFill>
                <a:latin typeface="Times New Roman"/>
                <a:cs typeface="Times New Roman"/>
              </a:rPr>
              <a:t>setPriority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575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65" dirty="0">
                <a:latin typeface="Times New Roman"/>
                <a:cs typeface="Times New Roman"/>
              </a:rPr>
              <a:t>final void </a:t>
            </a:r>
            <a:r>
              <a:rPr sz="2400" spc="-125" dirty="0">
                <a:latin typeface="Times New Roman"/>
                <a:cs typeface="Times New Roman"/>
              </a:rPr>
              <a:t>setPriority(int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newPriority);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9085" marR="5080" indent="-248412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Comment récupérer </a:t>
            </a:r>
            <a:r>
              <a:rPr spc="120" dirty="0"/>
              <a:t>le</a:t>
            </a:r>
            <a:r>
              <a:rPr spc="-210" dirty="0"/>
              <a:t> </a:t>
            </a:r>
            <a:r>
              <a:rPr spc="245" dirty="0"/>
              <a:t>thread  </a:t>
            </a:r>
            <a:r>
              <a:rPr spc="210" dirty="0"/>
              <a:t>courant</a:t>
            </a:r>
            <a:r>
              <a:rPr spc="95" dirty="0"/>
              <a:t> </a:t>
            </a:r>
            <a:r>
              <a:rPr spc="495" dirty="0"/>
              <a:t>?</a:t>
            </a:r>
          </a:p>
        </p:txBody>
      </p:sp>
      <p:sp>
        <p:nvSpPr>
          <p:cNvPr id="3" name="object 3"/>
          <p:cNvSpPr/>
          <p:nvPr/>
        </p:nvSpPr>
        <p:spPr>
          <a:xfrm>
            <a:off x="2906267" y="5836920"/>
            <a:ext cx="381000" cy="457200"/>
          </a:xfrm>
          <a:custGeom>
            <a:avLst/>
            <a:gdLst/>
            <a:ahLst/>
            <a:cxnLst/>
            <a:rect l="l" t="t" r="r" b="b"/>
            <a:pathLst>
              <a:path w="381000" h="457200">
                <a:moveTo>
                  <a:pt x="268224" y="457200"/>
                </a:moveTo>
                <a:lnTo>
                  <a:pt x="268224" y="396240"/>
                </a:lnTo>
                <a:lnTo>
                  <a:pt x="219456" y="396240"/>
                </a:lnTo>
                <a:lnTo>
                  <a:pt x="169390" y="391112"/>
                </a:lnTo>
                <a:lnTo>
                  <a:pt x="123297" y="376494"/>
                </a:lnTo>
                <a:lnTo>
                  <a:pt x="82535" y="353532"/>
                </a:lnTo>
                <a:lnTo>
                  <a:pt x="48465" y="323372"/>
                </a:lnTo>
                <a:lnTo>
                  <a:pt x="22446" y="287160"/>
                </a:lnTo>
                <a:lnTo>
                  <a:pt x="5838" y="246043"/>
                </a:lnTo>
                <a:lnTo>
                  <a:pt x="0" y="201168"/>
                </a:lnTo>
                <a:lnTo>
                  <a:pt x="0" y="0"/>
                </a:lnTo>
                <a:lnTo>
                  <a:pt x="114300" y="0"/>
                </a:lnTo>
                <a:lnTo>
                  <a:pt x="114300" y="201168"/>
                </a:lnTo>
                <a:lnTo>
                  <a:pt x="122586" y="224837"/>
                </a:lnTo>
                <a:lnTo>
                  <a:pt x="145161" y="244221"/>
                </a:lnTo>
                <a:lnTo>
                  <a:pt x="178593" y="257317"/>
                </a:lnTo>
                <a:lnTo>
                  <a:pt x="219456" y="262128"/>
                </a:lnTo>
                <a:lnTo>
                  <a:pt x="321926" y="262128"/>
                </a:lnTo>
                <a:lnTo>
                  <a:pt x="381000" y="329184"/>
                </a:lnTo>
                <a:lnTo>
                  <a:pt x="268224" y="457200"/>
                </a:lnTo>
                <a:close/>
              </a:path>
              <a:path w="381000" h="457200">
                <a:moveTo>
                  <a:pt x="321926" y="262128"/>
                </a:moveTo>
                <a:lnTo>
                  <a:pt x="268224" y="262128"/>
                </a:lnTo>
                <a:lnTo>
                  <a:pt x="268224" y="201168"/>
                </a:lnTo>
                <a:lnTo>
                  <a:pt x="321926" y="262128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01695" y="5832348"/>
            <a:ext cx="393700" cy="475615"/>
          </a:xfrm>
          <a:custGeom>
            <a:avLst/>
            <a:gdLst/>
            <a:ahLst/>
            <a:cxnLst/>
            <a:rect l="l" t="t" r="r" b="b"/>
            <a:pathLst>
              <a:path w="393700" h="475614">
                <a:moveTo>
                  <a:pt x="266700" y="405384"/>
                </a:moveTo>
                <a:lnTo>
                  <a:pt x="224028" y="405384"/>
                </a:lnTo>
                <a:lnTo>
                  <a:pt x="201168" y="403860"/>
                </a:lnTo>
                <a:lnTo>
                  <a:pt x="158496" y="396240"/>
                </a:lnTo>
                <a:lnTo>
                  <a:pt x="117348" y="381000"/>
                </a:lnTo>
                <a:lnTo>
                  <a:pt x="82296" y="359664"/>
                </a:lnTo>
                <a:lnTo>
                  <a:pt x="51816" y="332232"/>
                </a:lnTo>
                <a:lnTo>
                  <a:pt x="27432" y="300228"/>
                </a:lnTo>
                <a:lnTo>
                  <a:pt x="10668" y="265176"/>
                </a:lnTo>
                <a:lnTo>
                  <a:pt x="1524" y="225552"/>
                </a:lnTo>
                <a:lnTo>
                  <a:pt x="1524" y="214884"/>
                </a:lnTo>
                <a:lnTo>
                  <a:pt x="0" y="205740"/>
                </a:lnTo>
                <a:lnTo>
                  <a:pt x="0" y="0"/>
                </a:lnTo>
                <a:lnTo>
                  <a:pt x="124968" y="0"/>
                </a:lnTo>
                <a:lnTo>
                  <a:pt x="12496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224028"/>
                </a:lnTo>
                <a:lnTo>
                  <a:pt x="13716" y="243840"/>
                </a:lnTo>
                <a:lnTo>
                  <a:pt x="19812" y="262128"/>
                </a:lnTo>
                <a:lnTo>
                  <a:pt x="27432" y="278892"/>
                </a:lnTo>
                <a:lnTo>
                  <a:pt x="36576" y="295656"/>
                </a:lnTo>
                <a:lnTo>
                  <a:pt x="35052" y="295656"/>
                </a:lnTo>
                <a:lnTo>
                  <a:pt x="46135" y="310896"/>
                </a:lnTo>
                <a:lnTo>
                  <a:pt x="45720" y="310896"/>
                </a:lnTo>
                <a:lnTo>
                  <a:pt x="59436" y="326136"/>
                </a:lnTo>
                <a:lnTo>
                  <a:pt x="73152" y="339852"/>
                </a:lnTo>
                <a:lnTo>
                  <a:pt x="88392" y="352044"/>
                </a:lnTo>
                <a:lnTo>
                  <a:pt x="105156" y="362712"/>
                </a:lnTo>
                <a:lnTo>
                  <a:pt x="103632" y="362712"/>
                </a:lnTo>
                <a:lnTo>
                  <a:pt x="121920" y="373380"/>
                </a:lnTo>
                <a:lnTo>
                  <a:pt x="141732" y="381000"/>
                </a:lnTo>
                <a:lnTo>
                  <a:pt x="140208" y="381000"/>
                </a:lnTo>
                <a:lnTo>
                  <a:pt x="161544" y="387096"/>
                </a:lnTo>
                <a:lnTo>
                  <a:pt x="160020" y="387096"/>
                </a:lnTo>
                <a:lnTo>
                  <a:pt x="181356" y="391668"/>
                </a:lnTo>
                <a:lnTo>
                  <a:pt x="202692" y="394716"/>
                </a:lnTo>
                <a:lnTo>
                  <a:pt x="224028" y="396240"/>
                </a:lnTo>
                <a:lnTo>
                  <a:pt x="277368" y="396240"/>
                </a:lnTo>
                <a:lnTo>
                  <a:pt x="277368" y="400812"/>
                </a:lnTo>
                <a:lnTo>
                  <a:pt x="266700" y="400812"/>
                </a:lnTo>
                <a:lnTo>
                  <a:pt x="266700" y="405384"/>
                </a:lnTo>
                <a:close/>
              </a:path>
              <a:path w="393700" h="475614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393700" h="475614">
                <a:moveTo>
                  <a:pt x="11430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114300" y="4572"/>
                </a:lnTo>
                <a:lnTo>
                  <a:pt x="114300" y="10668"/>
                </a:lnTo>
                <a:close/>
              </a:path>
              <a:path w="393700" h="475614">
                <a:moveTo>
                  <a:pt x="277368" y="271272"/>
                </a:moveTo>
                <a:lnTo>
                  <a:pt x="213360" y="271272"/>
                </a:lnTo>
                <a:lnTo>
                  <a:pt x="192024" y="268224"/>
                </a:lnTo>
                <a:lnTo>
                  <a:pt x="155448" y="257556"/>
                </a:lnTo>
                <a:lnTo>
                  <a:pt x="123444" y="231648"/>
                </a:lnTo>
                <a:lnTo>
                  <a:pt x="115824" y="211836"/>
                </a:lnTo>
                <a:lnTo>
                  <a:pt x="114300" y="205740"/>
                </a:lnTo>
                <a:lnTo>
                  <a:pt x="114300" y="4572"/>
                </a:lnTo>
                <a:lnTo>
                  <a:pt x="118872" y="10668"/>
                </a:lnTo>
                <a:lnTo>
                  <a:pt x="124968" y="10668"/>
                </a:lnTo>
                <a:lnTo>
                  <a:pt x="124968" y="210312"/>
                </a:lnTo>
                <a:lnTo>
                  <a:pt x="126492" y="216408"/>
                </a:lnTo>
                <a:lnTo>
                  <a:pt x="126873" y="216408"/>
                </a:lnTo>
                <a:lnTo>
                  <a:pt x="128016" y="220980"/>
                </a:lnTo>
                <a:lnTo>
                  <a:pt x="131445" y="225552"/>
                </a:lnTo>
                <a:lnTo>
                  <a:pt x="131064" y="225552"/>
                </a:lnTo>
                <a:lnTo>
                  <a:pt x="135636" y="231648"/>
                </a:lnTo>
                <a:lnTo>
                  <a:pt x="140208" y="236220"/>
                </a:lnTo>
                <a:lnTo>
                  <a:pt x="152400" y="245364"/>
                </a:lnTo>
                <a:lnTo>
                  <a:pt x="154940" y="245364"/>
                </a:lnTo>
                <a:lnTo>
                  <a:pt x="160020" y="248412"/>
                </a:lnTo>
                <a:lnTo>
                  <a:pt x="167640" y="251460"/>
                </a:lnTo>
                <a:lnTo>
                  <a:pt x="176784" y="254508"/>
                </a:lnTo>
                <a:lnTo>
                  <a:pt x="175260" y="254508"/>
                </a:lnTo>
                <a:lnTo>
                  <a:pt x="184404" y="257556"/>
                </a:lnTo>
                <a:lnTo>
                  <a:pt x="195072" y="259080"/>
                </a:lnTo>
                <a:lnTo>
                  <a:pt x="193548" y="259080"/>
                </a:lnTo>
                <a:lnTo>
                  <a:pt x="214884" y="262128"/>
                </a:lnTo>
                <a:lnTo>
                  <a:pt x="266700" y="262128"/>
                </a:lnTo>
                <a:lnTo>
                  <a:pt x="266700" y="266700"/>
                </a:lnTo>
                <a:lnTo>
                  <a:pt x="277368" y="266700"/>
                </a:lnTo>
                <a:lnTo>
                  <a:pt x="277368" y="271272"/>
                </a:lnTo>
                <a:close/>
              </a:path>
              <a:path w="393700" h="475614">
                <a:moveTo>
                  <a:pt x="124968" y="10668"/>
                </a:moveTo>
                <a:lnTo>
                  <a:pt x="118872" y="10668"/>
                </a:lnTo>
                <a:lnTo>
                  <a:pt x="114300" y="4572"/>
                </a:lnTo>
                <a:lnTo>
                  <a:pt x="124968" y="4572"/>
                </a:lnTo>
                <a:lnTo>
                  <a:pt x="124968" y="10668"/>
                </a:lnTo>
                <a:close/>
              </a:path>
              <a:path w="393700" h="475614">
                <a:moveTo>
                  <a:pt x="266700" y="266700"/>
                </a:moveTo>
                <a:lnTo>
                  <a:pt x="266700" y="192024"/>
                </a:lnTo>
                <a:lnTo>
                  <a:pt x="278941" y="205740"/>
                </a:lnTo>
                <a:lnTo>
                  <a:pt x="277368" y="205740"/>
                </a:lnTo>
                <a:lnTo>
                  <a:pt x="268224" y="208788"/>
                </a:lnTo>
                <a:lnTo>
                  <a:pt x="277368" y="219029"/>
                </a:lnTo>
                <a:lnTo>
                  <a:pt x="277368" y="262128"/>
                </a:lnTo>
                <a:lnTo>
                  <a:pt x="272796" y="262128"/>
                </a:lnTo>
                <a:lnTo>
                  <a:pt x="266700" y="266700"/>
                </a:lnTo>
                <a:close/>
              </a:path>
              <a:path w="393700" h="475614">
                <a:moveTo>
                  <a:pt x="277368" y="219029"/>
                </a:moveTo>
                <a:lnTo>
                  <a:pt x="268224" y="208788"/>
                </a:lnTo>
                <a:lnTo>
                  <a:pt x="277368" y="205740"/>
                </a:lnTo>
                <a:lnTo>
                  <a:pt x="277368" y="219029"/>
                </a:lnTo>
                <a:close/>
              </a:path>
              <a:path w="393700" h="475614">
                <a:moveTo>
                  <a:pt x="379802" y="333756"/>
                </a:moveTo>
                <a:lnTo>
                  <a:pt x="277368" y="219029"/>
                </a:lnTo>
                <a:lnTo>
                  <a:pt x="277368" y="205740"/>
                </a:lnTo>
                <a:lnTo>
                  <a:pt x="278941" y="205740"/>
                </a:lnTo>
                <a:lnTo>
                  <a:pt x="390471" y="330708"/>
                </a:lnTo>
                <a:lnTo>
                  <a:pt x="382524" y="330708"/>
                </a:lnTo>
                <a:lnTo>
                  <a:pt x="379802" y="333756"/>
                </a:lnTo>
                <a:close/>
              </a:path>
              <a:path w="393700" h="475614">
                <a:moveTo>
                  <a:pt x="126873" y="216408"/>
                </a:moveTo>
                <a:lnTo>
                  <a:pt x="126492" y="216408"/>
                </a:lnTo>
                <a:lnTo>
                  <a:pt x="126492" y="214884"/>
                </a:lnTo>
                <a:lnTo>
                  <a:pt x="126873" y="216408"/>
                </a:lnTo>
                <a:close/>
              </a:path>
              <a:path w="393700" h="475614">
                <a:moveTo>
                  <a:pt x="132588" y="227076"/>
                </a:moveTo>
                <a:lnTo>
                  <a:pt x="131064" y="225552"/>
                </a:lnTo>
                <a:lnTo>
                  <a:pt x="131445" y="225552"/>
                </a:lnTo>
                <a:lnTo>
                  <a:pt x="132588" y="227076"/>
                </a:lnTo>
                <a:close/>
              </a:path>
              <a:path w="393700" h="475614">
                <a:moveTo>
                  <a:pt x="154940" y="245364"/>
                </a:moveTo>
                <a:lnTo>
                  <a:pt x="152400" y="245364"/>
                </a:lnTo>
                <a:lnTo>
                  <a:pt x="152400" y="243840"/>
                </a:lnTo>
                <a:lnTo>
                  <a:pt x="154940" y="245364"/>
                </a:lnTo>
                <a:close/>
              </a:path>
              <a:path w="393700" h="475614">
                <a:moveTo>
                  <a:pt x="277368" y="266700"/>
                </a:moveTo>
                <a:lnTo>
                  <a:pt x="266700" y="266700"/>
                </a:lnTo>
                <a:lnTo>
                  <a:pt x="272796" y="262128"/>
                </a:lnTo>
                <a:lnTo>
                  <a:pt x="277368" y="262128"/>
                </a:lnTo>
                <a:lnTo>
                  <a:pt x="277368" y="266700"/>
                </a:lnTo>
                <a:close/>
              </a:path>
              <a:path w="393700" h="475614">
                <a:moveTo>
                  <a:pt x="47244" y="312420"/>
                </a:moveTo>
                <a:lnTo>
                  <a:pt x="45720" y="310896"/>
                </a:lnTo>
                <a:lnTo>
                  <a:pt x="46135" y="310896"/>
                </a:lnTo>
                <a:lnTo>
                  <a:pt x="47244" y="312420"/>
                </a:lnTo>
                <a:close/>
              </a:path>
              <a:path w="393700" h="475614">
                <a:moveTo>
                  <a:pt x="382524" y="336804"/>
                </a:moveTo>
                <a:lnTo>
                  <a:pt x="379802" y="333756"/>
                </a:lnTo>
                <a:lnTo>
                  <a:pt x="382524" y="330708"/>
                </a:lnTo>
                <a:lnTo>
                  <a:pt x="382524" y="336804"/>
                </a:lnTo>
                <a:close/>
              </a:path>
              <a:path w="393700" h="475614">
                <a:moveTo>
                  <a:pt x="390471" y="336804"/>
                </a:moveTo>
                <a:lnTo>
                  <a:pt x="382524" y="336804"/>
                </a:lnTo>
                <a:lnTo>
                  <a:pt x="382524" y="330708"/>
                </a:lnTo>
                <a:lnTo>
                  <a:pt x="390471" y="330708"/>
                </a:lnTo>
                <a:lnTo>
                  <a:pt x="393192" y="333756"/>
                </a:lnTo>
                <a:lnTo>
                  <a:pt x="390471" y="336804"/>
                </a:lnTo>
                <a:close/>
              </a:path>
              <a:path w="393700" h="475614">
                <a:moveTo>
                  <a:pt x="278941" y="461772"/>
                </a:moveTo>
                <a:lnTo>
                  <a:pt x="277368" y="461772"/>
                </a:lnTo>
                <a:lnTo>
                  <a:pt x="277368" y="448482"/>
                </a:lnTo>
                <a:lnTo>
                  <a:pt x="379802" y="333756"/>
                </a:lnTo>
                <a:lnTo>
                  <a:pt x="382524" y="336804"/>
                </a:lnTo>
                <a:lnTo>
                  <a:pt x="390471" y="336804"/>
                </a:lnTo>
                <a:lnTo>
                  <a:pt x="278941" y="461772"/>
                </a:lnTo>
                <a:close/>
              </a:path>
              <a:path w="393700" h="475614">
                <a:moveTo>
                  <a:pt x="266700" y="475488"/>
                </a:moveTo>
                <a:lnTo>
                  <a:pt x="266700" y="400812"/>
                </a:lnTo>
                <a:lnTo>
                  <a:pt x="272796" y="405384"/>
                </a:lnTo>
                <a:lnTo>
                  <a:pt x="277368" y="405384"/>
                </a:lnTo>
                <a:lnTo>
                  <a:pt x="277368" y="448482"/>
                </a:lnTo>
                <a:lnTo>
                  <a:pt x="268224" y="458724"/>
                </a:lnTo>
                <a:lnTo>
                  <a:pt x="277368" y="461772"/>
                </a:lnTo>
                <a:lnTo>
                  <a:pt x="278941" y="461772"/>
                </a:lnTo>
                <a:lnTo>
                  <a:pt x="266700" y="475488"/>
                </a:lnTo>
                <a:close/>
              </a:path>
              <a:path w="393700" h="475614">
                <a:moveTo>
                  <a:pt x="277368" y="405384"/>
                </a:moveTo>
                <a:lnTo>
                  <a:pt x="272796" y="405384"/>
                </a:lnTo>
                <a:lnTo>
                  <a:pt x="266700" y="400812"/>
                </a:lnTo>
                <a:lnTo>
                  <a:pt x="277368" y="400812"/>
                </a:lnTo>
                <a:lnTo>
                  <a:pt x="277368" y="405384"/>
                </a:lnTo>
                <a:close/>
              </a:path>
              <a:path w="393700" h="475614">
                <a:moveTo>
                  <a:pt x="277368" y="461772"/>
                </a:moveTo>
                <a:lnTo>
                  <a:pt x="268224" y="458724"/>
                </a:lnTo>
                <a:lnTo>
                  <a:pt x="277368" y="448482"/>
                </a:lnTo>
                <a:lnTo>
                  <a:pt x="277368" y="4617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18230" y="2357158"/>
            <a:ext cx="6934200" cy="4117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603250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90" dirty="0">
                <a:latin typeface="Times New Roman"/>
                <a:cs typeface="Times New Roman"/>
              </a:rPr>
              <a:t>Lorsqu'une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méthode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exécutée,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elle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l'être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par  </a:t>
            </a:r>
            <a:r>
              <a:rPr sz="2000" spc="85" dirty="0">
                <a:latin typeface="Times New Roman"/>
                <a:cs typeface="Times New Roman"/>
              </a:rPr>
              <a:t>plusieurs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threads.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4965" marR="102806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  <a:tab pos="2149475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 </a:t>
            </a:r>
            <a:r>
              <a:rPr sz="2000" spc="100" dirty="0">
                <a:latin typeface="Times New Roman"/>
                <a:cs typeface="Times New Roman"/>
              </a:rPr>
              <a:t>connaître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110" dirty="0">
                <a:latin typeface="Times New Roman"/>
                <a:cs typeface="Times New Roman"/>
              </a:rPr>
              <a:t>thread </a:t>
            </a:r>
            <a:r>
              <a:rPr sz="2000" spc="90" dirty="0">
                <a:latin typeface="Times New Roman"/>
                <a:cs typeface="Times New Roman"/>
              </a:rPr>
              <a:t>courant, </a:t>
            </a:r>
            <a:r>
              <a:rPr sz="2000" spc="55" dirty="0">
                <a:latin typeface="Times New Roman"/>
                <a:cs typeface="Times New Roman"/>
              </a:rPr>
              <a:t>elle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-325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utiliser  </a:t>
            </a:r>
            <a:r>
              <a:rPr sz="2000" spc="60" dirty="0">
                <a:latin typeface="Times New Roman"/>
                <a:cs typeface="Times New Roman"/>
              </a:rPr>
              <a:t>l'opération	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170" dirty="0">
                <a:solidFill>
                  <a:srgbClr val="FF0000"/>
                </a:solidFill>
                <a:latin typeface="Times New Roman"/>
                <a:cs typeface="Times New Roman"/>
              </a:rPr>
              <a:t>currentThread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-1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290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80" dirty="0">
                <a:latin typeface="Times New Roman"/>
                <a:cs typeface="Times New Roman"/>
              </a:rPr>
              <a:t>static </a:t>
            </a:r>
            <a:r>
              <a:rPr sz="2400" spc="-100" dirty="0">
                <a:latin typeface="Times New Roman"/>
                <a:cs typeface="Times New Roman"/>
              </a:rPr>
              <a:t>Thread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currentThread();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354965" marR="5080" indent="-34226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-110" dirty="0">
                <a:latin typeface="Times New Roman"/>
                <a:cs typeface="Times New Roman"/>
              </a:rPr>
              <a:t>A </a:t>
            </a:r>
            <a:r>
              <a:rPr sz="2000" spc="35" dirty="0">
                <a:latin typeface="Times New Roman"/>
                <a:cs typeface="Times New Roman"/>
              </a:rPr>
              <a:t>partir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110" dirty="0">
                <a:latin typeface="Times New Roman"/>
                <a:cs typeface="Times New Roman"/>
              </a:rPr>
              <a:t>référence vers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110" dirty="0">
                <a:latin typeface="Times New Roman"/>
                <a:cs typeface="Times New Roman"/>
              </a:rPr>
              <a:t>thread </a:t>
            </a:r>
            <a:r>
              <a:rPr sz="2000" spc="114" dirty="0">
                <a:latin typeface="Times New Roman"/>
                <a:cs typeface="Times New Roman"/>
              </a:rPr>
              <a:t>récupéré, </a:t>
            </a:r>
            <a:r>
              <a:rPr sz="2000" spc="105" dirty="0">
                <a:latin typeface="Times New Roman"/>
                <a:cs typeface="Times New Roman"/>
              </a:rPr>
              <a:t>on </a:t>
            </a:r>
            <a:r>
              <a:rPr sz="2000" spc="110" dirty="0">
                <a:latin typeface="Times New Roman"/>
                <a:cs typeface="Times New Roman"/>
              </a:rPr>
              <a:t>peut  </a:t>
            </a:r>
            <a:r>
              <a:rPr sz="2000" spc="70" dirty="0">
                <a:latin typeface="Times New Roman"/>
                <a:cs typeface="Times New Roman"/>
              </a:rPr>
              <a:t>appliquer </a:t>
            </a:r>
            <a:r>
              <a:rPr sz="2000" spc="110" dirty="0">
                <a:latin typeface="Times New Roman"/>
                <a:cs typeface="Times New Roman"/>
              </a:rPr>
              <a:t>toutes les </a:t>
            </a:r>
            <a:r>
              <a:rPr sz="2000" spc="100" dirty="0">
                <a:latin typeface="Times New Roman"/>
                <a:cs typeface="Times New Roman"/>
              </a:rPr>
              <a:t>opérations </a:t>
            </a:r>
            <a:r>
              <a:rPr sz="2000" spc="55" dirty="0">
                <a:latin typeface="Times New Roman"/>
                <a:cs typeface="Times New Roman"/>
              </a:rPr>
              <a:t>traditionnelles </a:t>
            </a:r>
            <a:r>
              <a:rPr sz="2000" spc="110" dirty="0">
                <a:latin typeface="Times New Roman"/>
                <a:cs typeface="Times New Roman"/>
              </a:rPr>
              <a:t>aux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threads.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250">
              <a:latin typeface="Times New Roman"/>
              <a:cs typeface="Times New Roman"/>
            </a:endParaRPr>
          </a:p>
          <a:p>
            <a:pPr marL="1597025" marR="692785">
              <a:lnSpc>
                <a:spcPct val="100000"/>
              </a:lnSpc>
            </a:pP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L'opération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«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currentThread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» peut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être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également  utilisée 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pour récupérer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le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thread</a:t>
            </a:r>
            <a:r>
              <a:rPr sz="18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principal.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0718" y="833088"/>
            <a:ext cx="46234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50" dirty="0"/>
              <a:t>Accès</a:t>
            </a:r>
            <a:r>
              <a:rPr spc="30" dirty="0"/>
              <a:t> </a:t>
            </a:r>
            <a:r>
              <a:rPr spc="220" dirty="0"/>
              <a:t>concurrents</a:t>
            </a:r>
          </a:p>
        </p:txBody>
      </p:sp>
      <p:sp>
        <p:nvSpPr>
          <p:cNvPr id="3" name="object 3"/>
          <p:cNvSpPr/>
          <p:nvPr/>
        </p:nvSpPr>
        <p:spPr>
          <a:xfrm>
            <a:off x="3668267" y="576072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60647" y="5751576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5" h="548639">
                <a:moveTo>
                  <a:pt x="626364" y="548640"/>
                </a:moveTo>
                <a:lnTo>
                  <a:pt x="0" y="548640"/>
                </a:lnTo>
                <a:lnTo>
                  <a:pt x="312420" y="0"/>
                </a:lnTo>
                <a:lnTo>
                  <a:pt x="31939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7620" y="537972"/>
                </a:lnTo>
                <a:lnTo>
                  <a:pt x="12192" y="545592"/>
                </a:lnTo>
                <a:lnTo>
                  <a:pt x="624619" y="545592"/>
                </a:lnTo>
                <a:lnTo>
                  <a:pt x="626364" y="548640"/>
                </a:lnTo>
                <a:close/>
              </a:path>
              <a:path w="626745" h="548639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19396" y="12192"/>
                </a:lnTo>
                <a:lnTo>
                  <a:pt x="620259" y="537972"/>
                </a:lnTo>
                <a:lnTo>
                  <a:pt x="617220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12192" y="545592"/>
                </a:moveTo>
                <a:lnTo>
                  <a:pt x="7620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624619" y="545592"/>
                </a:moveTo>
                <a:lnTo>
                  <a:pt x="614172" y="545592"/>
                </a:lnTo>
                <a:lnTo>
                  <a:pt x="617220" y="537972"/>
                </a:lnTo>
                <a:lnTo>
                  <a:pt x="620259" y="537972"/>
                </a:lnTo>
                <a:lnTo>
                  <a:pt x="624619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73830" y="5858256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45636" y="6198108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18228" y="2358684"/>
            <a:ext cx="7154545" cy="3963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130" dirty="0">
                <a:latin typeface="Times New Roman"/>
                <a:cs typeface="Times New Roman"/>
              </a:rPr>
              <a:t>Que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200" dirty="0">
                <a:latin typeface="Times New Roman"/>
                <a:cs typeface="Times New Roman"/>
              </a:rPr>
              <a:t>se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175" dirty="0">
                <a:latin typeface="Times New Roman"/>
                <a:cs typeface="Times New Roman"/>
              </a:rPr>
              <a:t>passe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t'il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si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plusieurs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threads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accèdent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200" dirty="0">
                <a:latin typeface="Times New Roman"/>
                <a:cs typeface="Times New Roman"/>
              </a:rPr>
              <a:t>à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45" dirty="0">
                <a:latin typeface="Times New Roman"/>
                <a:cs typeface="Times New Roman"/>
              </a:rPr>
              <a:t>même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méthode  </a:t>
            </a:r>
            <a:r>
              <a:rPr sz="1800" spc="90" dirty="0">
                <a:latin typeface="Times New Roman"/>
                <a:cs typeface="Times New Roman"/>
              </a:rPr>
              <a:t>ou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200" dirty="0">
                <a:latin typeface="Times New Roman"/>
                <a:cs typeface="Times New Roman"/>
              </a:rPr>
              <a:t>à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45" dirty="0">
                <a:latin typeface="Times New Roman"/>
                <a:cs typeface="Times New Roman"/>
              </a:rPr>
              <a:t>même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ressource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au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45" dirty="0">
                <a:latin typeface="Times New Roman"/>
                <a:cs typeface="Times New Roman"/>
              </a:rPr>
              <a:t>même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instant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200" dirty="0">
                <a:latin typeface="Times New Roman"/>
                <a:cs typeface="Times New Roman"/>
              </a:rPr>
              <a:t>?</a:t>
            </a:r>
            <a:endParaRPr sz="18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90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75" dirty="0">
                <a:latin typeface="Times New Roman"/>
                <a:cs typeface="Times New Roman"/>
              </a:rPr>
              <a:t>Comportement </a:t>
            </a:r>
            <a:r>
              <a:rPr sz="1600" spc="35" dirty="0">
                <a:latin typeface="Times New Roman"/>
                <a:cs typeface="Times New Roman"/>
              </a:rPr>
              <a:t>imprévisible </a:t>
            </a:r>
            <a:r>
              <a:rPr sz="1600" spc="85" dirty="0">
                <a:latin typeface="Times New Roman"/>
                <a:cs typeface="Times New Roman"/>
              </a:rPr>
              <a:t>selon </a:t>
            </a:r>
            <a:r>
              <a:rPr sz="1600" spc="90" dirty="0">
                <a:latin typeface="Times New Roman"/>
                <a:cs typeface="Times New Roman"/>
              </a:rPr>
              <a:t>les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applications</a:t>
            </a:r>
            <a:endParaRPr sz="16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85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65" dirty="0">
                <a:latin typeface="Times New Roman"/>
                <a:cs typeface="Times New Roman"/>
              </a:rPr>
              <a:t>problématique </a:t>
            </a:r>
            <a:r>
              <a:rPr sz="1600" spc="145" dirty="0">
                <a:latin typeface="Times New Roman"/>
                <a:cs typeface="Times New Roman"/>
              </a:rPr>
              <a:t>des </a:t>
            </a:r>
            <a:r>
              <a:rPr sz="1600" spc="140" dirty="0">
                <a:latin typeface="Times New Roman"/>
                <a:cs typeface="Times New Roman"/>
              </a:rPr>
              <a:t>accès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75" dirty="0">
                <a:latin typeface="Times New Roman"/>
                <a:cs typeface="Times New Roman"/>
              </a:rPr>
              <a:t>concurrents</a:t>
            </a:r>
            <a:endParaRPr sz="16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–"/>
            </a:pPr>
            <a:endParaRPr sz="1700">
              <a:latin typeface="Times New Roman"/>
              <a:cs typeface="Times New Roman"/>
            </a:endParaRPr>
          </a:p>
          <a:p>
            <a:pPr marL="355600" marR="165735" indent="-342900">
              <a:lnSpc>
                <a:spcPct val="100000"/>
              </a:lnSpc>
              <a:spcBef>
                <a:spcPts val="106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qu'une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méthode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ne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40" dirty="0">
                <a:latin typeface="Times New Roman"/>
                <a:cs typeface="Times New Roman"/>
              </a:rPr>
              <a:t>soit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60" dirty="0">
                <a:latin typeface="Times New Roman"/>
                <a:cs typeface="Times New Roman"/>
              </a:rPr>
              <a:t>pas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utilisée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par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plus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d'un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thread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200" dirty="0">
                <a:latin typeface="Times New Roman"/>
                <a:cs typeface="Times New Roman"/>
              </a:rPr>
              <a:t>à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la  </a:t>
            </a:r>
            <a:r>
              <a:rPr sz="1800" spc="25" dirty="0">
                <a:latin typeface="Times New Roman"/>
                <a:cs typeface="Times New Roman"/>
              </a:rPr>
              <a:t>fois, </a:t>
            </a:r>
            <a:r>
              <a:rPr sz="1800" spc="-105" dirty="0">
                <a:latin typeface="Times New Roman"/>
                <a:cs typeface="Times New Roman"/>
              </a:rPr>
              <a:t>il </a:t>
            </a:r>
            <a:r>
              <a:rPr sz="1800" spc="45" dirty="0">
                <a:latin typeface="Times New Roman"/>
                <a:cs typeface="Times New Roman"/>
              </a:rPr>
              <a:t>faut la </a:t>
            </a:r>
            <a:r>
              <a:rPr sz="1800" spc="50" dirty="0">
                <a:latin typeface="Times New Roman"/>
                <a:cs typeface="Times New Roman"/>
              </a:rPr>
              <a:t>spécifier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synchronized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</a:pP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synchronized </a:t>
            </a:r>
            <a:r>
              <a:rPr sz="1800" spc="-75" dirty="0">
                <a:latin typeface="Times New Roman"/>
                <a:cs typeface="Times New Roman"/>
              </a:rPr>
              <a:t>type_de_retour </a:t>
            </a:r>
            <a:r>
              <a:rPr sz="1800" spc="-90" dirty="0">
                <a:latin typeface="Times New Roman"/>
                <a:cs typeface="Times New Roman"/>
              </a:rPr>
              <a:t>nom_methode </a:t>
            </a:r>
            <a:r>
              <a:rPr sz="1800" spc="-110" dirty="0">
                <a:latin typeface="Times New Roman"/>
                <a:cs typeface="Times New Roman"/>
              </a:rPr>
              <a:t>( </a:t>
            </a:r>
            <a:r>
              <a:rPr sz="1800" spc="-80" dirty="0">
                <a:latin typeface="Times New Roman"/>
                <a:cs typeface="Times New Roman"/>
              </a:rPr>
              <a:t>liste </a:t>
            </a:r>
            <a:r>
              <a:rPr sz="1800" spc="-10" dirty="0">
                <a:latin typeface="Times New Roman"/>
                <a:cs typeface="Times New Roman"/>
              </a:rPr>
              <a:t>des </a:t>
            </a:r>
            <a:r>
              <a:rPr sz="1800" spc="-50" dirty="0">
                <a:latin typeface="Times New Roman"/>
                <a:cs typeface="Times New Roman"/>
              </a:rPr>
              <a:t>paramètres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00">
              <a:latin typeface="Times New Roman"/>
              <a:cs typeface="Times New Roman"/>
            </a:endParaRPr>
          </a:p>
          <a:p>
            <a:pPr marL="2664460" marR="239395">
              <a:lnSpc>
                <a:spcPct val="100000"/>
              </a:lnSpc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 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même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thread </a:t>
            </a:r>
            <a:r>
              <a:rPr sz="1800" spc="45" dirty="0">
                <a:solidFill>
                  <a:srgbClr val="FF0000"/>
                </a:solidFill>
                <a:latin typeface="Times New Roman"/>
                <a:cs typeface="Times New Roman"/>
              </a:rPr>
              <a:t>pourra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tout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même </a:t>
            </a:r>
            <a:r>
              <a:rPr sz="1800" spc="30" dirty="0">
                <a:solidFill>
                  <a:srgbClr val="FF0000"/>
                </a:solidFill>
                <a:latin typeface="Times New Roman"/>
                <a:cs typeface="Times New Roman"/>
              </a:rPr>
              <a:t>appeler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récursivement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cette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opération.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8859" y="833088"/>
            <a:ext cx="29508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</a:t>
            </a:r>
            <a:r>
              <a:rPr spc="75" dirty="0"/>
              <a:t> </a:t>
            </a:r>
            <a:r>
              <a:rPr spc="210" dirty="0"/>
              <a:t>verrous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989570" cy="3769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193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5" dirty="0">
                <a:latin typeface="Times New Roman"/>
                <a:cs typeface="Times New Roman"/>
              </a:rPr>
              <a:t>Un </a:t>
            </a:r>
            <a:r>
              <a:rPr sz="2000" spc="70" dirty="0">
                <a:latin typeface="Times New Roman"/>
                <a:cs typeface="Times New Roman"/>
              </a:rPr>
              <a:t>verrou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170" dirty="0">
                <a:latin typeface="Times New Roman"/>
                <a:cs typeface="Times New Roman"/>
              </a:rPr>
              <a:t>en </a:t>
            </a:r>
            <a:r>
              <a:rPr sz="2000" spc="95" dirty="0">
                <a:latin typeface="Times New Roman"/>
                <a:cs typeface="Times New Roman"/>
              </a:rPr>
              <a:t>anglais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175" dirty="0">
                <a:solidFill>
                  <a:srgbClr val="FF0000"/>
                </a:solidFill>
                <a:latin typeface="Times New Roman"/>
                <a:cs typeface="Times New Roman"/>
              </a:rPr>
              <a:t>mutex </a:t>
            </a:r>
            <a:r>
              <a:rPr sz="2000" spc="110" dirty="0">
                <a:latin typeface="Times New Roman"/>
                <a:cs typeface="Times New Roman"/>
              </a:rPr>
              <a:t>» </a:t>
            </a:r>
            <a:r>
              <a:rPr sz="2000" dirty="0">
                <a:latin typeface="Times New Roman"/>
                <a:cs typeface="Times New Roman"/>
              </a:rPr>
              <a:t>) </a:t>
            </a:r>
            <a:r>
              <a:rPr sz="2000" spc="150" dirty="0">
                <a:latin typeface="Times New Roman"/>
                <a:cs typeface="Times New Roman"/>
              </a:rPr>
              <a:t>est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110" dirty="0">
                <a:latin typeface="Times New Roman"/>
                <a:cs typeface="Times New Roman"/>
              </a:rPr>
              <a:t>concept </a:t>
            </a:r>
            <a:r>
              <a:rPr sz="2000" spc="40" dirty="0">
                <a:latin typeface="Times New Roman"/>
                <a:cs typeface="Times New Roman"/>
              </a:rPr>
              <a:t>qui </a:t>
            </a:r>
            <a:r>
              <a:rPr sz="2000" spc="30" dirty="0">
                <a:latin typeface="Times New Roman"/>
                <a:cs typeface="Times New Roman"/>
              </a:rPr>
              <a:t>lorsqu'il </a:t>
            </a:r>
            <a:r>
              <a:rPr sz="2000" spc="150" dirty="0">
                <a:latin typeface="Times New Roman"/>
                <a:cs typeface="Times New Roman"/>
              </a:rPr>
              <a:t>est  </a:t>
            </a:r>
            <a:r>
              <a:rPr sz="2000" spc="70" dirty="0">
                <a:latin typeface="Times New Roman"/>
                <a:cs typeface="Times New Roman"/>
              </a:rPr>
              <a:t>activé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empêche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threads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qui </a:t>
            </a:r>
            <a:r>
              <a:rPr sz="2000" spc="75" dirty="0">
                <a:latin typeface="Times New Roman"/>
                <a:cs typeface="Times New Roman"/>
              </a:rPr>
              <a:t>n'ont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pas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activés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le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verrou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d'utiliser 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140" dirty="0">
                <a:latin typeface="Times New Roman"/>
                <a:cs typeface="Times New Roman"/>
              </a:rPr>
              <a:t>code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verrouillé.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25" dirty="0">
                <a:latin typeface="Times New Roman"/>
                <a:cs typeface="Times New Roman"/>
              </a:rPr>
              <a:t>Tant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que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verrou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n'est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90" dirty="0">
                <a:latin typeface="Times New Roman"/>
                <a:cs typeface="Times New Roman"/>
              </a:rPr>
              <a:t>pas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levé,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seul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thread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peut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être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Times New Roman"/>
                <a:cs typeface="Times New Roman"/>
              </a:rPr>
              <a:t>actif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 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140" dirty="0">
                <a:latin typeface="Times New Roman"/>
                <a:cs typeface="Times New Roman"/>
              </a:rPr>
              <a:t>code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verrouillé.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50" dirty="0">
                <a:latin typeface="Times New Roman"/>
                <a:cs typeface="Times New Roman"/>
              </a:rPr>
              <a:t>Chaque </a:t>
            </a:r>
            <a:r>
              <a:rPr sz="2000" spc="65" dirty="0">
                <a:latin typeface="Times New Roman"/>
                <a:cs typeface="Times New Roman"/>
              </a:rPr>
              <a:t>objet </a:t>
            </a:r>
            <a:r>
              <a:rPr sz="2000" spc="85" dirty="0">
                <a:latin typeface="Times New Roman"/>
                <a:cs typeface="Times New Roman"/>
              </a:rPr>
              <a:t>java </a:t>
            </a:r>
            <a:r>
              <a:rPr sz="2000" spc="110" dirty="0">
                <a:latin typeface="Times New Roman"/>
                <a:cs typeface="Times New Roman"/>
              </a:rPr>
              <a:t>peut </a:t>
            </a:r>
            <a:r>
              <a:rPr sz="2000" spc="55" dirty="0">
                <a:latin typeface="Times New Roman"/>
                <a:cs typeface="Times New Roman"/>
              </a:rPr>
              <a:t>servir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-254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verrou.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Comment créer </a:t>
            </a:r>
            <a:r>
              <a:rPr sz="2000" spc="145" dirty="0">
                <a:latin typeface="Times New Roman"/>
                <a:cs typeface="Times New Roman"/>
              </a:rPr>
              <a:t>une </a:t>
            </a:r>
            <a:r>
              <a:rPr sz="2000" spc="140" dirty="0">
                <a:latin typeface="Times New Roman"/>
                <a:cs typeface="Times New Roman"/>
              </a:rPr>
              <a:t>zone</a:t>
            </a:r>
            <a:r>
              <a:rPr sz="2000" spc="-285" dirty="0">
                <a:latin typeface="Times New Roman"/>
                <a:cs typeface="Times New Roman"/>
              </a:rPr>
              <a:t> </a:t>
            </a:r>
            <a:r>
              <a:rPr sz="2000" spc="50" dirty="0">
                <a:latin typeface="Times New Roman"/>
                <a:cs typeface="Times New Roman"/>
              </a:rPr>
              <a:t>verrouillée </a:t>
            </a:r>
            <a:r>
              <a:rPr sz="2000" spc="225" dirty="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439"/>
              </a:spcBef>
              <a:tabLst>
                <a:tab pos="755015" algn="l"/>
              </a:tabLst>
            </a:pPr>
            <a:r>
              <a:rPr sz="1800" spc="100" dirty="0">
                <a:latin typeface="Times New Roman"/>
                <a:cs typeface="Times New Roman"/>
              </a:rPr>
              <a:t>–	On </a:t>
            </a:r>
            <a:r>
              <a:rPr sz="1800" spc="65" dirty="0">
                <a:latin typeface="Times New Roman"/>
                <a:cs typeface="Times New Roman"/>
              </a:rPr>
              <a:t>applique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60" dirty="0">
                <a:solidFill>
                  <a:srgbClr val="FF0000"/>
                </a:solidFill>
                <a:latin typeface="Times New Roman"/>
                <a:cs typeface="Times New Roman"/>
              </a:rPr>
              <a:t>synchronized </a:t>
            </a:r>
            <a:r>
              <a:rPr sz="1800" spc="100" dirty="0">
                <a:latin typeface="Times New Roman"/>
                <a:cs typeface="Times New Roman"/>
              </a:rPr>
              <a:t>» sur </a:t>
            </a:r>
            <a:r>
              <a:rPr sz="1800" spc="90" dirty="0">
                <a:latin typeface="Times New Roman"/>
                <a:cs typeface="Times New Roman"/>
              </a:rPr>
              <a:t>un</a:t>
            </a:r>
            <a:r>
              <a:rPr sz="1800" spc="-25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objet.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1296" y="833088"/>
            <a:ext cx="52425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20" dirty="0"/>
              <a:t>Un </a:t>
            </a:r>
            <a:r>
              <a:rPr spc="240" dirty="0"/>
              <a:t>programme</a:t>
            </a:r>
            <a:r>
              <a:rPr spc="65" dirty="0"/>
              <a:t> </a:t>
            </a:r>
            <a:r>
              <a:rPr spc="145" dirty="0"/>
              <a:t>Objet</a:t>
            </a:r>
          </a:p>
        </p:txBody>
      </p:sp>
      <p:sp>
        <p:nvSpPr>
          <p:cNvPr id="3" name="object 3"/>
          <p:cNvSpPr/>
          <p:nvPr/>
        </p:nvSpPr>
        <p:spPr>
          <a:xfrm>
            <a:off x="5574030" y="2331720"/>
            <a:ext cx="0" cy="3886200"/>
          </a:xfrm>
          <a:custGeom>
            <a:avLst/>
            <a:gdLst/>
            <a:ahLst/>
            <a:cxnLst/>
            <a:rect l="l" t="t" r="r" b="b"/>
            <a:pathLst>
              <a:path h="3886200">
                <a:moveTo>
                  <a:pt x="0" y="0"/>
                </a:moveTo>
                <a:lnTo>
                  <a:pt x="0" y="388620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96667" y="30937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92095" y="30891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4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4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4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4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96667" y="38557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92095" y="38511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4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4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4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4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96667" y="46177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92095" y="46131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4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4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4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4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771681" y="2358684"/>
            <a:ext cx="20935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130" dirty="0">
                <a:latin typeface="Times New Roman"/>
                <a:cs typeface="Times New Roman"/>
              </a:rPr>
              <a:t>Description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130" dirty="0">
                <a:latin typeface="Times New Roman"/>
                <a:cs typeface="Times New Roman"/>
              </a:rPr>
              <a:t>(Class,</a:t>
            </a:r>
            <a:endParaRPr sz="18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…)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84988" y="3120607"/>
            <a:ext cx="1067435" cy="1837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10" dirty="0">
                <a:latin typeface="Times New Roman"/>
                <a:cs typeface="Times New Roman"/>
              </a:rPr>
              <a:t>Class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GUI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110" dirty="0">
                <a:latin typeface="Times New Roman"/>
                <a:cs typeface="Times New Roman"/>
              </a:rPr>
              <a:t>Class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Zip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…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27138" y="2358684"/>
            <a:ext cx="22987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44550" marR="5080" indent="-832485">
              <a:lnSpc>
                <a:spcPct val="100000"/>
              </a:lnSpc>
              <a:spcBef>
                <a:spcPts val="100"/>
              </a:spcBef>
            </a:pPr>
            <a:r>
              <a:rPr sz="1800" spc="135" dirty="0">
                <a:latin typeface="Times New Roman"/>
                <a:cs typeface="Times New Roman"/>
              </a:rPr>
              <a:t>Instanciation </a:t>
            </a:r>
            <a:r>
              <a:rPr sz="1800" spc="100" dirty="0">
                <a:latin typeface="Times New Roman"/>
                <a:cs typeface="Times New Roman"/>
              </a:rPr>
              <a:t>(Objet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:  </a:t>
            </a:r>
            <a:r>
              <a:rPr sz="1800" spc="114" dirty="0">
                <a:latin typeface="Times New Roman"/>
                <a:cs typeface="Times New Roman"/>
              </a:rPr>
              <a:t>main)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963667" y="4084320"/>
            <a:ext cx="1371600" cy="45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59096" y="4076700"/>
            <a:ext cx="1385570" cy="474345"/>
          </a:xfrm>
          <a:custGeom>
            <a:avLst/>
            <a:gdLst/>
            <a:ahLst/>
            <a:cxnLst/>
            <a:rect l="l" t="t" r="r" b="b"/>
            <a:pathLst>
              <a:path w="1385570" h="474345">
                <a:moveTo>
                  <a:pt x="1028700" y="121920"/>
                </a:moveTo>
                <a:lnTo>
                  <a:pt x="1028700" y="0"/>
                </a:lnTo>
                <a:lnTo>
                  <a:pt x="1040203" y="7620"/>
                </a:lnTo>
                <a:lnTo>
                  <a:pt x="1039368" y="7620"/>
                </a:lnTo>
                <a:lnTo>
                  <a:pt x="1031748" y="12192"/>
                </a:lnTo>
                <a:lnTo>
                  <a:pt x="1039368" y="17272"/>
                </a:lnTo>
                <a:lnTo>
                  <a:pt x="1039368" y="117348"/>
                </a:lnTo>
                <a:lnTo>
                  <a:pt x="1033272" y="117348"/>
                </a:lnTo>
                <a:lnTo>
                  <a:pt x="1028700" y="121920"/>
                </a:lnTo>
                <a:close/>
              </a:path>
              <a:path w="1385570" h="474345">
                <a:moveTo>
                  <a:pt x="1039368" y="17272"/>
                </a:moveTo>
                <a:lnTo>
                  <a:pt x="1031748" y="12192"/>
                </a:lnTo>
                <a:lnTo>
                  <a:pt x="1039368" y="7620"/>
                </a:lnTo>
                <a:lnTo>
                  <a:pt x="1039368" y="17272"/>
                </a:lnTo>
                <a:close/>
              </a:path>
              <a:path w="1385570" h="474345">
                <a:moveTo>
                  <a:pt x="1368933" y="236982"/>
                </a:moveTo>
                <a:lnTo>
                  <a:pt x="1039368" y="17272"/>
                </a:lnTo>
                <a:lnTo>
                  <a:pt x="1039368" y="7620"/>
                </a:lnTo>
                <a:lnTo>
                  <a:pt x="1040203" y="7620"/>
                </a:lnTo>
                <a:lnTo>
                  <a:pt x="1380714" y="233172"/>
                </a:lnTo>
                <a:lnTo>
                  <a:pt x="1374648" y="233172"/>
                </a:lnTo>
                <a:lnTo>
                  <a:pt x="1368933" y="236982"/>
                </a:lnTo>
                <a:close/>
              </a:path>
              <a:path w="1385570" h="474345">
                <a:moveTo>
                  <a:pt x="1028700" y="356616"/>
                </a:moveTo>
                <a:lnTo>
                  <a:pt x="0" y="356616"/>
                </a:lnTo>
                <a:lnTo>
                  <a:pt x="0" y="117348"/>
                </a:lnTo>
                <a:lnTo>
                  <a:pt x="1028700" y="117348"/>
                </a:lnTo>
                <a:lnTo>
                  <a:pt x="1028700" y="121920"/>
                </a:lnTo>
                <a:lnTo>
                  <a:pt x="10668" y="121920"/>
                </a:lnTo>
                <a:lnTo>
                  <a:pt x="4572" y="128016"/>
                </a:lnTo>
                <a:lnTo>
                  <a:pt x="10668" y="128016"/>
                </a:lnTo>
                <a:lnTo>
                  <a:pt x="10668" y="345948"/>
                </a:lnTo>
                <a:lnTo>
                  <a:pt x="4572" y="345948"/>
                </a:lnTo>
                <a:lnTo>
                  <a:pt x="10668" y="350520"/>
                </a:lnTo>
                <a:lnTo>
                  <a:pt x="1028700" y="350520"/>
                </a:lnTo>
                <a:lnTo>
                  <a:pt x="1028700" y="356616"/>
                </a:lnTo>
                <a:close/>
              </a:path>
              <a:path w="1385570" h="474345">
                <a:moveTo>
                  <a:pt x="1039368" y="128016"/>
                </a:moveTo>
                <a:lnTo>
                  <a:pt x="10668" y="128016"/>
                </a:lnTo>
                <a:lnTo>
                  <a:pt x="10668" y="121920"/>
                </a:lnTo>
                <a:lnTo>
                  <a:pt x="1028700" y="121920"/>
                </a:lnTo>
                <a:lnTo>
                  <a:pt x="1033272" y="117348"/>
                </a:lnTo>
                <a:lnTo>
                  <a:pt x="1039368" y="117348"/>
                </a:lnTo>
                <a:lnTo>
                  <a:pt x="1039368" y="128016"/>
                </a:lnTo>
                <a:close/>
              </a:path>
              <a:path w="1385570" h="474345">
                <a:moveTo>
                  <a:pt x="10668" y="128016"/>
                </a:moveTo>
                <a:lnTo>
                  <a:pt x="4572" y="128016"/>
                </a:lnTo>
                <a:lnTo>
                  <a:pt x="10668" y="121920"/>
                </a:lnTo>
                <a:lnTo>
                  <a:pt x="10668" y="128016"/>
                </a:lnTo>
                <a:close/>
              </a:path>
              <a:path w="1385570" h="474345">
                <a:moveTo>
                  <a:pt x="1374648" y="240792"/>
                </a:moveTo>
                <a:lnTo>
                  <a:pt x="1368933" y="236982"/>
                </a:lnTo>
                <a:lnTo>
                  <a:pt x="1374648" y="233172"/>
                </a:lnTo>
                <a:lnTo>
                  <a:pt x="1374648" y="240792"/>
                </a:lnTo>
                <a:close/>
              </a:path>
              <a:path w="1385570" h="474345">
                <a:moveTo>
                  <a:pt x="1378458" y="240792"/>
                </a:moveTo>
                <a:lnTo>
                  <a:pt x="1374648" y="240792"/>
                </a:lnTo>
                <a:lnTo>
                  <a:pt x="1374648" y="233172"/>
                </a:lnTo>
                <a:lnTo>
                  <a:pt x="1380714" y="233172"/>
                </a:lnTo>
                <a:lnTo>
                  <a:pt x="1385316" y="236220"/>
                </a:lnTo>
                <a:lnTo>
                  <a:pt x="1378458" y="240792"/>
                </a:lnTo>
                <a:close/>
              </a:path>
              <a:path w="1385570" h="474345">
                <a:moveTo>
                  <a:pt x="1042416" y="464820"/>
                </a:moveTo>
                <a:lnTo>
                  <a:pt x="1039368" y="464820"/>
                </a:lnTo>
                <a:lnTo>
                  <a:pt x="1039368" y="456692"/>
                </a:lnTo>
                <a:lnTo>
                  <a:pt x="1368933" y="236982"/>
                </a:lnTo>
                <a:lnTo>
                  <a:pt x="1374648" y="240792"/>
                </a:lnTo>
                <a:lnTo>
                  <a:pt x="1378458" y="240792"/>
                </a:lnTo>
                <a:lnTo>
                  <a:pt x="1042416" y="464820"/>
                </a:lnTo>
                <a:close/>
              </a:path>
              <a:path w="1385570" h="474345">
                <a:moveTo>
                  <a:pt x="10668" y="350520"/>
                </a:moveTo>
                <a:lnTo>
                  <a:pt x="4572" y="345948"/>
                </a:lnTo>
                <a:lnTo>
                  <a:pt x="10668" y="345948"/>
                </a:lnTo>
                <a:lnTo>
                  <a:pt x="10668" y="350520"/>
                </a:lnTo>
                <a:close/>
              </a:path>
              <a:path w="1385570" h="474345">
                <a:moveTo>
                  <a:pt x="1039368" y="356616"/>
                </a:moveTo>
                <a:lnTo>
                  <a:pt x="1033272" y="356616"/>
                </a:lnTo>
                <a:lnTo>
                  <a:pt x="1028700" y="350520"/>
                </a:lnTo>
                <a:lnTo>
                  <a:pt x="10668" y="350520"/>
                </a:lnTo>
                <a:lnTo>
                  <a:pt x="10668" y="345948"/>
                </a:lnTo>
                <a:lnTo>
                  <a:pt x="1039368" y="345948"/>
                </a:lnTo>
                <a:lnTo>
                  <a:pt x="1039368" y="356616"/>
                </a:lnTo>
                <a:close/>
              </a:path>
              <a:path w="1385570" h="474345">
                <a:moveTo>
                  <a:pt x="1028700" y="473964"/>
                </a:moveTo>
                <a:lnTo>
                  <a:pt x="1028700" y="350520"/>
                </a:lnTo>
                <a:lnTo>
                  <a:pt x="1033272" y="356616"/>
                </a:lnTo>
                <a:lnTo>
                  <a:pt x="1039368" y="356616"/>
                </a:lnTo>
                <a:lnTo>
                  <a:pt x="1039368" y="456692"/>
                </a:lnTo>
                <a:lnTo>
                  <a:pt x="1031748" y="461772"/>
                </a:lnTo>
                <a:lnTo>
                  <a:pt x="1039368" y="464820"/>
                </a:lnTo>
                <a:lnTo>
                  <a:pt x="1042416" y="464820"/>
                </a:lnTo>
                <a:lnTo>
                  <a:pt x="1028700" y="473964"/>
                </a:lnTo>
                <a:close/>
              </a:path>
              <a:path w="1385570" h="474345">
                <a:moveTo>
                  <a:pt x="1039368" y="464820"/>
                </a:moveTo>
                <a:lnTo>
                  <a:pt x="1031748" y="461772"/>
                </a:lnTo>
                <a:lnTo>
                  <a:pt x="1039368" y="456692"/>
                </a:lnTo>
                <a:lnTo>
                  <a:pt x="1039368" y="4648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478268" y="36271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473695" y="36225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5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5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5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5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792468" y="40843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87895" y="40797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5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5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5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5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44868" y="30175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940295" y="30129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5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5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5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5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630668" y="446532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533400"/>
                </a:moveTo>
                <a:lnTo>
                  <a:pt x="219021" y="529120"/>
                </a:lnTo>
                <a:lnTo>
                  <a:pt x="174039" y="516776"/>
                </a:lnTo>
                <a:lnTo>
                  <a:pt x="132531" y="497106"/>
                </a:lnTo>
                <a:lnTo>
                  <a:pt x="95276" y="470851"/>
                </a:lnTo>
                <a:lnTo>
                  <a:pt x="63050" y="438751"/>
                </a:lnTo>
                <a:lnTo>
                  <a:pt x="36632" y="401545"/>
                </a:lnTo>
                <a:lnTo>
                  <a:pt x="16799" y="359975"/>
                </a:lnTo>
                <a:lnTo>
                  <a:pt x="4329" y="314780"/>
                </a:lnTo>
                <a:lnTo>
                  <a:pt x="0" y="266700"/>
                </a:lnTo>
                <a:lnTo>
                  <a:pt x="4329" y="219021"/>
                </a:lnTo>
                <a:lnTo>
                  <a:pt x="16799" y="174039"/>
                </a:lnTo>
                <a:lnTo>
                  <a:pt x="36632" y="132531"/>
                </a:lnTo>
                <a:lnTo>
                  <a:pt x="63050" y="95276"/>
                </a:lnTo>
                <a:lnTo>
                  <a:pt x="95276" y="63050"/>
                </a:lnTo>
                <a:lnTo>
                  <a:pt x="132531" y="36632"/>
                </a:lnTo>
                <a:lnTo>
                  <a:pt x="174039" y="16799"/>
                </a:lnTo>
                <a:lnTo>
                  <a:pt x="219021" y="4329"/>
                </a:lnTo>
                <a:lnTo>
                  <a:pt x="266700" y="0"/>
                </a:lnTo>
                <a:lnTo>
                  <a:pt x="314780" y="4329"/>
                </a:lnTo>
                <a:lnTo>
                  <a:pt x="359975" y="16799"/>
                </a:lnTo>
                <a:lnTo>
                  <a:pt x="401545" y="36632"/>
                </a:lnTo>
                <a:lnTo>
                  <a:pt x="438751" y="63050"/>
                </a:lnTo>
                <a:lnTo>
                  <a:pt x="470851" y="95276"/>
                </a:lnTo>
                <a:lnTo>
                  <a:pt x="497106" y="132531"/>
                </a:lnTo>
                <a:lnTo>
                  <a:pt x="516776" y="174039"/>
                </a:lnTo>
                <a:lnTo>
                  <a:pt x="529120" y="219021"/>
                </a:lnTo>
                <a:lnTo>
                  <a:pt x="533400" y="266700"/>
                </a:lnTo>
                <a:lnTo>
                  <a:pt x="529120" y="314780"/>
                </a:lnTo>
                <a:lnTo>
                  <a:pt x="516776" y="359975"/>
                </a:lnTo>
                <a:lnTo>
                  <a:pt x="497106" y="401545"/>
                </a:lnTo>
                <a:lnTo>
                  <a:pt x="470851" y="438751"/>
                </a:lnTo>
                <a:lnTo>
                  <a:pt x="438751" y="470851"/>
                </a:lnTo>
                <a:lnTo>
                  <a:pt x="401545" y="497106"/>
                </a:lnTo>
                <a:lnTo>
                  <a:pt x="359975" y="516776"/>
                </a:lnTo>
                <a:lnTo>
                  <a:pt x="314780" y="529120"/>
                </a:lnTo>
                <a:lnTo>
                  <a:pt x="266700" y="5334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626095" y="4460748"/>
            <a:ext cx="544195" cy="544195"/>
          </a:xfrm>
          <a:custGeom>
            <a:avLst/>
            <a:gdLst/>
            <a:ahLst/>
            <a:cxnLst/>
            <a:rect l="l" t="t" r="r" b="b"/>
            <a:pathLst>
              <a:path w="544195" h="544195">
                <a:moveTo>
                  <a:pt x="286512" y="1524"/>
                </a:moveTo>
                <a:lnTo>
                  <a:pt x="257556" y="1524"/>
                </a:lnTo>
                <a:lnTo>
                  <a:pt x="271272" y="0"/>
                </a:lnTo>
                <a:lnTo>
                  <a:pt x="286512" y="1524"/>
                </a:lnTo>
                <a:close/>
              </a:path>
              <a:path w="544195" h="544195">
                <a:moveTo>
                  <a:pt x="300228" y="542544"/>
                </a:moveTo>
                <a:lnTo>
                  <a:pt x="243840" y="542544"/>
                </a:lnTo>
                <a:lnTo>
                  <a:pt x="230124" y="541020"/>
                </a:lnTo>
                <a:lnTo>
                  <a:pt x="217932" y="537972"/>
                </a:lnTo>
                <a:lnTo>
                  <a:pt x="204216" y="534924"/>
                </a:lnTo>
                <a:lnTo>
                  <a:pt x="166116" y="522732"/>
                </a:lnTo>
                <a:lnTo>
                  <a:pt x="120396" y="496824"/>
                </a:lnTo>
                <a:lnTo>
                  <a:pt x="80772" y="464820"/>
                </a:lnTo>
                <a:lnTo>
                  <a:pt x="47244" y="423672"/>
                </a:lnTo>
                <a:lnTo>
                  <a:pt x="21336" y="377952"/>
                </a:lnTo>
                <a:lnTo>
                  <a:pt x="6096" y="326136"/>
                </a:lnTo>
                <a:lnTo>
                  <a:pt x="3048" y="313944"/>
                </a:lnTo>
                <a:lnTo>
                  <a:pt x="1524" y="300228"/>
                </a:lnTo>
                <a:lnTo>
                  <a:pt x="1524" y="286512"/>
                </a:lnTo>
                <a:lnTo>
                  <a:pt x="0" y="272796"/>
                </a:lnTo>
                <a:lnTo>
                  <a:pt x="1524" y="257556"/>
                </a:lnTo>
                <a:lnTo>
                  <a:pt x="1524" y="243840"/>
                </a:lnTo>
                <a:lnTo>
                  <a:pt x="3048" y="230124"/>
                </a:lnTo>
                <a:lnTo>
                  <a:pt x="6096" y="217932"/>
                </a:lnTo>
                <a:lnTo>
                  <a:pt x="9144" y="204216"/>
                </a:lnTo>
                <a:lnTo>
                  <a:pt x="12192" y="192024"/>
                </a:lnTo>
                <a:lnTo>
                  <a:pt x="33528" y="143256"/>
                </a:lnTo>
                <a:lnTo>
                  <a:pt x="62484" y="99060"/>
                </a:lnTo>
                <a:lnTo>
                  <a:pt x="99060" y="62484"/>
                </a:lnTo>
                <a:lnTo>
                  <a:pt x="141732" y="33528"/>
                </a:lnTo>
                <a:lnTo>
                  <a:pt x="190500" y="12192"/>
                </a:lnTo>
                <a:lnTo>
                  <a:pt x="217932" y="6096"/>
                </a:lnTo>
                <a:lnTo>
                  <a:pt x="230124" y="3048"/>
                </a:lnTo>
                <a:lnTo>
                  <a:pt x="243840" y="1524"/>
                </a:lnTo>
                <a:lnTo>
                  <a:pt x="300228" y="1524"/>
                </a:lnTo>
                <a:lnTo>
                  <a:pt x="313944" y="3048"/>
                </a:lnTo>
                <a:lnTo>
                  <a:pt x="326136" y="6096"/>
                </a:lnTo>
                <a:lnTo>
                  <a:pt x="339852" y="9144"/>
                </a:lnTo>
                <a:lnTo>
                  <a:pt x="345948" y="10668"/>
                </a:lnTo>
                <a:lnTo>
                  <a:pt x="245364" y="10668"/>
                </a:lnTo>
                <a:lnTo>
                  <a:pt x="231648" y="13716"/>
                </a:lnTo>
                <a:lnTo>
                  <a:pt x="219456" y="15240"/>
                </a:lnTo>
                <a:lnTo>
                  <a:pt x="207264" y="18288"/>
                </a:lnTo>
                <a:lnTo>
                  <a:pt x="193548" y="21336"/>
                </a:lnTo>
                <a:lnTo>
                  <a:pt x="147828" y="41148"/>
                </a:lnTo>
                <a:lnTo>
                  <a:pt x="105156" y="70104"/>
                </a:lnTo>
                <a:lnTo>
                  <a:pt x="70104" y="105156"/>
                </a:lnTo>
                <a:lnTo>
                  <a:pt x="41148" y="146304"/>
                </a:lnTo>
                <a:lnTo>
                  <a:pt x="21336" y="193548"/>
                </a:lnTo>
                <a:lnTo>
                  <a:pt x="13716" y="231648"/>
                </a:lnTo>
                <a:lnTo>
                  <a:pt x="10668" y="245364"/>
                </a:lnTo>
                <a:lnTo>
                  <a:pt x="10668" y="298704"/>
                </a:lnTo>
                <a:lnTo>
                  <a:pt x="13716" y="312420"/>
                </a:lnTo>
                <a:lnTo>
                  <a:pt x="15240" y="324612"/>
                </a:lnTo>
                <a:lnTo>
                  <a:pt x="18288" y="336804"/>
                </a:lnTo>
                <a:lnTo>
                  <a:pt x="21336" y="350520"/>
                </a:lnTo>
                <a:lnTo>
                  <a:pt x="25908" y="362712"/>
                </a:lnTo>
                <a:lnTo>
                  <a:pt x="54864" y="417576"/>
                </a:lnTo>
                <a:lnTo>
                  <a:pt x="86868" y="457200"/>
                </a:lnTo>
                <a:lnTo>
                  <a:pt x="124968" y="489204"/>
                </a:lnTo>
                <a:lnTo>
                  <a:pt x="169164" y="513588"/>
                </a:lnTo>
                <a:lnTo>
                  <a:pt x="205740" y="525780"/>
                </a:lnTo>
                <a:lnTo>
                  <a:pt x="259080" y="533400"/>
                </a:lnTo>
                <a:lnTo>
                  <a:pt x="346710" y="533400"/>
                </a:lnTo>
                <a:lnTo>
                  <a:pt x="326136" y="537972"/>
                </a:lnTo>
                <a:lnTo>
                  <a:pt x="313944" y="541020"/>
                </a:lnTo>
                <a:lnTo>
                  <a:pt x="300228" y="542544"/>
                </a:lnTo>
                <a:close/>
              </a:path>
              <a:path w="544195" h="544195">
                <a:moveTo>
                  <a:pt x="346710" y="533400"/>
                </a:moveTo>
                <a:lnTo>
                  <a:pt x="284988" y="533400"/>
                </a:lnTo>
                <a:lnTo>
                  <a:pt x="312420" y="530352"/>
                </a:lnTo>
                <a:lnTo>
                  <a:pt x="324612" y="528828"/>
                </a:lnTo>
                <a:lnTo>
                  <a:pt x="336804" y="525780"/>
                </a:lnTo>
                <a:lnTo>
                  <a:pt x="350520" y="522732"/>
                </a:lnTo>
                <a:lnTo>
                  <a:pt x="362712" y="518160"/>
                </a:lnTo>
                <a:lnTo>
                  <a:pt x="417576" y="489204"/>
                </a:lnTo>
                <a:lnTo>
                  <a:pt x="457200" y="457200"/>
                </a:lnTo>
                <a:lnTo>
                  <a:pt x="489204" y="419100"/>
                </a:lnTo>
                <a:lnTo>
                  <a:pt x="513588" y="373380"/>
                </a:lnTo>
                <a:lnTo>
                  <a:pt x="528828" y="324612"/>
                </a:lnTo>
                <a:lnTo>
                  <a:pt x="533400" y="284988"/>
                </a:lnTo>
                <a:lnTo>
                  <a:pt x="533400" y="259080"/>
                </a:lnTo>
                <a:lnTo>
                  <a:pt x="530352" y="231648"/>
                </a:lnTo>
                <a:lnTo>
                  <a:pt x="528828" y="219456"/>
                </a:lnTo>
                <a:lnTo>
                  <a:pt x="525780" y="207264"/>
                </a:lnTo>
                <a:lnTo>
                  <a:pt x="522732" y="193548"/>
                </a:lnTo>
                <a:lnTo>
                  <a:pt x="502920" y="147828"/>
                </a:lnTo>
                <a:lnTo>
                  <a:pt x="473964" y="105156"/>
                </a:lnTo>
                <a:lnTo>
                  <a:pt x="438912" y="70104"/>
                </a:lnTo>
                <a:lnTo>
                  <a:pt x="397764" y="41148"/>
                </a:lnTo>
                <a:lnTo>
                  <a:pt x="362712" y="25908"/>
                </a:lnTo>
                <a:lnTo>
                  <a:pt x="324612" y="15240"/>
                </a:lnTo>
                <a:lnTo>
                  <a:pt x="312420" y="13716"/>
                </a:lnTo>
                <a:lnTo>
                  <a:pt x="298704" y="10668"/>
                </a:lnTo>
                <a:lnTo>
                  <a:pt x="345948" y="10668"/>
                </a:lnTo>
                <a:lnTo>
                  <a:pt x="352044" y="12192"/>
                </a:lnTo>
                <a:lnTo>
                  <a:pt x="400812" y="33528"/>
                </a:lnTo>
                <a:lnTo>
                  <a:pt x="445008" y="62484"/>
                </a:lnTo>
                <a:lnTo>
                  <a:pt x="481584" y="99060"/>
                </a:lnTo>
                <a:lnTo>
                  <a:pt x="510540" y="141732"/>
                </a:lnTo>
                <a:lnTo>
                  <a:pt x="531876" y="190500"/>
                </a:lnTo>
                <a:lnTo>
                  <a:pt x="537972" y="217932"/>
                </a:lnTo>
                <a:lnTo>
                  <a:pt x="541020" y="230124"/>
                </a:lnTo>
                <a:lnTo>
                  <a:pt x="542544" y="243840"/>
                </a:lnTo>
                <a:lnTo>
                  <a:pt x="542544" y="257556"/>
                </a:lnTo>
                <a:lnTo>
                  <a:pt x="544068" y="271272"/>
                </a:lnTo>
                <a:lnTo>
                  <a:pt x="542544" y="286512"/>
                </a:lnTo>
                <a:lnTo>
                  <a:pt x="542544" y="300228"/>
                </a:lnTo>
                <a:lnTo>
                  <a:pt x="541020" y="313944"/>
                </a:lnTo>
                <a:lnTo>
                  <a:pt x="537972" y="326136"/>
                </a:lnTo>
                <a:lnTo>
                  <a:pt x="534924" y="339852"/>
                </a:lnTo>
                <a:lnTo>
                  <a:pt x="531876" y="352044"/>
                </a:lnTo>
                <a:lnTo>
                  <a:pt x="510540" y="400812"/>
                </a:lnTo>
                <a:lnTo>
                  <a:pt x="481584" y="445008"/>
                </a:lnTo>
                <a:lnTo>
                  <a:pt x="445008" y="481584"/>
                </a:lnTo>
                <a:lnTo>
                  <a:pt x="402336" y="510540"/>
                </a:lnTo>
                <a:lnTo>
                  <a:pt x="353568" y="531876"/>
                </a:lnTo>
                <a:lnTo>
                  <a:pt x="346710" y="533400"/>
                </a:lnTo>
                <a:close/>
              </a:path>
              <a:path w="544195" h="544195">
                <a:moveTo>
                  <a:pt x="272796" y="544068"/>
                </a:moveTo>
                <a:lnTo>
                  <a:pt x="257556" y="542544"/>
                </a:lnTo>
                <a:lnTo>
                  <a:pt x="286512" y="542544"/>
                </a:lnTo>
                <a:lnTo>
                  <a:pt x="272796" y="544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3472" y="833088"/>
            <a:ext cx="47218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Exemple </a:t>
            </a:r>
            <a:r>
              <a:rPr spc="355" dirty="0"/>
              <a:t>de</a:t>
            </a:r>
            <a:r>
              <a:rPr spc="-45" dirty="0"/>
              <a:t> </a:t>
            </a:r>
            <a:r>
              <a:rPr spc="165" dirty="0"/>
              <a:t>verrou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5950" y="2213755"/>
            <a:ext cx="4084954" cy="4158615"/>
          </a:xfrm>
          <a:prstGeom prst="rect">
            <a:avLst/>
          </a:prstGeom>
        </p:spPr>
        <p:txBody>
          <a:bodyPr vert="horz" wrap="square" lIns="0" tIns="158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sz="1800" spc="-80" dirty="0">
                <a:latin typeface="Times New Roman"/>
                <a:cs typeface="Times New Roman"/>
              </a:rPr>
              <a:t>java.lang.Object </a:t>
            </a:r>
            <a:r>
              <a:rPr sz="1800" spc="-95" dirty="0">
                <a:latin typeface="Times New Roman"/>
                <a:cs typeface="Times New Roman"/>
              </a:rPr>
              <a:t>verrou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110" dirty="0">
                <a:latin typeface="Times New Roman"/>
                <a:cs typeface="Times New Roman"/>
              </a:rPr>
              <a:t>new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java.lang.Object();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synchronized </a:t>
            </a:r>
            <a:r>
              <a:rPr sz="1800" spc="-110" dirty="0">
                <a:solidFill>
                  <a:srgbClr val="FF0000"/>
                </a:solidFill>
                <a:latin typeface="Times New Roman"/>
                <a:cs typeface="Times New Roman"/>
              </a:rPr>
              <a:t>( 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verrou</a:t>
            </a:r>
            <a:r>
              <a:rPr sz="18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1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R="1814195" algn="ctr">
              <a:lnSpc>
                <a:spcPct val="100000"/>
              </a:lnSpc>
              <a:spcBef>
                <a:spcPts val="430"/>
              </a:spcBef>
            </a:pPr>
            <a:r>
              <a:rPr sz="1800" spc="-90" dirty="0">
                <a:latin typeface="Times New Roman"/>
                <a:cs typeface="Times New Roman"/>
              </a:rPr>
              <a:t>// </a:t>
            </a:r>
            <a:r>
              <a:rPr sz="1800" spc="-95" dirty="0">
                <a:latin typeface="Times New Roman"/>
                <a:cs typeface="Times New Roman"/>
              </a:rPr>
              <a:t>Zone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verrouillée.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120" dirty="0">
                <a:latin typeface="Times New Roman"/>
                <a:cs typeface="Times New Roman"/>
              </a:rPr>
              <a:t>On </a:t>
            </a:r>
            <a:r>
              <a:rPr sz="1800" spc="-95" dirty="0">
                <a:latin typeface="Times New Roman"/>
                <a:cs typeface="Times New Roman"/>
              </a:rPr>
              <a:t>pourrait </a:t>
            </a:r>
            <a:r>
              <a:rPr sz="1800" spc="-40" dirty="0">
                <a:latin typeface="Times New Roman"/>
                <a:cs typeface="Times New Roman"/>
              </a:rPr>
              <a:t>très </a:t>
            </a:r>
            <a:r>
              <a:rPr sz="1800" spc="-85" dirty="0">
                <a:latin typeface="Times New Roman"/>
                <a:cs typeface="Times New Roman"/>
              </a:rPr>
              <a:t>bien </a:t>
            </a:r>
            <a:r>
              <a:rPr sz="1800" spc="-75" dirty="0">
                <a:latin typeface="Times New Roman"/>
                <a:cs typeface="Times New Roman"/>
              </a:rPr>
              <a:t>écrire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synchronized </a:t>
            </a:r>
            <a:r>
              <a:rPr sz="1800" spc="-110" dirty="0">
                <a:solidFill>
                  <a:srgbClr val="FF0000"/>
                </a:solidFill>
                <a:latin typeface="Times New Roman"/>
                <a:cs typeface="Times New Roman"/>
              </a:rPr>
              <a:t>(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this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1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R="1814195" algn="ctr">
              <a:lnSpc>
                <a:spcPct val="100000"/>
              </a:lnSpc>
              <a:spcBef>
                <a:spcPts val="430"/>
              </a:spcBef>
            </a:pPr>
            <a:r>
              <a:rPr sz="1800" spc="-90" dirty="0">
                <a:latin typeface="Times New Roman"/>
                <a:cs typeface="Times New Roman"/>
              </a:rPr>
              <a:t>// </a:t>
            </a:r>
            <a:r>
              <a:rPr sz="1800" spc="-95" dirty="0">
                <a:latin typeface="Times New Roman"/>
                <a:cs typeface="Times New Roman"/>
              </a:rPr>
              <a:t>Zone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verrouillée.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114" dirty="0"/>
              <a:t>L'interface </a:t>
            </a:r>
            <a:r>
              <a:rPr spc="245" dirty="0"/>
              <a:t>«</a:t>
            </a:r>
            <a:r>
              <a:rPr spc="65" dirty="0"/>
              <a:t> </a:t>
            </a:r>
            <a:r>
              <a:rPr spc="204" dirty="0"/>
              <a:t>java.lang.Runnable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8018780" cy="32975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7878445" algn="l"/>
              </a:tabLst>
            </a:pPr>
            <a:r>
              <a:rPr sz="1800" spc="200" dirty="0">
                <a:latin typeface="Times New Roman"/>
                <a:cs typeface="Times New Roman"/>
              </a:rPr>
              <a:t>P</a:t>
            </a:r>
            <a:r>
              <a:rPr sz="1800" spc="85" dirty="0">
                <a:latin typeface="Times New Roman"/>
                <a:cs typeface="Times New Roman"/>
              </a:rPr>
              <a:t>ou</a:t>
            </a:r>
            <a:r>
              <a:rPr sz="1800" dirty="0">
                <a:latin typeface="Times New Roman"/>
                <a:cs typeface="Times New Roman"/>
              </a:rPr>
              <a:t>r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d</a:t>
            </a:r>
            <a:r>
              <a:rPr sz="1800" spc="185" dirty="0">
                <a:latin typeface="Times New Roman"/>
                <a:cs typeface="Times New Roman"/>
              </a:rPr>
              <a:t>é</a:t>
            </a:r>
            <a:r>
              <a:rPr sz="1800" spc="-100" dirty="0">
                <a:latin typeface="Times New Roman"/>
                <a:cs typeface="Times New Roman"/>
              </a:rPr>
              <a:t>f</a:t>
            </a:r>
            <a:r>
              <a:rPr sz="1800" spc="-110" dirty="0">
                <a:latin typeface="Times New Roman"/>
                <a:cs typeface="Times New Roman"/>
              </a:rPr>
              <a:t>i</a:t>
            </a:r>
            <a:r>
              <a:rPr sz="1800" spc="105" dirty="0">
                <a:latin typeface="Times New Roman"/>
                <a:cs typeface="Times New Roman"/>
              </a:rPr>
              <a:t>n</a:t>
            </a:r>
            <a:r>
              <a:rPr sz="1800" spc="-110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r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u</a:t>
            </a:r>
            <a:r>
              <a:rPr sz="1800" spc="100" dirty="0">
                <a:latin typeface="Times New Roman"/>
                <a:cs typeface="Times New Roman"/>
              </a:rPr>
              <a:t>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</a:t>
            </a:r>
            <a:r>
              <a:rPr sz="1800" spc="85" dirty="0">
                <a:latin typeface="Times New Roman"/>
                <a:cs typeface="Times New Roman"/>
              </a:rPr>
              <a:t>h</a:t>
            </a:r>
            <a:r>
              <a:rPr sz="1800" spc="10" dirty="0">
                <a:latin typeface="Times New Roman"/>
                <a:cs typeface="Times New Roman"/>
              </a:rPr>
              <a:t>r</a:t>
            </a:r>
            <a:r>
              <a:rPr sz="1800" spc="185" dirty="0">
                <a:latin typeface="Times New Roman"/>
                <a:cs typeface="Times New Roman"/>
              </a:rPr>
              <a:t>ea</a:t>
            </a:r>
            <a:r>
              <a:rPr sz="1800" spc="105" dirty="0">
                <a:latin typeface="Times New Roman"/>
                <a:cs typeface="Times New Roman"/>
              </a:rPr>
              <a:t>d</a:t>
            </a:r>
            <a:r>
              <a:rPr sz="1800" spc="45" dirty="0">
                <a:latin typeface="Times New Roman"/>
                <a:cs typeface="Times New Roman"/>
              </a:rPr>
              <a:t>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o</a:t>
            </a:r>
            <a:r>
              <a:rPr sz="1800" spc="100" dirty="0">
                <a:latin typeface="Times New Roman"/>
                <a:cs typeface="Times New Roman"/>
              </a:rPr>
              <a:t>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p</a:t>
            </a:r>
            <a:r>
              <a:rPr sz="1800" spc="185" dirty="0">
                <a:latin typeface="Times New Roman"/>
                <a:cs typeface="Times New Roman"/>
              </a:rPr>
              <a:t>e</a:t>
            </a:r>
            <a:r>
              <a:rPr sz="1800" spc="85" dirty="0">
                <a:latin typeface="Times New Roman"/>
                <a:cs typeface="Times New Roman"/>
              </a:rPr>
              <a:t>u</a:t>
            </a:r>
            <a:r>
              <a:rPr sz="1800" spc="-5" dirty="0">
                <a:latin typeface="Times New Roman"/>
                <a:cs typeface="Times New Roman"/>
              </a:rPr>
              <a:t>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185" dirty="0">
                <a:latin typeface="Times New Roman"/>
                <a:cs typeface="Times New Roman"/>
              </a:rPr>
              <a:t>é</a:t>
            </a:r>
            <a:r>
              <a:rPr sz="1800" spc="105" dirty="0">
                <a:latin typeface="Times New Roman"/>
                <a:cs typeface="Times New Roman"/>
              </a:rPr>
              <a:t>g</a:t>
            </a:r>
            <a:r>
              <a:rPr sz="1800" spc="185" dirty="0">
                <a:latin typeface="Times New Roman"/>
                <a:cs typeface="Times New Roman"/>
              </a:rPr>
              <a:t>a</a:t>
            </a:r>
            <a:r>
              <a:rPr sz="1800" spc="-110" dirty="0">
                <a:latin typeface="Times New Roman"/>
                <a:cs typeface="Times New Roman"/>
              </a:rPr>
              <a:t>l</a:t>
            </a:r>
            <a:r>
              <a:rPr sz="1800" spc="185" dirty="0">
                <a:latin typeface="Times New Roman"/>
                <a:cs typeface="Times New Roman"/>
              </a:rPr>
              <a:t>e</a:t>
            </a:r>
            <a:r>
              <a:rPr sz="1800" spc="105" dirty="0">
                <a:latin typeface="Times New Roman"/>
                <a:cs typeface="Times New Roman"/>
              </a:rPr>
              <a:t>m</a:t>
            </a:r>
            <a:r>
              <a:rPr sz="1800" spc="185" dirty="0">
                <a:latin typeface="Times New Roman"/>
                <a:cs typeface="Times New Roman"/>
              </a:rPr>
              <a:t>e</a:t>
            </a:r>
            <a:r>
              <a:rPr sz="1800" spc="85" dirty="0">
                <a:latin typeface="Times New Roman"/>
                <a:cs typeface="Times New Roman"/>
              </a:rPr>
              <a:t>n</a:t>
            </a:r>
            <a:r>
              <a:rPr sz="1800" spc="-5" dirty="0">
                <a:latin typeface="Times New Roman"/>
                <a:cs typeface="Times New Roman"/>
              </a:rPr>
              <a:t>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i</a:t>
            </a:r>
            <a:r>
              <a:rPr sz="1800" spc="85" dirty="0">
                <a:latin typeface="Times New Roman"/>
                <a:cs typeface="Times New Roman"/>
              </a:rPr>
              <a:t>m</a:t>
            </a:r>
            <a:r>
              <a:rPr sz="1800" spc="105" dirty="0">
                <a:latin typeface="Times New Roman"/>
                <a:cs typeface="Times New Roman"/>
              </a:rPr>
              <a:t>p</a:t>
            </a:r>
            <a:r>
              <a:rPr sz="1800" spc="-110" dirty="0">
                <a:latin typeface="Times New Roman"/>
                <a:cs typeface="Times New Roman"/>
              </a:rPr>
              <a:t>l</a:t>
            </a:r>
            <a:r>
              <a:rPr sz="1800" spc="185" dirty="0">
                <a:latin typeface="Times New Roman"/>
                <a:cs typeface="Times New Roman"/>
              </a:rPr>
              <a:t>a</a:t>
            </a:r>
            <a:r>
              <a:rPr sz="1800" spc="85" dirty="0">
                <a:latin typeface="Times New Roman"/>
                <a:cs typeface="Times New Roman"/>
              </a:rPr>
              <a:t>n</a:t>
            </a:r>
            <a:r>
              <a:rPr sz="1800" dirty="0">
                <a:latin typeface="Times New Roman"/>
                <a:cs typeface="Times New Roman"/>
              </a:rPr>
              <a:t>t</a:t>
            </a:r>
            <a:r>
              <a:rPr sz="1800" spc="204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r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l</a:t>
            </a:r>
            <a:r>
              <a:rPr sz="1800" spc="30" dirty="0">
                <a:latin typeface="Times New Roman"/>
                <a:cs typeface="Times New Roman"/>
              </a:rPr>
              <a:t>'</a:t>
            </a:r>
            <a:r>
              <a:rPr sz="1800" spc="-110" dirty="0">
                <a:latin typeface="Times New Roman"/>
                <a:cs typeface="Times New Roman"/>
              </a:rPr>
              <a:t>i</a:t>
            </a:r>
            <a:r>
              <a:rPr sz="1800" spc="85" dirty="0">
                <a:latin typeface="Times New Roman"/>
                <a:cs typeface="Times New Roman"/>
              </a:rPr>
              <a:t>n</a:t>
            </a:r>
            <a:r>
              <a:rPr sz="1800" dirty="0">
                <a:latin typeface="Times New Roman"/>
                <a:cs typeface="Times New Roman"/>
              </a:rPr>
              <a:t>t</a:t>
            </a:r>
            <a:r>
              <a:rPr sz="1800" spc="185" dirty="0">
                <a:latin typeface="Times New Roman"/>
                <a:cs typeface="Times New Roman"/>
              </a:rPr>
              <a:t>e</a:t>
            </a:r>
            <a:r>
              <a:rPr sz="1800" spc="10" dirty="0">
                <a:latin typeface="Times New Roman"/>
                <a:cs typeface="Times New Roman"/>
              </a:rPr>
              <a:t>r</a:t>
            </a:r>
            <a:r>
              <a:rPr sz="1800" spc="-100" dirty="0">
                <a:latin typeface="Times New Roman"/>
                <a:cs typeface="Times New Roman"/>
              </a:rPr>
              <a:t>f</a:t>
            </a:r>
            <a:r>
              <a:rPr sz="1800" spc="185" dirty="0">
                <a:latin typeface="Times New Roman"/>
                <a:cs typeface="Times New Roman"/>
              </a:rPr>
              <a:t>a</a:t>
            </a:r>
            <a:r>
              <a:rPr sz="1800" spc="100" dirty="0">
                <a:latin typeface="Times New Roman"/>
                <a:cs typeface="Times New Roman"/>
              </a:rPr>
              <a:t>c</a:t>
            </a:r>
            <a:r>
              <a:rPr sz="1800" spc="200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100" dirty="0">
                <a:latin typeface="Times New Roman"/>
                <a:cs typeface="Times New Roman"/>
              </a:rPr>
              <a:t>«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1800" spc="135" dirty="0">
                <a:solidFill>
                  <a:srgbClr val="FF0000"/>
                </a:solidFill>
                <a:latin typeface="Times New Roman"/>
                <a:cs typeface="Times New Roman"/>
              </a:rPr>
              <a:t>java.lang.Runnable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25" dirty="0">
                <a:latin typeface="Times New Roman"/>
                <a:cs typeface="Times New Roman"/>
              </a:rPr>
              <a:t>plutôt </a:t>
            </a:r>
            <a:r>
              <a:rPr sz="1800" spc="130" dirty="0">
                <a:latin typeface="Times New Roman"/>
                <a:cs typeface="Times New Roman"/>
              </a:rPr>
              <a:t>que </a:t>
            </a:r>
            <a:r>
              <a:rPr sz="1800" spc="50" dirty="0">
                <a:latin typeface="Times New Roman"/>
                <a:cs typeface="Times New Roman"/>
              </a:rPr>
              <a:t>d'hériter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java.lang.Thread</a:t>
            </a:r>
            <a:r>
              <a:rPr sz="1800" spc="-28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355600" marR="57658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5" dirty="0">
                <a:latin typeface="Times New Roman"/>
                <a:cs typeface="Times New Roman"/>
              </a:rPr>
              <a:t>Cette </a:t>
            </a:r>
            <a:r>
              <a:rPr sz="1800" spc="60" dirty="0">
                <a:latin typeface="Times New Roman"/>
                <a:cs typeface="Times New Roman"/>
              </a:rPr>
              <a:t>interface </a:t>
            </a:r>
            <a:r>
              <a:rPr sz="1800" spc="35" dirty="0">
                <a:latin typeface="Times New Roman"/>
                <a:cs typeface="Times New Roman"/>
              </a:rPr>
              <a:t>définie </a:t>
            </a:r>
            <a:r>
              <a:rPr sz="1800" spc="50" dirty="0">
                <a:latin typeface="Times New Roman"/>
                <a:cs typeface="Times New Roman"/>
              </a:rPr>
              <a:t>l'opération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65" dirty="0">
                <a:solidFill>
                  <a:srgbClr val="FF0000"/>
                </a:solidFill>
                <a:latin typeface="Times New Roman"/>
                <a:cs typeface="Times New Roman"/>
              </a:rPr>
              <a:t>run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30" dirty="0">
                <a:latin typeface="Times New Roman"/>
                <a:cs typeface="Times New Roman"/>
              </a:rPr>
              <a:t>qui </a:t>
            </a:r>
            <a:r>
              <a:rPr sz="1800" spc="15" dirty="0">
                <a:latin typeface="Times New Roman"/>
                <a:cs typeface="Times New Roman"/>
              </a:rPr>
              <a:t>doit </a:t>
            </a:r>
            <a:r>
              <a:rPr sz="1800" spc="100" dirty="0">
                <a:latin typeface="Times New Roman"/>
                <a:cs typeface="Times New Roman"/>
              </a:rPr>
              <a:t>être </a:t>
            </a:r>
            <a:r>
              <a:rPr sz="1800" spc="70" dirty="0">
                <a:latin typeface="Times New Roman"/>
                <a:cs typeface="Times New Roman"/>
              </a:rPr>
              <a:t>implantée </a:t>
            </a:r>
            <a:r>
              <a:rPr sz="1800" spc="90" dirty="0">
                <a:latin typeface="Times New Roman"/>
                <a:cs typeface="Times New Roman"/>
              </a:rPr>
              <a:t>et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qui  </a:t>
            </a:r>
            <a:r>
              <a:rPr sz="1800" spc="95" dirty="0">
                <a:latin typeface="Times New Roman"/>
                <a:cs typeface="Times New Roman"/>
              </a:rPr>
              <a:t>correspond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05" dirty="0">
                <a:latin typeface="Times New Roman"/>
                <a:cs typeface="Times New Roman"/>
              </a:rPr>
              <a:t>méthode </a:t>
            </a:r>
            <a:r>
              <a:rPr sz="1800" spc="120" dirty="0">
                <a:latin typeface="Times New Roman"/>
                <a:cs typeface="Times New Roman"/>
              </a:rPr>
              <a:t>appelée </a:t>
            </a:r>
            <a:r>
              <a:rPr sz="1800" spc="140" dirty="0">
                <a:latin typeface="Times New Roman"/>
                <a:cs typeface="Times New Roman"/>
              </a:rPr>
              <a:t>au</a:t>
            </a:r>
            <a:r>
              <a:rPr sz="1800" spc="-26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lancement </a:t>
            </a:r>
            <a:r>
              <a:rPr sz="1800" spc="90" dirty="0">
                <a:latin typeface="Times New Roman"/>
                <a:cs typeface="Times New Roman"/>
              </a:rPr>
              <a:t>du </a:t>
            </a:r>
            <a:r>
              <a:rPr sz="1800" spc="85" dirty="0">
                <a:latin typeface="Times New Roman"/>
                <a:cs typeface="Times New Roman"/>
              </a:rPr>
              <a:t>thread.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55600" marR="315595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95" dirty="0">
                <a:latin typeface="Times New Roman"/>
                <a:cs typeface="Times New Roman"/>
              </a:rPr>
              <a:t>créer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95" dirty="0">
                <a:latin typeface="Times New Roman"/>
                <a:cs typeface="Times New Roman"/>
              </a:rPr>
              <a:t>thread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30" dirty="0">
                <a:latin typeface="Times New Roman"/>
                <a:cs typeface="Times New Roman"/>
              </a:rPr>
              <a:t>partir </a:t>
            </a:r>
            <a:r>
              <a:rPr sz="1800" spc="100" dirty="0">
                <a:latin typeface="Times New Roman"/>
                <a:cs typeface="Times New Roman"/>
              </a:rPr>
              <a:t>d'une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30" dirty="0">
                <a:latin typeface="Times New Roman"/>
                <a:cs typeface="Times New Roman"/>
              </a:rPr>
              <a:t>qui </a:t>
            </a:r>
            <a:r>
              <a:rPr sz="1800" spc="55" dirty="0">
                <a:latin typeface="Times New Roman"/>
                <a:cs typeface="Times New Roman"/>
              </a:rPr>
              <a:t>implante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95" dirty="0">
                <a:latin typeface="Times New Roman"/>
                <a:cs typeface="Times New Roman"/>
              </a:rPr>
              <a:t>Runnable </a:t>
            </a:r>
            <a:r>
              <a:rPr sz="1800" spc="65" dirty="0">
                <a:latin typeface="Times New Roman"/>
                <a:cs typeface="Times New Roman"/>
              </a:rPr>
              <a:t>», </a:t>
            </a:r>
            <a:r>
              <a:rPr sz="1800" spc="90" dirty="0">
                <a:latin typeface="Times New Roman"/>
                <a:cs typeface="Times New Roman"/>
              </a:rPr>
              <a:t>on  </a:t>
            </a:r>
            <a:r>
              <a:rPr sz="1800" spc="20" dirty="0">
                <a:latin typeface="Times New Roman"/>
                <a:cs typeface="Times New Roman"/>
              </a:rPr>
              <a:t>doit </a:t>
            </a:r>
            <a:r>
              <a:rPr sz="1800" spc="95" dirty="0">
                <a:latin typeface="Times New Roman"/>
                <a:cs typeface="Times New Roman"/>
              </a:rPr>
              <a:t>créer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95" dirty="0">
                <a:latin typeface="Times New Roman"/>
                <a:cs typeface="Times New Roman"/>
              </a:rPr>
              <a:t>instance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java.lang.Thread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20" dirty="0">
                <a:latin typeface="Times New Roman"/>
                <a:cs typeface="Times New Roman"/>
              </a:rPr>
              <a:t>qui </a:t>
            </a:r>
            <a:r>
              <a:rPr sz="1800" spc="110" dirty="0">
                <a:latin typeface="Times New Roman"/>
                <a:cs typeface="Times New Roman"/>
              </a:rPr>
              <a:t>prenne </a:t>
            </a:r>
            <a:r>
              <a:rPr sz="1800" spc="140" dirty="0">
                <a:latin typeface="Times New Roman"/>
                <a:cs typeface="Times New Roman"/>
              </a:rPr>
              <a:t>en</a:t>
            </a:r>
            <a:r>
              <a:rPr sz="1800" spc="-17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paramètre 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95" dirty="0">
                <a:latin typeface="Times New Roman"/>
                <a:cs typeface="Times New Roman"/>
              </a:rPr>
              <a:t>référence </a:t>
            </a:r>
            <a:r>
              <a:rPr sz="1800" spc="90" dirty="0">
                <a:latin typeface="Times New Roman"/>
                <a:cs typeface="Times New Roman"/>
              </a:rPr>
              <a:t>vers </a:t>
            </a:r>
            <a:r>
              <a:rPr sz="1800" spc="100" dirty="0">
                <a:latin typeface="Times New Roman"/>
                <a:cs typeface="Times New Roman"/>
              </a:rPr>
              <a:t>cette</a:t>
            </a:r>
            <a:r>
              <a:rPr sz="1800" spc="-125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classe.</a:t>
            </a:r>
            <a:endParaRPr sz="18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1720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05" dirty="0">
                <a:latin typeface="Times New Roman"/>
                <a:cs typeface="Times New Roman"/>
              </a:rPr>
              <a:t>Thread(Runnable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target);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58668" y="598932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51048" y="5980176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5" h="548640">
                <a:moveTo>
                  <a:pt x="626364" y="548640"/>
                </a:moveTo>
                <a:lnTo>
                  <a:pt x="0" y="548640"/>
                </a:lnTo>
                <a:lnTo>
                  <a:pt x="312420" y="0"/>
                </a:lnTo>
                <a:lnTo>
                  <a:pt x="31939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7620" y="537972"/>
                </a:lnTo>
                <a:lnTo>
                  <a:pt x="12192" y="545592"/>
                </a:lnTo>
                <a:lnTo>
                  <a:pt x="624619" y="545592"/>
                </a:lnTo>
                <a:lnTo>
                  <a:pt x="626364" y="548640"/>
                </a:lnTo>
                <a:close/>
              </a:path>
              <a:path w="626745" h="548640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5" h="548640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19396" y="12192"/>
                </a:lnTo>
                <a:lnTo>
                  <a:pt x="620259" y="537972"/>
                </a:lnTo>
                <a:lnTo>
                  <a:pt x="617220" y="537972"/>
                </a:lnTo>
                <a:lnTo>
                  <a:pt x="614172" y="545592"/>
                </a:lnTo>
                <a:close/>
              </a:path>
              <a:path w="626745" h="548640">
                <a:moveTo>
                  <a:pt x="12192" y="545592"/>
                </a:moveTo>
                <a:lnTo>
                  <a:pt x="7620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5" h="548640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5" h="548640">
                <a:moveTo>
                  <a:pt x="624619" y="545592"/>
                </a:moveTo>
                <a:lnTo>
                  <a:pt x="614172" y="545592"/>
                </a:lnTo>
                <a:lnTo>
                  <a:pt x="617220" y="537972"/>
                </a:lnTo>
                <a:lnTo>
                  <a:pt x="620259" y="537972"/>
                </a:lnTo>
                <a:lnTo>
                  <a:pt x="624619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64229" y="6086856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36035" y="6426708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960331" y="6052774"/>
            <a:ext cx="49885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 ne peut </a:t>
            </a:r>
            <a:r>
              <a:rPr sz="1800" spc="30" dirty="0">
                <a:solidFill>
                  <a:srgbClr val="FF0000"/>
                </a:solidFill>
                <a:latin typeface="Times New Roman"/>
                <a:cs typeface="Times New Roman"/>
              </a:rPr>
              <a:t>pas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appliquer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les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opération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« Thread » 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directement </a:t>
            </a:r>
            <a:r>
              <a:rPr sz="1800" spc="30" dirty="0">
                <a:solidFill>
                  <a:srgbClr val="FF0000"/>
                </a:solidFill>
                <a:latin typeface="Times New Roman"/>
                <a:cs typeface="Times New Roman"/>
              </a:rPr>
              <a:t>sur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une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classe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qui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implante « Runnable</a:t>
            </a:r>
            <a:r>
              <a:rPr sz="18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74925" marR="5080" indent="-2176145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Exemple </a:t>
            </a:r>
            <a:r>
              <a:rPr spc="355" dirty="0"/>
              <a:t>de </a:t>
            </a:r>
            <a:r>
              <a:rPr spc="245" dirty="0"/>
              <a:t>thread </a:t>
            </a:r>
            <a:r>
              <a:rPr spc="80" dirty="0"/>
              <a:t>utilisant</a:t>
            </a:r>
            <a:r>
              <a:rPr spc="-390" dirty="0"/>
              <a:t> </a:t>
            </a:r>
            <a:r>
              <a:rPr spc="245" dirty="0"/>
              <a:t>«  Runnable</a:t>
            </a:r>
            <a:r>
              <a:rPr spc="100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2229159"/>
            <a:ext cx="4606290" cy="3646804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 </a:t>
            </a:r>
            <a:r>
              <a:rPr sz="1800" spc="-90" dirty="0">
                <a:latin typeface="Times New Roman"/>
                <a:cs typeface="Times New Roman"/>
              </a:rPr>
              <a:t>monThread </a:t>
            </a:r>
            <a:r>
              <a:rPr sz="1800" spc="-95" dirty="0">
                <a:latin typeface="Times New Roman"/>
                <a:cs typeface="Times New Roman"/>
              </a:rPr>
              <a:t>implements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Runnable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125" dirty="0">
                <a:latin typeface="Times New Roman"/>
                <a:cs typeface="Times New Roman"/>
              </a:rPr>
              <a:t>void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run()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 </a:t>
            </a:r>
            <a:r>
              <a:rPr sz="1800" spc="-90" dirty="0">
                <a:latin typeface="Times New Roman"/>
                <a:cs typeface="Times New Roman"/>
              </a:rPr>
              <a:t>// </a:t>
            </a:r>
            <a:r>
              <a:rPr sz="1800" spc="-330" dirty="0">
                <a:latin typeface="Times New Roman"/>
                <a:cs typeface="Times New Roman"/>
              </a:rPr>
              <a:t>…</a:t>
            </a:r>
            <a:r>
              <a:rPr sz="1800" spc="-290" dirty="0">
                <a:latin typeface="Times New Roman"/>
                <a:cs typeface="Times New Roman"/>
              </a:rPr>
              <a:t> </a:t>
            </a: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65" dirty="0">
                <a:latin typeface="Times New Roman"/>
                <a:cs typeface="Times New Roman"/>
              </a:rPr>
              <a:t>static </a:t>
            </a:r>
            <a:r>
              <a:rPr sz="1800" spc="-125" dirty="0">
                <a:latin typeface="Times New Roman"/>
                <a:cs typeface="Times New Roman"/>
              </a:rPr>
              <a:t>void </a:t>
            </a:r>
            <a:r>
              <a:rPr sz="1800" spc="-110" dirty="0">
                <a:latin typeface="Times New Roman"/>
                <a:cs typeface="Times New Roman"/>
              </a:rPr>
              <a:t>main( </a:t>
            </a:r>
            <a:r>
              <a:rPr sz="1800" spc="-95" dirty="0">
                <a:latin typeface="Times New Roman"/>
                <a:cs typeface="Times New Roman"/>
              </a:rPr>
              <a:t>String </a:t>
            </a:r>
            <a:r>
              <a:rPr sz="1800" spc="-200" dirty="0">
                <a:latin typeface="Times New Roman"/>
                <a:cs typeface="Times New Roman"/>
              </a:rPr>
              <a:t>[] </a:t>
            </a:r>
            <a:r>
              <a:rPr sz="1800" spc="-40" dirty="0">
                <a:latin typeface="Times New Roman"/>
                <a:cs typeface="Times New Roman"/>
              </a:rPr>
              <a:t>args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926465" marR="5080">
              <a:lnSpc>
                <a:spcPct val="120000"/>
              </a:lnSpc>
            </a:pPr>
            <a:r>
              <a:rPr sz="1800" spc="-80" dirty="0">
                <a:latin typeface="Times New Roman"/>
                <a:cs typeface="Times New Roman"/>
              </a:rPr>
              <a:t>Thread </a:t>
            </a:r>
            <a:r>
              <a:rPr sz="1800" spc="-90" dirty="0">
                <a:latin typeface="Times New Roman"/>
                <a:cs typeface="Times New Roman"/>
              </a:rPr>
              <a:t>t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105" dirty="0">
                <a:latin typeface="Times New Roman"/>
                <a:cs typeface="Times New Roman"/>
              </a:rPr>
              <a:t>new </a:t>
            </a:r>
            <a:r>
              <a:rPr sz="1800" spc="-85" dirty="0">
                <a:latin typeface="Times New Roman"/>
                <a:cs typeface="Times New Roman"/>
              </a:rPr>
              <a:t>Thread( </a:t>
            </a:r>
            <a:r>
              <a:rPr sz="1800" spc="-110" dirty="0">
                <a:latin typeface="Times New Roman"/>
                <a:cs typeface="Times New Roman"/>
              </a:rPr>
              <a:t>new </a:t>
            </a:r>
            <a:r>
              <a:rPr sz="1800" spc="-95" dirty="0">
                <a:latin typeface="Times New Roman"/>
                <a:cs typeface="Times New Roman"/>
              </a:rPr>
              <a:t>monThread() );  </a:t>
            </a:r>
            <a:r>
              <a:rPr sz="1800" spc="-70" dirty="0">
                <a:latin typeface="Times New Roman"/>
                <a:cs typeface="Times New Roman"/>
              </a:rPr>
              <a:t>t.start();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37790" marR="5080" indent="-261239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Le </a:t>
            </a:r>
            <a:r>
              <a:rPr spc="75" dirty="0"/>
              <a:t>JDK </a:t>
            </a:r>
            <a:r>
              <a:rPr spc="195" dirty="0"/>
              <a:t>1.2 </a:t>
            </a:r>
            <a:r>
              <a:rPr spc="229" dirty="0"/>
              <a:t>et </a:t>
            </a:r>
            <a:r>
              <a:rPr spc="245" dirty="0"/>
              <a:t>les </a:t>
            </a:r>
            <a:r>
              <a:rPr spc="220" dirty="0"/>
              <a:t>opérations</a:t>
            </a:r>
            <a:r>
              <a:rPr spc="-160" dirty="0"/>
              <a:t> </a:t>
            </a:r>
            <a:r>
              <a:rPr spc="250" dirty="0"/>
              <a:t>sur  </a:t>
            </a:r>
            <a:r>
              <a:rPr spc="245" dirty="0"/>
              <a:t>les</a:t>
            </a:r>
            <a:r>
              <a:rPr spc="125" dirty="0"/>
              <a:t> </a:t>
            </a:r>
            <a:r>
              <a:rPr spc="275" dirty="0"/>
              <a:t>threads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30" y="1823660"/>
            <a:ext cx="7112634" cy="52863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95" dirty="0">
                <a:latin typeface="Times New Roman"/>
                <a:cs typeface="Times New Roman"/>
              </a:rPr>
              <a:t>Plusieurs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opérations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notés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deprecated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JDK  </a:t>
            </a:r>
            <a:r>
              <a:rPr sz="2000" spc="80" dirty="0">
                <a:latin typeface="Times New Roman"/>
                <a:cs typeface="Times New Roman"/>
              </a:rPr>
              <a:t>1.2.</a:t>
            </a:r>
            <a:endParaRPr sz="2000">
              <a:latin typeface="Times New Roman"/>
              <a:cs typeface="Times New Roman"/>
            </a:endParaRPr>
          </a:p>
          <a:p>
            <a:pPr marL="354965" marR="190500" indent="-342265">
              <a:lnSpc>
                <a:spcPct val="100000"/>
              </a:lnSpc>
              <a:spcBef>
                <a:spcPts val="148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05" dirty="0">
                <a:latin typeface="Times New Roman"/>
                <a:cs typeface="Times New Roman"/>
              </a:rPr>
              <a:t>En</a:t>
            </a:r>
            <a:r>
              <a:rPr sz="2000" spc="40" dirty="0">
                <a:latin typeface="Times New Roman"/>
                <a:cs typeface="Times New Roman"/>
              </a:rPr>
              <a:t> particulier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opérations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suspend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resume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ne  </a:t>
            </a:r>
            <a:r>
              <a:rPr sz="2000" spc="65" dirty="0">
                <a:latin typeface="Times New Roman"/>
                <a:cs typeface="Times New Roman"/>
              </a:rPr>
              <a:t>doivent </a:t>
            </a:r>
            <a:r>
              <a:rPr sz="2000" spc="85" dirty="0">
                <a:latin typeface="Times New Roman"/>
                <a:cs typeface="Times New Roman"/>
              </a:rPr>
              <a:t>plus </a:t>
            </a:r>
            <a:r>
              <a:rPr sz="2000" spc="110" dirty="0">
                <a:latin typeface="Times New Roman"/>
                <a:cs typeface="Times New Roman"/>
              </a:rPr>
              <a:t>être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utilisées.</a:t>
            </a:r>
            <a:endParaRPr sz="20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440"/>
              </a:spcBef>
              <a:tabLst>
                <a:tab pos="755015" algn="l"/>
              </a:tabLst>
            </a:pPr>
            <a:r>
              <a:rPr sz="1800" spc="100" dirty="0">
                <a:latin typeface="Times New Roman"/>
                <a:cs typeface="Times New Roman"/>
              </a:rPr>
              <a:t>–	</a:t>
            </a:r>
            <a:r>
              <a:rPr sz="1800" spc="10" dirty="0">
                <a:latin typeface="Times New Roman"/>
                <a:cs typeface="Times New Roman"/>
              </a:rPr>
              <a:t>Utiliser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95" dirty="0">
                <a:latin typeface="Times New Roman"/>
                <a:cs typeface="Times New Roman"/>
              </a:rPr>
              <a:t>place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65" dirty="0">
                <a:latin typeface="Times New Roman"/>
                <a:cs typeface="Times New Roman"/>
              </a:rPr>
              <a:t>synchronisation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30" dirty="0">
                <a:latin typeface="Times New Roman"/>
                <a:cs typeface="Times New Roman"/>
              </a:rPr>
              <a:t>partir </a:t>
            </a:r>
            <a:r>
              <a:rPr sz="1800" spc="75" dirty="0">
                <a:latin typeface="Times New Roman"/>
                <a:cs typeface="Times New Roman"/>
              </a:rPr>
              <a:t>d'un</a:t>
            </a:r>
            <a:r>
              <a:rPr sz="1800" spc="-2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verrou.</a:t>
            </a:r>
            <a:endParaRPr sz="1800">
              <a:latin typeface="Times New Roman"/>
              <a:cs typeface="Times New Roman"/>
            </a:endParaRPr>
          </a:p>
          <a:p>
            <a:pPr marL="354965" marR="109220" indent="-342265">
              <a:lnSpc>
                <a:spcPct val="100000"/>
              </a:lnSpc>
              <a:spcBef>
                <a:spcPts val="119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De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plus,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l'opération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stop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20" dirty="0">
                <a:latin typeface="Times New Roman"/>
                <a:cs typeface="Times New Roman"/>
              </a:rPr>
              <a:t>également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déconseillée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au  </a:t>
            </a:r>
            <a:r>
              <a:rPr sz="2000" dirty="0">
                <a:latin typeface="Times New Roman"/>
                <a:cs typeface="Times New Roman"/>
              </a:rPr>
              <a:t>profit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15" dirty="0">
                <a:latin typeface="Times New Roman"/>
                <a:cs typeface="Times New Roman"/>
              </a:rPr>
              <a:t>l'utilisation </a:t>
            </a:r>
            <a:r>
              <a:rPr sz="2000" spc="114" dirty="0">
                <a:latin typeface="Times New Roman"/>
                <a:cs typeface="Times New Roman"/>
              </a:rPr>
              <a:t>d'une </a:t>
            </a:r>
            <a:r>
              <a:rPr sz="2000" spc="70" dirty="0">
                <a:latin typeface="Times New Roman"/>
                <a:cs typeface="Times New Roman"/>
              </a:rPr>
              <a:t>variable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575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75" dirty="0">
                <a:latin typeface="Times New Roman"/>
                <a:cs typeface="Times New Roman"/>
              </a:rPr>
              <a:t>void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run()</a:t>
            </a:r>
            <a:endParaRPr sz="24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580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>
              <a:latin typeface="Times New Roman"/>
              <a:cs typeface="Times New Roman"/>
            </a:endParaRPr>
          </a:p>
          <a:p>
            <a:pPr marL="1155065">
              <a:lnSpc>
                <a:spcPct val="100000"/>
              </a:lnSpc>
              <a:spcBef>
                <a:spcPts val="575"/>
              </a:spcBef>
            </a:pPr>
            <a:r>
              <a:rPr sz="2400" spc="-175" dirty="0">
                <a:latin typeface="Times New Roman"/>
                <a:cs typeface="Times New Roman"/>
              </a:rPr>
              <a:t>while </a:t>
            </a:r>
            <a:r>
              <a:rPr sz="2400" spc="-150" dirty="0">
                <a:latin typeface="Times New Roman"/>
                <a:cs typeface="Times New Roman"/>
              </a:rPr>
              <a:t>( </a:t>
            </a:r>
            <a:r>
              <a:rPr sz="2400" spc="-70" dirty="0">
                <a:latin typeface="Times New Roman"/>
                <a:cs typeface="Times New Roman"/>
              </a:rPr>
              <a:t>stop </a:t>
            </a:r>
            <a:r>
              <a:rPr sz="2400" spc="-229" dirty="0">
                <a:latin typeface="Times New Roman"/>
                <a:cs typeface="Times New Roman"/>
              </a:rPr>
              <a:t>!= </a:t>
            </a:r>
            <a:r>
              <a:rPr sz="2400" spc="-90" dirty="0">
                <a:latin typeface="Times New Roman"/>
                <a:cs typeface="Times New Roman"/>
              </a:rPr>
              <a:t>true</a:t>
            </a:r>
            <a:r>
              <a:rPr sz="2400" spc="-40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1155065">
              <a:lnSpc>
                <a:spcPct val="100000"/>
              </a:lnSpc>
              <a:spcBef>
                <a:spcPts val="575"/>
              </a:spcBef>
            </a:pPr>
            <a:r>
              <a:rPr sz="2400" spc="-500" dirty="0">
                <a:latin typeface="Times New Roman"/>
                <a:cs typeface="Times New Roman"/>
              </a:rPr>
              <a:t>{ </a:t>
            </a: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434" dirty="0">
                <a:latin typeface="Times New Roman"/>
                <a:cs typeface="Times New Roman"/>
              </a:rPr>
              <a:t>…</a:t>
            </a:r>
            <a:r>
              <a:rPr sz="2400" spc="-370" dirty="0">
                <a:latin typeface="Times New Roman"/>
                <a:cs typeface="Times New Roman"/>
              </a:rPr>
              <a:t> </a:t>
            </a: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575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580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75" dirty="0">
                <a:latin typeface="Times New Roman"/>
                <a:cs typeface="Times New Roman"/>
              </a:rPr>
              <a:t>void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stop()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6126" y="833088"/>
            <a:ext cx="50933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275" dirty="0"/>
              <a:t>threads</a:t>
            </a:r>
            <a:r>
              <a:rPr spc="-25" dirty="0"/>
              <a:t> </a:t>
            </a:r>
            <a:r>
              <a:rPr spc="325" dirty="0"/>
              <a:t>démons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8067040" cy="3700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4544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75" dirty="0">
                <a:latin typeface="Times New Roman"/>
                <a:cs typeface="Times New Roman"/>
              </a:rPr>
              <a:t>Lorsqu'une </a:t>
            </a:r>
            <a:r>
              <a:rPr sz="1800" spc="45" dirty="0">
                <a:latin typeface="Times New Roman"/>
                <a:cs typeface="Times New Roman"/>
              </a:rPr>
              <a:t>application </a:t>
            </a:r>
            <a:r>
              <a:rPr sz="1800" spc="135" dirty="0">
                <a:latin typeface="Times New Roman"/>
                <a:cs typeface="Times New Roman"/>
              </a:rPr>
              <a:t>créée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85" dirty="0">
                <a:latin typeface="Times New Roman"/>
                <a:cs typeface="Times New Roman"/>
              </a:rPr>
              <a:t>thread, </a:t>
            </a:r>
            <a:r>
              <a:rPr sz="1800" spc="30" dirty="0">
                <a:latin typeface="Times New Roman"/>
                <a:cs typeface="Times New Roman"/>
              </a:rPr>
              <a:t>celle-ci </a:t>
            </a:r>
            <a:r>
              <a:rPr sz="1800" spc="114" dirty="0">
                <a:latin typeface="Times New Roman"/>
                <a:cs typeface="Times New Roman"/>
              </a:rPr>
              <a:t>reste </a:t>
            </a:r>
            <a:r>
              <a:rPr sz="1800" spc="90" dirty="0">
                <a:latin typeface="Times New Roman"/>
                <a:cs typeface="Times New Roman"/>
              </a:rPr>
              <a:t>bloquée </a:t>
            </a:r>
            <a:r>
              <a:rPr sz="1800" spc="70" dirty="0">
                <a:latin typeface="Times New Roman"/>
                <a:cs typeface="Times New Roman"/>
              </a:rPr>
              <a:t>tant </a:t>
            </a:r>
            <a:r>
              <a:rPr sz="1800" spc="120" dirty="0">
                <a:latin typeface="Times New Roman"/>
                <a:cs typeface="Times New Roman"/>
              </a:rPr>
              <a:t>que </a:t>
            </a:r>
            <a:r>
              <a:rPr sz="1800" spc="45" dirty="0">
                <a:latin typeface="Times New Roman"/>
                <a:cs typeface="Times New Roman"/>
              </a:rPr>
              <a:t>le  </a:t>
            </a:r>
            <a:r>
              <a:rPr sz="1800" spc="95" dirty="0">
                <a:latin typeface="Times New Roman"/>
                <a:cs typeface="Times New Roman"/>
              </a:rPr>
              <a:t>thread </a:t>
            </a:r>
            <a:r>
              <a:rPr sz="1800" spc="150" dirty="0">
                <a:latin typeface="Times New Roman"/>
                <a:cs typeface="Times New Roman"/>
              </a:rPr>
              <a:t>ne </a:t>
            </a:r>
            <a:r>
              <a:rPr sz="1800" spc="70" dirty="0">
                <a:latin typeface="Times New Roman"/>
                <a:cs typeface="Times New Roman"/>
              </a:rPr>
              <a:t>meurt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135" dirty="0">
                <a:latin typeface="Times New Roman"/>
                <a:cs typeface="Times New Roman"/>
              </a:rPr>
              <a:t>pas.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55600" marR="612775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45" dirty="0">
                <a:latin typeface="Times New Roman"/>
                <a:cs typeface="Times New Roman"/>
              </a:rPr>
              <a:t>éviter </a:t>
            </a:r>
            <a:r>
              <a:rPr sz="1800" spc="85" dirty="0">
                <a:latin typeface="Times New Roman"/>
                <a:cs typeface="Times New Roman"/>
              </a:rPr>
              <a:t>cela, </a:t>
            </a:r>
            <a:r>
              <a:rPr sz="1800" spc="-105" dirty="0">
                <a:latin typeface="Times New Roman"/>
                <a:cs typeface="Times New Roman"/>
              </a:rPr>
              <a:t>il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80" dirty="0">
                <a:latin typeface="Times New Roman"/>
                <a:cs typeface="Times New Roman"/>
              </a:rPr>
              <a:t>possible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65" dirty="0">
                <a:latin typeface="Times New Roman"/>
                <a:cs typeface="Times New Roman"/>
              </a:rPr>
              <a:t>signaler </a:t>
            </a:r>
            <a:r>
              <a:rPr sz="1800" spc="75" dirty="0">
                <a:latin typeface="Times New Roman"/>
                <a:cs typeface="Times New Roman"/>
              </a:rPr>
              <a:t>qu'un </a:t>
            </a:r>
            <a:r>
              <a:rPr sz="1800" spc="95" dirty="0">
                <a:latin typeface="Times New Roman"/>
                <a:cs typeface="Times New Roman"/>
              </a:rPr>
              <a:t>thread </a:t>
            </a:r>
            <a:r>
              <a:rPr sz="1800" spc="70" dirty="0">
                <a:latin typeface="Times New Roman"/>
                <a:cs typeface="Times New Roman"/>
              </a:rPr>
              <a:t>joue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40" dirty="0">
                <a:latin typeface="Times New Roman"/>
                <a:cs typeface="Times New Roman"/>
              </a:rPr>
              <a:t>rôle </a:t>
            </a:r>
            <a:r>
              <a:rPr sz="1800" spc="140" dirty="0">
                <a:latin typeface="Times New Roman"/>
                <a:cs typeface="Times New Roman"/>
              </a:rPr>
              <a:t>de  </a:t>
            </a:r>
            <a:r>
              <a:rPr sz="1800" spc="100" dirty="0">
                <a:latin typeface="Times New Roman"/>
                <a:cs typeface="Times New Roman"/>
              </a:rPr>
              <a:t>démon.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75" dirty="0">
                <a:latin typeface="Times New Roman"/>
                <a:cs typeface="Times New Roman"/>
              </a:rPr>
              <a:t>Lorsqu'une </a:t>
            </a:r>
            <a:r>
              <a:rPr sz="1800" spc="45" dirty="0">
                <a:latin typeface="Times New Roman"/>
                <a:cs typeface="Times New Roman"/>
              </a:rPr>
              <a:t>application </a:t>
            </a:r>
            <a:r>
              <a:rPr sz="1800" spc="65" dirty="0">
                <a:latin typeface="Times New Roman"/>
                <a:cs typeface="Times New Roman"/>
              </a:rPr>
              <a:t>termine, </a:t>
            </a:r>
            <a:r>
              <a:rPr sz="1800" spc="95" dirty="0">
                <a:latin typeface="Times New Roman"/>
                <a:cs typeface="Times New Roman"/>
              </a:rPr>
              <a:t>tous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110" dirty="0">
                <a:latin typeface="Times New Roman"/>
                <a:cs typeface="Times New Roman"/>
              </a:rPr>
              <a:t>threads </a:t>
            </a:r>
            <a:r>
              <a:rPr sz="1800" spc="125" dirty="0">
                <a:latin typeface="Times New Roman"/>
                <a:cs typeface="Times New Roman"/>
              </a:rPr>
              <a:t>démons </a:t>
            </a:r>
            <a:r>
              <a:rPr sz="1800" spc="95" dirty="0">
                <a:latin typeface="Times New Roman"/>
                <a:cs typeface="Times New Roman"/>
              </a:rPr>
              <a:t>sont </a:t>
            </a:r>
            <a:r>
              <a:rPr sz="1800" spc="75" dirty="0">
                <a:latin typeface="Times New Roman"/>
                <a:cs typeface="Times New Roman"/>
              </a:rPr>
              <a:t>alors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stoppés.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55600" marR="86995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65" dirty="0">
                <a:latin typeface="Times New Roman"/>
                <a:cs typeface="Times New Roman"/>
              </a:rPr>
              <a:t>signaler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-5" dirty="0">
                <a:latin typeface="Times New Roman"/>
                <a:cs typeface="Times New Roman"/>
              </a:rPr>
              <a:t>fait </a:t>
            </a:r>
            <a:r>
              <a:rPr sz="1800" spc="80" dirty="0">
                <a:latin typeface="Times New Roman"/>
                <a:cs typeface="Times New Roman"/>
              </a:rPr>
              <a:t>qu'un </a:t>
            </a:r>
            <a:r>
              <a:rPr sz="1800" spc="95" dirty="0">
                <a:latin typeface="Times New Roman"/>
                <a:cs typeface="Times New Roman"/>
              </a:rPr>
              <a:t>thread </a:t>
            </a:r>
            <a:r>
              <a:rPr sz="1800" spc="135" dirty="0">
                <a:latin typeface="Times New Roman"/>
                <a:cs typeface="Times New Roman"/>
              </a:rPr>
              <a:t>est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100" dirty="0">
                <a:latin typeface="Times New Roman"/>
                <a:cs typeface="Times New Roman"/>
              </a:rPr>
              <a:t>démon, </a:t>
            </a:r>
            <a:r>
              <a:rPr sz="1800" spc="90" dirty="0">
                <a:latin typeface="Times New Roman"/>
                <a:cs typeface="Times New Roman"/>
              </a:rPr>
              <a:t>on </a:t>
            </a:r>
            <a:r>
              <a:rPr sz="1800" spc="20" dirty="0">
                <a:latin typeface="Times New Roman"/>
                <a:cs typeface="Times New Roman"/>
              </a:rPr>
              <a:t>doit </a:t>
            </a:r>
            <a:r>
              <a:rPr sz="1800" spc="-45" dirty="0">
                <a:latin typeface="Times New Roman"/>
                <a:cs typeface="Times New Roman"/>
              </a:rPr>
              <a:t>lui </a:t>
            </a:r>
            <a:r>
              <a:rPr sz="1800" spc="60" dirty="0">
                <a:latin typeface="Times New Roman"/>
                <a:cs typeface="Times New Roman"/>
              </a:rPr>
              <a:t>appliquer  </a:t>
            </a:r>
            <a:r>
              <a:rPr sz="1800" spc="50" dirty="0">
                <a:latin typeface="Times New Roman"/>
                <a:cs typeface="Times New Roman"/>
              </a:rPr>
              <a:t>l'opération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70" dirty="0">
                <a:solidFill>
                  <a:srgbClr val="FF0000"/>
                </a:solidFill>
                <a:latin typeface="Times New Roman"/>
                <a:cs typeface="Times New Roman"/>
              </a:rPr>
              <a:t>setDaemon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65" dirty="0">
                <a:latin typeface="Times New Roman"/>
                <a:cs typeface="Times New Roman"/>
              </a:rPr>
              <a:t>final void </a:t>
            </a:r>
            <a:r>
              <a:rPr sz="2400" spc="-90" dirty="0">
                <a:latin typeface="Times New Roman"/>
                <a:cs typeface="Times New Roman"/>
              </a:rPr>
              <a:t>setDaemon(boolean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on);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2885" y="833088"/>
            <a:ext cx="478345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5" dirty="0"/>
              <a:t>Notion </a:t>
            </a:r>
            <a:r>
              <a:rPr spc="375" dirty="0"/>
              <a:t>de </a:t>
            </a:r>
            <a:r>
              <a:rPr spc="245" dirty="0"/>
              <a:t>« </a:t>
            </a:r>
            <a:r>
              <a:rPr spc="295" dirty="0"/>
              <a:t>class</a:t>
            </a:r>
            <a:r>
              <a:rPr spc="-32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/>
          <p:nvPr/>
        </p:nvSpPr>
        <p:spPr>
          <a:xfrm>
            <a:off x="2968751" y="5448300"/>
            <a:ext cx="685800" cy="838200"/>
          </a:xfrm>
          <a:custGeom>
            <a:avLst/>
            <a:gdLst/>
            <a:ahLst/>
            <a:cxnLst/>
            <a:rect l="l" t="t" r="r" b="b"/>
            <a:pathLst>
              <a:path w="685800" h="838200">
                <a:moveTo>
                  <a:pt x="394716" y="838200"/>
                </a:moveTo>
                <a:lnTo>
                  <a:pt x="394716" y="713232"/>
                </a:lnTo>
                <a:lnTo>
                  <a:pt x="345216" y="710527"/>
                </a:lnTo>
                <a:lnTo>
                  <a:pt x="297547" y="702632"/>
                </a:lnTo>
                <a:lnTo>
                  <a:pt x="252080" y="689876"/>
                </a:lnTo>
                <a:lnTo>
                  <a:pt x="209186" y="672588"/>
                </a:lnTo>
                <a:lnTo>
                  <a:pt x="169234" y="651096"/>
                </a:lnTo>
                <a:lnTo>
                  <a:pt x="132594" y="625729"/>
                </a:lnTo>
                <a:lnTo>
                  <a:pt x="99639" y="596816"/>
                </a:lnTo>
                <a:lnTo>
                  <a:pt x="70737" y="564686"/>
                </a:lnTo>
                <a:lnTo>
                  <a:pt x="46259" y="529667"/>
                </a:lnTo>
                <a:lnTo>
                  <a:pt x="26576" y="492089"/>
                </a:lnTo>
                <a:lnTo>
                  <a:pt x="12058" y="452279"/>
                </a:lnTo>
                <a:lnTo>
                  <a:pt x="3076" y="410568"/>
                </a:lnTo>
                <a:lnTo>
                  <a:pt x="0" y="367284"/>
                </a:lnTo>
                <a:lnTo>
                  <a:pt x="0" y="0"/>
                </a:lnTo>
                <a:lnTo>
                  <a:pt x="184404" y="0"/>
                </a:lnTo>
                <a:lnTo>
                  <a:pt x="184404" y="367284"/>
                </a:lnTo>
                <a:lnTo>
                  <a:pt x="191939" y="400353"/>
                </a:lnTo>
                <a:lnTo>
                  <a:pt x="246126" y="455485"/>
                </a:lnTo>
                <a:lnTo>
                  <a:pt x="288713" y="475092"/>
                </a:lnTo>
                <a:lnTo>
                  <a:pt x="338920" y="487757"/>
                </a:lnTo>
                <a:lnTo>
                  <a:pt x="394716" y="492252"/>
                </a:lnTo>
                <a:lnTo>
                  <a:pt x="549708" y="492252"/>
                </a:lnTo>
                <a:lnTo>
                  <a:pt x="685800" y="601980"/>
                </a:lnTo>
                <a:lnTo>
                  <a:pt x="394716" y="838200"/>
                </a:lnTo>
                <a:close/>
              </a:path>
              <a:path w="685800" h="838200">
                <a:moveTo>
                  <a:pt x="549708" y="492252"/>
                </a:moveTo>
                <a:lnTo>
                  <a:pt x="394716" y="492252"/>
                </a:lnTo>
                <a:lnTo>
                  <a:pt x="394716" y="367284"/>
                </a:lnTo>
                <a:lnTo>
                  <a:pt x="549708" y="492252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64179" y="5443728"/>
            <a:ext cx="698500" cy="853440"/>
          </a:xfrm>
          <a:custGeom>
            <a:avLst/>
            <a:gdLst/>
            <a:ahLst/>
            <a:cxnLst/>
            <a:rect l="l" t="t" r="r" b="b"/>
            <a:pathLst>
              <a:path w="698500" h="853439">
                <a:moveTo>
                  <a:pt x="394716" y="722376"/>
                </a:moveTo>
                <a:lnTo>
                  <a:pt x="379476" y="722376"/>
                </a:lnTo>
                <a:lnTo>
                  <a:pt x="358140" y="720852"/>
                </a:lnTo>
                <a:lnTo>
                  <a:pt x="318516" y="714756"/>
                </a:lnTo>
                <a:lnTo>
                  <a:pt x="280416" y="707136"/>
                </a:lnTo>
                <a:lnTo>
                  <a:pt x="243840" y="694944"/>
                </a:lnTo>
                <a:lnTo>
                  <a:pt x="227076" y="687324"/>
                </a:lnTo>
                <a:lnTo>
                  <a:pt x="208788" y="679704"/>
                </a:lnTo>
                <a:lnTo>
                  <a:pt x="160020" y="652272"/>
                </a:lnTo>
                <a:lnTo>
                  <a:pt x="131064" y="630936"/>
                </a:lnTo>
                <a:lnTo>
                  <a:pt x="117348" y="620268"/>
                </a:lnTo>
                <a:lnTo>
                  <a:pt x="103632" y="608076"/>
                </a:lnTo>
                <a:lnTo>
                  <a:pt x="91440" y="594360"/>
                </a:lnTo>
                <a:lnTo>
                  <a:pt x="79248" y="582168"/>
                </a:lnTo>
                <a:lnTo>
                  <a:pt x="48768" y="539496"/>
                </a:lnTo>
                <a:lnTo>
                  <a:pt x="32004" y="507492"/>
                </a:lnTo>
                <a:lnTo>
                  <a:pt x="24384" y="492252"/>
                </a:lnTo>
                <a:lnTo>
                  <a:pt x="7620" y="441960"/>
                </a:lnTo>
                <a:lnTo>
                  <a:pt x="0" y="388620"/>
                </a:lnTo>
                <a:lnTo>
                  <a:pt x="0" y="0"/>
                </a:lnTo>
                <a:lnTo>
                  <a:pt x="195072" y="0"/>
                </a:lnTo>
                <a:lnTo>
                  <a:pt x="195072" y="4572"/>
                </a:ln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lnTo>
                  <a:pt x="9144" y="371856"/>
                </a:lnTo>
                <a:lnTo>
                  <a:pt x="10668" y="388620"/>
                </a:lnTo>
                <a:lnTo>
                  <a:pt x="12065" y="405384"/>
                </a:lnTo>
                <a:lnTo>
                  <a:pt x="10668" y="405384"/>
                </a:lnTo>
                <a:lnTo>
                  <a:pt x="13716" y="423672"/>
                </a:lnTo>
                <a:lnTo>
                  <a:pt x="16764" y="440436"/>
                </a:lnTo>
                <a:lnTo>
                  <a:pt x="21336" y="457200"/>
                </a:lnTo>
                <a:lnTo>
                  <a:pt x="21890" y="457200"/>
                </a:lnTo>
                <a:lnTo>
                  <a:pt x="33528" y="489204"/>
                </a:lnTo>
                <a:lnTo>
                  <a:pt x="39624" y="504444"/>
                </a:lnTo>
                <a:lnTo>
                  <a:pt x="47244" y="519684"/>
                </a:lnTo>
                <a:lnTo>
                  <a:pt x="56388" y="533400"/>
                </a:lnTo>
                <a:lnTo>
                  <a:pt x="65532" y="548640"/>
                </a:lnTo>
                <a:lnTo>
                  <a:pt x="86868" y="576072"/>
                </a:lnTo>
                <a:lnTo>
                  <a:pt x="99060" y="588264"/>
                </a:lnTo>
                <a:lnTo>
                  <a:pt x="97536" y="588264"/>
                </a:lnTo>
                <a:lnTo>
                  <a:pt x="111252" y="600456"/>
                </a:lnTo>
                <a:lnTo>
                  <a:pt x="109728" y="600456"/>
                </a:lnTo>
                <a:lnTo>
                  <a:pt x="123444" y="612648"/>
                </a:lnTo>
                <a:lnTo>
                  <a:pt x="137160" y="623316"/>
                </a:lnTo>
                <a:lnTo>
                  <a:pt x="150876" y="635508"/>
                </a:lnTo>
                <a:lnTo>
                  <a:pt x="196596" y="662940"/>
                </a:lnTo>
                <a:lnTo>
                  <a:pt x="246888" y="685800"/>
                </a:lnTo>
                <a:lnTo>
                  <a:pt x="283464" y="697992"/>
                </a:lnTo>
                <a:lnTo>
                  <a:pt x="359664" y="711708"/>
                </a:lnTo>
                <a:lnTo>
                  <a:pt x="379476" y="713232"/>
                </a:lnTo>
                <a:lnTo>
                  <a:pt x="403860" y="713232"/>
                </a:lnTo>
                <a:lnTo>
                  <a:pt x="403860" y="717804"/>
                </a:lnTo>
                <a:lnTo>
                  <a:pt x="394716" y="717804"/>
                </a:lnTo>
                <a:lnTo>
                  <a:pt x="394716" y="722376"/>
                </a:lnTo>
                <a:close/>
              </a:path>
              <a:path w="698500" h="853439">
                <a:moveTo>
                  <a:pt x="9144" y="9144"/>
                </a:move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close/>
              </a:path>
              <a:path w="698500" h="853439">
                <a:moveTo>
                  <a:pt x="184404" y="9144"/>
                </a:moveTo>
                <a:lnTo>
                  <a:pt x="9144" y="9144"/>
                </a:lnTo>
                <a:lnTo>
                  <a:pt x="9144" y="4572"/>
                </a:lnTo>
                <a:lnTo>
                  <a:pt x="184404" y="4572"/>
                </a:lnTo>
                <a:lnTo>
                  <a:pt x="184404" y="9144"/>
                </a:lnTo>
                <a:close/>
              </a:path>
              <a:path w="698500" h="853439">
                <a:moveTo>
                  <a:pt x="403860" y="501396"/>
                </a:moveTo>
                <a:lnTo>
                  <a:pt x="377952" y="501396"/>
                </a:lnTo>
                <a:lnTo>
                  <a:pt x="356616" y="498348"/>
                </a:lnTo>
                <a:lnTo>
                  <a:pt x="297180" y="486156"/>
                </a:lnTo>
                <a:lnTo>
                  <a:pt x="248412" y="464820"/>
                </a:lnTo>
                <a:lnTo>
                  <a:pt x="211836" y="434340"/>
                </a:lnTo>
                <a:lnTo>
                  <a:pt x="188976" y="397764"/>
                </a:lnTo>
                <a:lnTo>
                  <a:pt x="184404" y="371856"/>
                </a:lnTo>
                <a:lnTo>
                  <a:pt x="184404" y="4572"/>
                </a:lnTo>
                <a:lnTo>
                  <a:pt x="188976" y="9144"/>
                </a:lnTo>
                <a:lnTo>
                  <a:pt x="195072" y="9144"/>
                </a:lnTo>
                <a:lnTo>
                  <a:pt x="195072" y="384048"/>
                </a:lnTo>
                <a:lnTo>
                  <a:pt x="195453" y="384048"/>
                </a:lnTo>
                <a:lnTo>
                  <a:pt x="198120" y="394716"/>
                </a:lnTo>
                <a:lnTo>
                  <a:pt x="202692" y="406908"/>
                </a:lnTo>
                <a:lnTo>
                  <a:pt x="203644" y="406908"/>
                </a:lnTo>
                <a:lnTo>
                  <a:pt x="210312" y="417576"/>
                </a:lnTo>
                <a:lnTo>
                  <a:pt x="217932" y="428244"/>
                </a:lnTo>
                <a:lnTo>
                  <a:pt x="228600" y="437388"/>
                </a:lnTo>
                <a:lnTo>
                  <a:pt x="240792" y="448056"/>
                </a:lnTo>
                <a:lnTo>
                  <a:pt x="242824" y="448056"/>
                </a:lnTo>
                <a:lnTo>
                  <a:pt x="252984" y="455676"/>
                </a:lnTo>
                <a:lnTo>
                  <a:pt x="283464" y="470916"/>
                </a:lnTo>
                <a:lnTo>
                  <a:pt x="338328" y="486156"/>
                </a:lnTo>
                <a:lnTo>
                  <a:pt x="394716" y="491925"/>
                </a:lnTo>
                <a:lnTo>
                  <a:pt x="394716" y="496824"/>
                </a:lnTo>
                <a:lnTo>
                  <a:pt x="403860" y="496824"/>
                </a:lnTo>
                <a:lnTo>
                  <a:pt x="403860" y="501396"/>
                </a:lnTo>
                <a:close/>
              </a:path>
              <a:path w="698500" h="853439">
                <a:moveTo>
                  <a:pt x="195072" y="9144"/>
                </a:moveTo>
                <a:lnTo>
                  <a:pt x="188976" y="9144"/>
                </a:lnTo>
                <a:lnTo>
                  <a:pt x="184404" y="4572"/>
                </a:lnTo>
                <a:lnTo>
                  <a:pt x="195072" y="4572"/>
                </a:lnTo>
                <a:lnTo>
                  <a:pt x="195072" y="9144"/>
                </a:lnTo>
                <a:close/>
              </a:path>
              <a:path w="698500" h="853439">
                <a:moveTo>
                  <a:pt x="403860" y="496824"/>
                </a:moveTo>
                <a:lnTo>
                  <a:pt x="394716" y="496824"/>
                </a:lnTo>
                <a:lnTo>
                  <a:pt x="399288" y="492252"/>
                </a:lnTo>
                <a:lnTo>
                  <a:pt x="394716" y="491925"/>
                </a:lnTo>
                <a:lnTo>
                  <a:pt x="394716" y="361188"/>
                </a:lnTo>
                <a:lnTo>
                  <a:pt x="407901" y="371856"/>
                </a:lnTo>
                <a:lnTo>
                  <a:pt x="403860" y="371856"/>
                </a:lnTo>
                <a:lnTo>
                  <a:pt x="396240" y="374904"/>
                </a:lnTo>
                <a:lnTo>
                  <a:pt x="403860" y="381087"/>
                </a:lnTo>
                <a:lnTo>
                  <a:pt x="403860" y="496824"/>
                </a:lnTo>
                <a:close/>
              </a:path>
              <a:path w="698500" h="853439">
                <a:moveTo>
                  <a:pt x="403860" y="381087"/>
                </a:moveTo>
                <a:lnTo>
                  <a:pt x="396240" y="374904"/>
                </a:lnTo>
                <a:lnTo>
                  <a:pt x="403860" y="371856"/>
                </a:lnTo>
                <a:lnTo>
                  <a:pt x="403860" y="381087"/>
                </a:lnTo>
                <a:close/>
              </a:path>
              <a:path w="698500" h="853439">
                <a:moveTo>
                  <a:pt x="682629" y="607314"/>
                </a:moveTo>
                <a:lnTo>
                  <a:pt x="403860" y="381087"/>
                </a:lnTo>
                <a:lnTo>
                  <a:pt x="403860" y="371856"/>
                </a:lnTo>
                <a:lnTo>
                  <a:pt x="407901" y="371856"/>
                </a:lnTo>
                <a:lnTo>
                  <a:pt x="694224" y="603504"/>
                </a:lnTo>
                <a:lnTo>
                  <a:pt x="687324" y="603504"/>
                </a:lnTo>
                <a:lnTo>
                  <a:pt x="682629" y="607314"/>
                </a:lnTo>
                <a:close/>
              </a:path>
              <a:path w="698500" h="853439">
                <a:moveTo>
                  <a:pt x="195453" y="384048"/>
                </a:moveTo>
                <a:lnTo>
                  <a:pt x="195072" y="384048"/>
                </a:lnTo>
                <a:lnTo>
                  <a:pt x="195072" y="382524"/>
                </a:lnTo>
                <a:lnTo>
                  <a:pt x="195453" y="384048"/>
                </a:lnTo>
                <a:close/>
              </a:path>
              <a:path w="698500" h="853439">
                <a:moveTo>
                  <a:pt x="12192" y="406908"/>
                </a:moveTo>
                <a:lnTo>
                  <a:pt x="10668" y="405384"/>
                </a:lnTo>
                <a:lnTo>
                  <a:pt x="12065" y="405384"/>
                </a:lnTo>
                <a:lnTo>
                  <a:pt x="12192" y="406908"/>
                </a:lnTo>
                <a:close/>
              </a:path>
              <a:path w="698500" h="853439">
                <a:moveTo>
                  <a:pt x="203644" y="406908"/>
                </a:moveTo>
                <a:lnTo>
                  <a:pt x="202692" y="406908"/>
                </a:lnTo>
                <a:lnTo>
                  <a:pt x="202692" y="405384"/>
                </a:lnTo>
                <a:lnTo>
                  <a:pt x="203644" y="406908"/>
                </a:lnTo>
                <a:close/>
              </a:path>
              <a:path w="698500" h="853439">
                <a:moveTo>
                  <a:pt x="242824" y="448056"/>
                </a:moveTo>
                <a:lnTo>
                  <a:pt x="240792" y="448056"/>
                </a:lnTo>
                <a:lnTo>
                  <a:pt x="240792" y="446532"/>
                </a:lnTo>
                <a:lnTo>
                  <a:pt x="242824" y="448056"/>
                </a:lnTo>
                <a:close/>
              </a:path>
              <a:path w="698500" h="853439">
                <a:moveTo>
                  <a:pt x="21890" y="457200"/>
                </a:moveTo>
                <a:lnTo>
                  <a:pt x="21336" y="457200"/>
                </a:lnTo>
                <a:lnTo>
                  <a:pt x="21336" y="455676"/>
                </a:lnTo>
                <a:lnTo>
                  <a:pt x="21890" y="457200"/>
                </a:lnTo>
                <a:close/>
              </a:path>
              <a:path w="698500" h="853439">
                <a:moveTo>
                  <a:pt x="394716" y="496824"/>
                </a:moveTo>
                <a:lnTo>
                  <a:pt x="394716" y="491925"/>
                </a:lnTo>
                <a:lnTo>
                  <a:pt x="399288" y="492252"/>
                </a:lnTo>
                <a:lnTo>
                  <a:pt x="394716" y="496824"/>
                </a:lnTo>
                <a:close/>
              </a:path>
              <a:path w="698500" h="853439">
                <a:moveTo>
                  <a:pt x="687324" y="611124"/>
                </a:moveTo>
                <a:lnTo>
                  <a:pt x="682629" y="607314"/>
                </a:lnTo>
                <a:lnTo>
                  <a:pt x="687324" y="603504"/>
                </a:lnTo>
                <a:lnTo>
                  <a:pt x="687324" y="611124"/>
                </a:lnTo>
                <a:close/>
              </a:path>
              <a:path w="698500" h="853439">
                <a:moveTo>
                  <a:pt x="692375" y="611124"/>
                </a:moveTo>
                <a:lnTo>
                  <a:pt x="687324" y="611124"/>
                </a:lnTo>
                <a:lnTo>
                  <a:pt x="687324" y="603504"/>
                </a:lnTo>
                <a:lnTo>
                  <a:pt x="694224" y="603504"/>
                </a:lnTo>
                <a:lnTo>
                  <a:pt x="697992" y="606552"/>
                </a:lnTo>
                <a:lnTo>
                  <a:pt x="692375" y="611124"/>
                </a:lnTo>
                <a:close/>
              </a:path>
              <a:path w="698500" h="853439">
                <a:moveTo>
                  <a:pt x="407820" y="842772"/>
                </a:moveTo>
                <a:lnTo>
                  <a:pt x="403860" y="842772"/>
                </a:lnTo>
                <a:lnTo>
                  <a:pt x="403860" y="833540"/>
                </a:lnTo>
                <a:lnTo>
                  <a:pt x="682629" y="607314"/>
                </a:lnTo>
                <a:lnTo>
                  <a:pt x="687324" y="611124"/>
                </a:lnTo>
                <a:lnTo>
                  <a:pt x="692375" y="611124"/>
                </a:lnTo>
                <a:lnTo>
                  <a:pt x="407820" y="842772"/>
                </a:lnTo>
                <a:close/>
              </a:path>
              <a:path w="698500" h="853439">
                <a:moveTo>
                  <a:pt x="394716" y="853440"/>
                </a:moveTo>
                <a:lnTo>
                  <a:pt x="394716" y="717804"/>
                </a:lnTo>
                <a:lnTo>
                  <a:pt x="399288" y="722376"/>
                </a:lnTo>
                <a:lnTo>
                  <a:pt x="403860" y="722376"/>
                </a:lnTo>
                <a:lnTo>
                  <a:pt x="403860" y="833540"/>
                </a:lnTo>
                <a:lnTo>
                  <a:pt x="396240" y="839724"/>
                </a:lnTo>
                <a:lnTo>
                  <a:pt x="403860" y="842772"/>
                </a:lnTo>
                <a:lnTo>
                  <a:pt x="407820" y="842772"/>
                </a:lnTo>
                <a:lnTo>
                  <a:pt x="394716" y="853440"/>
                </a:lnTo>
                <a:close/>
              </a:path>
              <a:path w="698500" h="853439">
                <a:moveTo>
                  <a:pt x="403860" y="722376"/>
                </a:moveTo>
                <a:lnTo>
                  <a:pt x="399288" y="722376"/>
                </a:lnTo>
                <a:lnTo>
                  <a:pt x="394716" y="717804"/>
                </a:lnTo>
                <a:lnTo>
                  <a:pt x="403860" y="717804"/>
                </a:lnTo>
                <a:lnTo>
                  <a:pt x="403860" y="722376"/>
                </a:lnTo>
                <a:close/>
              </a:path>
              <a:path w="698500" h="853439">
                <a:moveTo>
                  <a:pt x="403860" y="842772"/>
                </a:moveTo>
                <a:lnTo>
                  <a:pt x="396240" y="839724"/>
                </a:lnTo>
                <a:lnTo>
                  <a:pt x="403860" y="833540"/>
                </a:lnTo>
                <a:lnTo>
                  <a:pt x="403860" y="8427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18228" y="2043601"/>
            <a:ext cx="7223125" cy="425180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9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100" dirty="0">
                <a:latin typeface="Times New Roman"/>
                <a:cs typeface="Times New Roman"/>
              </a:rPr>
              <a:t>«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java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25" dirty="0">
                <a:latin typeface="Times New Roman"/>
                <a:cs typeface="Times New Roman"/>
              </a:rPr>
              <a:t>est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un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langage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objet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et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permet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50" dirty="0">
                <a:latin typeface="Times New Roman"/>
                <a:cs typeface="Times New Roman"/>
              </a:rPr>
              <a:t>de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définir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55" dirty="0">
                <a:latin typeface="Times New Roman"/>
                <a:cs typeface="Times New Roman"/>
              </a:rPr>
              <a:t>des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classes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595"/>
              </a:spcBef>
            </a:pPr>
            <a:r>
              <a:rPr sz="2400" spc="50" dirty="0">
                <a:solidFill>
                  <a:srgbClr val="FF0000"/>
                </a:solidFill>
                <a:latin typeface="Times New Roman"/>
                <a:cs typeface="Times New Roman"/>
              </a:rPr>
              <a:t>class</a:t>
            </a:r>
            <a:r>
              <a:rPr sz="24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spc="-85" dirty="0">
                <a:latin typeface="Times New Roman"/>
                <a:cs typeface="Times New Roman"/>
              </a:rPr>
              <a:t>N</a:t>
            </a:r>
            <a:r>
              <a:rPr sz="2400" spc="-85" dirty="0" err="1">
                <a:latin typeface="Times New Roman"/>
                <a:cs typeface="Times New Roman"/>
              </a:rPr>
              <a:t>om_de_la_class</a:t>
            </a:r>
            <a:endParaRPr sz="24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045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  <a:p>
            <a:pPr marL="1840864">
              <a:lnSpc>
                <a:spcPct val="100000"/>
              </a:lnSpc>
              <a:spcBef>
                <a:spcPts val="575"/>
              </a:spcBef>
            </a:pPr>
            <a:r>
              <a:rPr sz="2400" spc="-80" dirty="0">
                <a:latin typeface="Times New Roman"/>
                <a:cs typeface="Times New Roman"/>
              </a:rPr>
              <a:t>corps </a:t>
            </a:r>
            <a:r>
              <a:rPr sz="2400" spc="-50" dirty="0">
                <a:latin typeface="Times New Roman"/>
                <a:cs typeface="Times New Roman"/>
              </a:rPr>
              <a:t>de </a:t>
            </a:r>
            <a:r>
              <a:rPr sz="2400" spc="-120" dirty="0">
                <a:latin typeface="Times New Roman"/>
                <a:cs typeface="Times New Roman"/>
              </a:rPr>
              <a:t>la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classe</a:t>
            </a:r>
            <a:endParaRPr sz="24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580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140" dirty="0">
                <a:latin typeface="Times New Roman"/>
                <a:cs typeface="Times New Roman"/>
              </a:rPr>
              <a:t>La </a:t>
            </a:r>
            <a:r>
              <a:rPr sz="1800" spc="-60" dirty="0">
                <a:latin typeface="Times New Roman"/>
                <a:cs typeface="Times New Roman"/>
              </a:rPr>
              <a:t>langage </a:t>
            </a:r>
            <a:r>
              <a:rPr sz="1800" spc="-80" dirty="0">
                <a:latin typeface="Times New Roman"/>
                <a:cs typeface="Times New Roman"/>
              </a:rPr>
              <a:t>« </a:t>
            </a:r>
            <a:r>
              <a:rPr sz="1800" spc="-75" dirty="0">
                <a:latin typeface="Times New Roman"/>
                <a:cs typeface="Times New Roman"/>
              </a:rPr>
              <a:t>java </a:t>
            </a:r>
            <a:r>
              <a:rPr sz="1800" spc="-80" dirty="0">
                <a:latin typeface="Times New Roman"/>
                <a:cs typeface="Times New Roman"/>
              </a:rPr>
              <a:t>» </a:t>
            </a:r>
            <a:r>
              <a:rPr sz="1800" spc="-100" dirty="0">
                <a:latin typeface="Times New Roman"/>
                <a:cs typeface="Times New Roman"/>
              </a:rPr>
              <a:t>oblige </a:t>
            </a:r>
            <a:r>
              <a:rPr sz="1800" spc="20" dirty="0">
                <a:latin typeface="Times New Roman"/>
                <a:cs typeface="Times New Roman"/>
              </a:rPr>
              <a:t>à </a:t>
            </a:r>
            <a:r>
              <a:rPr sz="1800" spc="-20" dirty="0">
                <a:latin typeface="Times New Roman"/>
                <a:cs typeface="Times New Roman"/>
              </a:rPr>
              <a:t>ce </a:t>
            </a:r>
            <a:r>
              <a:rPr sz="1800" spc="-60" dirty="0">
                <a:latin typeface="Times New Roman"/>
                <a:cs typeface="Times New Roman"/>
              </a:rPr>
              <a:t>que </a:t>
            </a:r>
            <a:r>
              <a:rPr sz="1800" spc="-80" dirty="0">
                <a:latin typeface="Times New Roman"/>
                <a:cs typeface="Times New Roman"/>
              </a:rPr>
              <a:t>le </a:t>
            </a:r>
            <a:r>
              <a:rPr sz="1800" spc="-114" dirty="0">
                <a:latin typeface="Times New Roman"/>
                <a:cs typeface="Times New Roman"/>
              </a:rPr>
              <a:t>fichier </a:t>
            </a:r>
            <a:r>
              <a:rPr sz="1800" spc="-65" dirty="0">
                <a:latin typeface="Times New Roman"/>
                <a:cs typeface="Times New Roman"/>
              </a:rPr>
              <a:t>contenant </a:t>
            </a:r>
            <a:r>
              <a:rPr sz="1800" spc="-80" dirty="0">
                <a:latin typeface="Times New Roman"/>
                <a:cs typeface="Times New Roman"/>
              </a:rPr>
              <a:t>la </a:t>
            </a:r>
            <a:r>
              <a:rPr sz="1800" spc="-85" dirty="0">
                <a:latin typeface="Times New Roman"/>
                <a:cs typeface="Times New Roman"/>
              </a:rPr>
              <a:t>description </a:t>
            </a:r>
            <a:r>
              <a:rPr sz="1800" spc="-60" dirty="0">
                <a:latin typeface="Times New Roman"/>
                <a:cs typeface="Times New Roman"/>
              </a:rPr>
              <a:t>d'une </a:t>
            </a:r>
            <a:r>
              <a:rPr sz="1800" spc="-20" dirty="0">
                <a:latin typeface="Times New Roman"/>
                <a:cs typeface="Times New Roman"/>
              </a:rPr>
              <a:t>classe  </a:t>
            </a:r>
            <a:r>
              <a:rPr sz="1800" spc="-75" dirty="0">
                <a:latin typeface="Times New Roman"/>
                <a:cs typeface="Times New Roman"/>
              </a:rPr>
              <a:t>porte </a:t>
            </a:r>
            <a:r>
              <a:rPr sz="1800" spc="-80" dirty="0">
                <a:latin typeface="Times New Roman"/>
                <a:cs typeface="Times New Roman"/>
              </a:rPr>
              <a:t>le </a:t>
            </a:r>
            <a:r>
              <a:rPr sz="1800" spc="-114" dirty="0">
                <a:latin typeface="Times New Roman"/>
                <a:cs typeface="Times New Roman"/>
              </a:rPr>
              <a:t>nom </a:t>
            </a:r>
            <a:r>
              <a:rPr sz="1800" spc="-40" dirty="0">
                <a:latin typeface="Times New Roman"/>
                <a:cs typeface="Times New Roman"/>
              </a:rPr>
              <a:t>de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celle-ci.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00" dirty="0">
              <a:latin typeface="Times New Roman"/>
              <a:cs typeface="Times New Roman"/>
            </a:endParaRPr>
          </a:p>
          <a:p>
            <a:pPr marL="1932305">
              <a:lnSpc>
                <a:spcPct val="100000"/>
              </a:lnSpc>
            </a:pP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Nous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ne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pourrons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décrire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qu'une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classe </a:t>
            </a:r>
            <a:r>
              <a:rPr sz="1800" spc="65" dirty="0">
                <a:solidFill>
                  <a:srgbClr val="FF0000"/>
                </a:solidFill>
                <a:latin typeface="Times New Roman"/>
                <a:cs typeface="Times New Roman"/>
              </a:rPr>
              <a:t>par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fichier.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4059" y="833088"/>
            <a:ext cx="46602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80" dirty="0"/>
              <a:t>Héritage </a:t>
            </a:r>
            <a:r>
              <a:rPr spc="355" dirty="0"/>
              <a:t>de</a:t>
            </a:r>
            <a:r>
              <a:rPr spc="50" dirty="0"/>
              <a:t> </a:t>
            </a:r>
            <a:r>
              <a:rPr spc="330" dirty="0"/>
              <a:t>classe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3065801"/>
            <a:ext cx="4697730" cy="2477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90" dirty="0">
                <a:latin typeface="Times New Roman"/>
                <a:cs typeface="Times New Roman"/>
              </a:rPr>
              <a:t>peut </a:t>
            </a:r>
            <a:r>
              <a:rPr sz="1800" spc="50" dirty="0">
                <a:latin typeface="Times New Roman"/>
                <a:cs typeface="Times New Roman"/>
              </a:rPr>
              <a:t>hériter d’une </a:t>
            </a:r>
            <a:r>
              <a:rPr sz="1800" spc="95" dirty="0">
                <a:latin typeface="Times New Roman"/>
                <a:cs typeface="Times New Roman"/>
              </a:rPr>
              <a:t>autre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classe.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5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</a:pPr>
            <a:r>
              <a:rPr sz="2400" spc="50" dirty="0">
                <a:solidFill>
                  <a:srgbClr val="FF0000"/>
                </a:solidFill>
                <a:latin typeface="Times New Roman"/>
                <a:cs typeface="Times New Roman"/>
              </a:rPr>
              <a:t>class </a:t>
            </a:r>
            <a:r>
              <a:rPr lang="fr-FR" sz="2400" spc="-85" dirty="0">
                <a:latin typeface="Times New Roman"/>
                <a:cs typeface="Times New Roman"/>
              </a:rPr>
              <a:t>N</a:t>
            </a:r>
            <a:r>
              <a:rPr sz="2400" spc="-85" dirty="0" err="1">
                <a:latin typeface="Times New Roman"/>
                <a:cs typeface="Times New Roman"/>
              </a:rPr>
              <a:t>om_de_la_class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10" dirty="0">
                <a:solidFill>
                  <a:srgbClr val="FF0000"/>
                </a:solidFill>
                <a:latin typeface="Times New Roman"/>
                <a:cs typeface="Times New Roman"/>
              </a:rPr>
              <a:t>extends</a:t>
            </a:r>
            <a:endParaRPr sz="2400" dirty="0">
              <a:latin typeface="Times New Roman"/>
              <a:cs typeface="Times New Roman"/>
            </a:endParaRPr>
          </a:p>
          <a:p>
            <a:pPr marL="1155065">
              <a:lnSpc>
                <a:spcPct val="100000"/>
              </a:lnSpc>
              <a:spcBef>
                <a:spcPts val="1440"/>
              </a:spcBef>
            </a:pPr>
            <a:r>
              <a:rPr lang="fr-FR" sz="2400" spc="-80" dirty="0">
                <a:latin typeface="Times New Roman"/>
                <a:cs typeface="Times New Roman"/>
              </a:rPr>
              <a:t>N</a:t>
            </a:r>
            <a:r>
              <a:rPr sz="2400" spc="-80" dirty="0" err="1">
                <a:latin typeface="Times New Roman"/>
                <a:cs typeface="Times New Roman"/>
              </a:rPr>
              <a:t>om_de_la_classe_mère</a:t>
            </a:r>
            <a:endParaRPr sz="24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120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  <a:p>
            <a:pPr marL="1840864">
              <a:lnSpc>
                <a:spcPct val="100000"/>
              </a:lnSpc>
              <a:spcBef>
                <a:spcPts val="575"/>
              </a:spcBef>
            </a:pPr>
            <a:r>
              <a:rPr sz="2400" spc="-80" dirty="0">
                <a:latin typeface="Times New Roman"/>
                <a:cs typeface="Times New Roman"/>
              </a:rPr>
              <a:t>corps </a:t>
            </a:r>
            <a:r>
              <a:rPr sz="2400" spc="-50" dirty="0">
                <a:latin typeface="Times New Roman"/>
                <a:cs typeface="Times New Roman"/>
              </a:rPr>
              <a:t>de </a:t>
            </a:r>
            <a:r>
              <a:rPr sz="2400" spc="-120" dirty="0">
                <a:latin typeface="Times New Roman"/>
                <a:cs typeface="Times New Roman"/>
              </a:rPr>
              <a:t>la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classe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2588" y="5590962"/>
            <a:ext cx="1092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977640" y="5605272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68496" y="5596128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5" h="548639">
                <a:moveTo>
                  <a:pt x="626364" y="548640"/>
                </a:moveTo>
                <a:lnTo>
                  <a:pt x="0" y="548640"/>
                </a:lnTo>
                <a:lnTo>
                  <a:pt x="313944" y="0"/>
                </a:lnTo>
                <a:lnTo>
                  <a:pt x="32088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9144" y="537972"/>
                </a:lnTo>
                <a:lnTo>
                  <a:pt x="12192" y="545592"/>
                </a:lnTo>
                <a:lnTo>
                  <a:pt x="624628" y="545592"/>
                </a:lnTo>
                <a:lnTo>
                  <a:pt x="626364" y="548640"/>
                </a:lnTo>
                <a:close/>
              </a:path>
              <a:path w="626745" h="548639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20886" y="12192"/>
                </a:lnTo>
                <a:lnTo>
                  <a:pt x="620289" y="537972"/>
                </a:lnTo>
                <a:lnTo>
                  <a:pt x="618744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12192" y="545592"/>
                </a:moveTo>
                <a:lnTo>
                  <a:pt x="9144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624628" y="545592"/>
                </a:moveTo>
                <a:lnTo>
                  <a:pt x="614172" y="545592"/>
                </a:lnTo>
                <a:lnTo>
                  <a:pt x="618744" y="537972"/>
                </a:lnTo>
                <a:lnTo>
                  <a:pt x="620289" y="537972"/>
                </a:lnTo>
                <a:lnTo>
                  <a:pt x="624628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81678" y="5702808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53484" y="6042660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874728" y="5516325"/>
            <a:ext cx="3715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L’héritage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multiple n’existe </a:t>
            </a:r>
            <a:r>
              <a:rPr sz="1800" spc="30" dirty="0">
                <a:solidFill>
                  <a:srgbClr val="FF0000"/>
                </a:solidFill>
                <a:latin typeface="Times New Roman"/>
                <a:cs typeface="Times New Roman"/>
              </a:rPr>
              <a:t>pas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java.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373" y="833088"/>
            <a:ext cx="45986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5" dirty="0"/>
              <a:t>Attributs </a:t>
            </a:r>
            <a:r>
              <a:rPr spc="355" dirty="0"/>
              <a:t>de</a:t>
            </a:r>
            <a:r>
              <a:rPr spc="135" dirty="0"/>
              <a:t> </a:t>
            </a:r>
            <a:r>
              <a:rPr spc="330" dirty="0"/>
              <a:t>classe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497445" cy="3718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45" dirty="0">
                <a:latin typeface="Times New Roman"/>
                <a:cs typeface="Times New Roman"/>
              </a:rPr>
              <a:t>Un </a:t>
            </a:r>
            <a:r>
              <a:rPr sz="1800" spc="35" dirty="0">
                <a:latin typeface="Times New Roman"/>
                <a:cs typeface="Times New Roman"/>
              </a:rPr>
              <a:t>attribut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125" dirty="0">
                <a:latin typeface="Times New Roman"/>
                <a:cs typeface="Times New Roman"/>
              </a:rPr>
              <a:t>donnée </a:t>
            </a:r>
            <a:r>
              <a:rPr sz="1800" spc="100" dirty="0">
                <a:latin typeface="Times New Roman"/>
                <a:cs typeface="Times New Roman"/>
              </a:rPr>
              <a:t>d'une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65" dirty="0">
                <a:latin typeface="Times New Roman"/>
                <a:cs typeface="Times New Roman"/>
              </a:rPr>
              <a:t>dont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65" dirty="0">
                <a:latin typeface="Times New Roman"/>
                <a:cs typeface="Times New Roman"/>
              </a:rPr>
              <a:t>déclaration </a:t>
            </a:r>
            <a:r>
              <a:rPr sz="1800" spc="120" dirty="0">
                <a:latin typeface="Times New Roman"/>
                <a:cs typeface="Times New Roman"/>
              </a:rPr>
              <a:t>respecte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la  </a:t>
            </a:r>
            <a:r>
              <a:rPr sz="1800" spc="90" dirty="0">
                <a:latin typeface="Times New Roman"/>
                <a:cs typeface="Times New Roman"/>
              </a:rPr>
              <a:t>syntaxe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400" spc="-110" dirty="0">
                <a:latin typeface="Times New Roman"/>
                <a:cs typeface="Times New Roman"/>
              </a:rPr>
              <a:t>type_de_l'attribut </a:t>
            </a:r>
            <a:r>
              <a:rPr sz="2400" spc="-120" dirty="0">
                <a:latin typeface="Times New Roman"/>
                <a:cs typeface="Times New Roman"/>
              </a:rPr>
              <a:t>nom_de_l'attribut </a:t>
            </a:r>
            <a:r>
              <a:rPr sz="2400" spc="-254" dirty="0">
                <a:latin typeface="Times New Roman"/>
                <a:cs typeface="Times New Roman"/>
              </a:rPr>
              <a:t>[ </a:t>
            </a:r>
            <a:r>
              <a:rPr sz="2400" spc="-204" dirty="0">
                <a:latin typeface="Times New Roman"/>
                <a:cs typeface="Times New Roman"/>
              </a:rPr>
              <a:t>= </a:t>
            </a:r>
            <a:r>
              <a:rPr sz="2400" spc="-114" dirty="0">
                <a:latin typeface="Times New Roman"/>
                <a:cs typeface="Times New Roman"/>
              </a:rPr>
              <a:t>valeur </a:t>
            </a:r>
            <a:r>
              <a:rPr sz="2400" spc="-254" dirty="0">
                <a:latin typeface="Times New Roman"/>
                <a:cs typeface="Times New Roman"/>
              </a:rPr>
              <a:t>]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17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125" dirty="0">
                <a:latin typeface="Times New Roman"/>
                <a:cs typeface="Times New Roman"/>
              </a:rPr>
              <a:t>Par </a:t>
            </a:r>
            <a:r>
              <a:rPr sz="1800" spc="95" dirty="0">
                <a:latin typeface="Times New Roman"/>
                <a:cs typeface="Times New Roman"/>
              </a:rPr>
              <a:t>exemple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400" spc="-155" dirty="0">
                <a:latin typeface="Times New Roman"/>
                <a:cs typeface="Times New Roman"/>
              </a:rPr>
              <a:t>int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45" dirty="0">
                <a:latin typeface="Times New Roman"/>
                <a:cs typeface="Times New Roman"/>
              </a:rPr>
              <a:t>a;</a:t>
            </a:r>
            <a:endParaRPr sz="2400">
              <a:latin typeface="Times New Roman"/>
              <a:cs typeface="Times New Roman"/>
            </a:endParaRPr>
          </a:p>
          <a:p>
            <a:pPr marL="927100" marR="4899025">
              <a:lnSpc>
                <a:spcPct val="120000"/>
              </a:lnSpc>
            </a:pPr>
            <a:r>
              <a:rPr sz="2400" spc="-140" dirty="0">
                <a:latin typeface="Times New Roman"/>
                <a:cs typeface="Times New Roman"/>
              </a:rPr>
              <a:t>float </a:t>
            </a:r>
            <a:r>
              <a:rPr sz="2400" spc="-180" dirty="0">
                <a:latin typeface="Times New Roman"/>
                <a:cs typeface="Times New Roman"/>
              </a:rPr>
              <a:t>pi </a:t>
            </a:r>
            <a:r>
              <a:rPr sz="2400" spc="-204" dirty="0">
                <a:latin typeface="Times New Roman"/>
                <a:cs typeface="Times New Roman"/>
              </a:rPr>
              <a:t>= </a:t>
            </a:r>
            <a:r>
              <a:rPr sz="2400" spc="-105" dirty="0">
                <a:latin typeface="Times New Roman"/>
                <a:cs typeface="Times New Roman"/>
              </a:rPr>
              <a:t>3.14;  </a:t>
            </a:r>
            <a:r>
              <a:rPr sz="2400" spc="-140" dirty="0">
                <a:latin typeface="Times New Roman"/>
                <a:cs typeface="Times New Roman"/>
              </a:rPr>
              <a:t>float </a:t>
            </a:r>
            <a:r>
              <a:rPr sz="2400" spc="-114" dirty="0">
                <a:latin typeface="Times New Roman"/>
                <a:cs typeface="Times New Roman"/>
              </a:rPr>
              <a:t>rayon </a:t>
            </a:r>
            <a:r>
              <a:rPr sz="2400" spc="-204" dirty="0">
                <a:latin typeface="Times New Roman"/>
                <a:cs typeface="Times New Roman"/>
              </a:rPr>
              <a:t>=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5;</a:t>
            </a:r>
            <a:endParaRPr sz="24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-140" dirty="0">
                <a:latin typeface="Times New Roman"/>
                <a:cs typeface="Times New Roman"/>
              </a:rPr>
              <a:t>float </a:t>
            </a:r>
            <a:r>
              <a:rPr sz="2400" spc="-75" dirty="0">
                <a:latin typeface="Times New Roman"/>
                <a:cs typeface="Times New Roman"/>
              </a:rPr>
              <a:t>surface </a:t>
            </a:r>
            <a:r>
              <a:rPr sz="2400" spc="-204" dirty="0">
                <a:latin typeface="Times New Roman"/>
                <a:cs typeface="Times New Roman"/>
              </a:rPr>
              <a:t>= </a:t>
            </a:r>
            <a:r>
              <a:rPr sz="2400" spc="-170" dirty="0">
                <a:latin typeface="Times New Roman"/>
                <a:cs typeface="Times New Roman"/>
              </a:rPr>
              <a:t>pi </a:t>
            </a:r>
            <a:r>
              <a:rPr sz="2400" spc="-440" dirty="0">
                <a:latin typeface="Times New Roman"/>
                <a:cs typeface="Times New Roman"/>
              </a:rPr>
              <a:t>* </a:t>
            </a:r>
            <a:r>
              <a:rPr sz="2400" spc="-180" dirty="0">
                <a:latin typeface="Times New Roman"/>
                <a:cs typeface="Times New Roman"/>
              </a:rPr>
              <a:t>pi </a:t>
            </a:r>
            <a:r>
              <a:rPr sz="2400" spc="-440" dirty="0">
                <a:latin typeface="Times New Roman"/>
                <a:cs typeface="Times New Roman"/>
              </a:rPr>
              <a:t>*</a:t>
            </a:r>
            <a:r>
              <a:rPr sz="2400" spc="-40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rayon;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1305" y="833088"/>
            <a:ext cx="456501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245" dirty="0"/>
              <a:t>types </a:t>
            </a:r>
            <a:r>
              <a:rPr spc="355" dirty="0"/>
              <a:t>de</a:t>
            </a:r>
            <a:r>
              <a:rPr spc="-140" dirty="0"/>
              <a:t> </a:t>
            </a:r>
            <a:r>
              <a:rPr spc="425" dirty="0"/>
              <a:t>base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696834" cy="4158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114" dirty="0">
                <a:latin typeface="Times New Roman"/>
                <a:cs typeface="Times New Roman"/>
              </a:rPr>
              <a:t>Comme </a:t>
            </a:r>
            <a:r>
              <a:rPr sz="1800" spc="95" dirty="0">
                <a:latin typeface="Times New Roman"/>
                <a:cs typeface="Times New Roman"/>
              </a:rPr>
              <a:t>tous </a:t>
            </a:r>
            <a:r>
              <a:rPr sz="1800" spc="114" dirty="0">
                <a:latin typeface="Times New Roman"/>
                <a:cs typeface="Times New Roman"/>
              </a:rPr>
              <a:t>langages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65" dirty="0">
                <a:latin typeface="Times New Roman"/>
                <a:cs typeface="Times New Roman"/>
              </a:rPr>
              <a:t>programmation, </a:t>
            </a:r>
            <a:r>
              <a:rPr sz="1800" spc="70" dirty="0">
                <a:latin typeface="Times New Roman"/>
                <a:cs typeface="Times New Roman"/>
              </a:rPr>
              <a:t>java </a:t>
            </a:r>
            <a:r>
              <a:rPr sz="1800" spc="110" dirty="0">
                <a:latin typeface="Times New Roman"/>
                <a:cs typeface="Times New Roman"/>
              </a:rPr>
              <a:t>propose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120" dirty="0">
                <a:latin typeface="Times New Roman"/>
                <a:cs typeface="Times New Roman"/>
              </a:rPr>
              <a:t>ensemble</a:t>
            </a:r>
            <a:r>
              <a:rPr sz="1800" spc="-19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  </a:t>
            </a:r>
            <a:r>
              <a:rPr sz="1800" spc="90" dirty="0">
                <a:latin typeface="Times New Roman"/>
                <a:cs typeface="Times New Roman"/>
              </a:rPr>
              <a:t>types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70" dirty="0">
                <a:latin typeface="Times New Roman"/>
                <a:cs typeface="Times New Roman"/>
              </a:rPr>
              <a:t>base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612900" lvl="1" indent="-228600">
              <a:lnSpc>
                <a:spcPct val="100000"/>
              </a:lnSpc>
              <a:spcBef>
                <a:spcPts val="470"/>
              </a:spcBef>
              <a:buChar char="–"/>
              <a:tabLst>
                <a:tab pos="1613535" algn="l"/>
              </a:tabLst>
            </a:pPr>
            <a:r>
              <a:rPr sz="2000" spc="70" dirty="0">
                <a:latin typeface="Times New Roman"/>
                <a:cs typeface="Times New Roman"/>
              </a:rPr>
              <a:t>byte,</a:t>
            </a:r>
            <a:endParaRPr sz="2000">
              <a:latin typeface="Times New Roman"/>
              <a:cs typeface="Times New Roman"/>
            </a:endParaRPr>
          </a:p>
          <a:p>
            <a:pPr marL="1612900" lvl="1" indent="-228600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spc="110" dirty="0">
                <a:latin typeface="Times New Roman"/>
                <a:cs typeface="Times New Roman"/>
              </a:rPr>
              <a:t>boolean</a:t>
            </a:r>
            <a:endParaRPr sz="2000">
              <a:latin typeface="Times New Roman"/>
              <a:cs typeface="Times New Roman"/>
            </a:endParaRPr>
          </a:p>
          <a:p>
            <a:pPr marL="1612900" lvl="1" indent="-228600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spc="85" dirty="0">
                <a:latin typeface="Times New Roman"/>
                <a:cs typeface="Times New Roman"/>
              </a:rPr>
              <a:t>short,</a:t>
            </a:r>
            <a:endParaRPr sz="2000">
              <a:latin typeface="Times New Roman"/>
              <a:cs typeface="Times New Roman"/>
            </a:endParaRPr>
          </a:p>
          <a:p>
            <a:pPr marL="1612900" lvl="1" indent="-228600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spc="10" dirty="0">
                <a:latin typeface="Times New Roman"/>
                <a:cs typeface="Times New Roman"/>
              </a:rPr>
              <a:t>int,</a:t>
            </a:r>
            <a:endParaRPr sz="2000">
              <a:latin typeface="Times New Roman"/>
              <a:cs typeface="Times New Roman"/>
            </a:endParaRPr>
          </a:p>
          <a:p>
            <a:pPr marL="1612900" lvl="1" indent="-228600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spc="55" dirty="0">
                <a:latin typeface="Times New Roman"/>
                <a:cs typeface="Times New Roman"/>
              </a:rPr>
              <a:t>long,</a:t>
            </a:r>
            <a:endParaRPr sz="2000">
              <a:latin typeface="Times New Roman"/>
              <a:cs typeface="Times New Roman"/>
            </a:endParaRPr>
          </a:p>
          <a:p>
            <a:pPr marL="1612900" lvl="1" indent="-228600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spc="20" dirty="0">
                <a:latin typeface="Times New Roman"/>
                <a:cs typeface="Times New Roman"/>
              </a:rPr>
              <a:t>float,</a:t>
            </a:r>
            <a:endParaRPr sz="2000">
              <a:latin typeface="Times New Roman"/>
              <a:cs typeface="Times New Roman"/>
            </a:endParaRPr>
          </a:p>
          <a:p>
            <a:pPr marL="1612900" lvl="1" indent="-228600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spc="85" dirty="0">
                <a:latin typeface="Times New Roman"/>
                <a:cs typeface="Times New Roman"/>
              </a:rPr>
              <a:t>double,</a:t>
            </a:r>
            <a:endParaRPr sz="2000">
              <a:latin typeface="Times New Roman"/>
              <a:cs typeface="Times New Roman"/>
            </a:endParaRPr>
          </a:p>
          <a:p>
            <a:pPr marL="1612900" lvl="1" indent="-228600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spc="80" dirty="0">
                <a:latin typeface="Times New Roman"/>
                <a:cs typeface="Times New Roman"/>
              </a:rPr>
              <a:t>char.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Times New Roman"/>
              <a:buChar char="–"/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100" dirty="0">
                <a:latin typeface="Times New Roman"/>
                <a:cs typeface="Times New Roman"/>
              </a:rPr>
              <a:t>Il </a:t>
            </a:r>
            <a:r>
              <a:rPr sz="1800" spc="45" dirty="0">
                <a:latin typeface="Times New Roman"/>
                <a:cs typeface="Times New Roman"/>
              </a:rPr>
              <a:t>n’existe </a:t>
            </a:r>
            <a:r>
              <a:rPr sz="1800" spc="155" dirty="0">
                <a:latin typeface="Times New Roman"/>
                <a:cs typeface="Times New Roman"/>
              </a:rPr>
              <a:t>pas </a:t>
            </a:r>
            <a:r>
              <a:rPr sz="1800" spc="150" dirty="0">
                <a:latin typeface="Times New Roman"/>
                <a:cs typeface="Times New Roman"/>
              </a:rPr>
              <a:t>en </a:t>
            </a:r>
            <a:r>
              <a:rPr sz="1800" spc="70" dirty="0">
                <a:latin typeface="Times New Roman"/>
                <a:cs typeface="Times New Roman"/>
              </a:rPr>
              <a:t>java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90" dirty="0">
                <a:latin typeface="Times New Roman"/>
                <a:cs typeface="Times New Roman"/>
              </a:rPr>
              <a:t>types non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signés.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02086" y="833088"/>
            <a:ext cx="24809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60" dirty="0"/>
              <a:t>M</a:t>
            </a:r>
            <a:r>
              <a:rPr spc="509" dirty="0"/>
              <a:t>é</a:t>
            </a:r>
            <a:r>
              <a:rPr spc="5" dirty="0"/>
              <a:t>t</a:t>
            </a:r>
            <a:r>
              <a:rPr spc="215" dirty="0"/>
              <a:t>h</a:t>
            </a:r>
            <a:r>
              <a:rPr spc="260" dirty="0"/>
              <a:t>o</a:t>
            </a:r>
            <a:r>
              <a:rPr spc="215" dirty="0"/>
              <a:t>d</a:t>
            </a:r>
            <a:r>
              <a:rPr spc="509" dirty="0"/>
              <a:t>e</a:t>
            </a:r>
            <a:r>
              <a:rPr spc="484"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06" y="1929844"/>
            <a:ext cx="6448425" cy="421640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85" dirty="0">
                <a:latin typeface="Times New Roman"/>
                <a:cs typeface="Times New Roman"/>
              </a:rPr>
              <a:t>Une </a:t>
            </a:r>
            <a:r>
              <a:rPr sz="1600" spc="30" dirty="0">
                <a:latin typeface="Times New Roman"/>
                <a:cs typeface="Times New Roman"/>
              </a:rPr>
              <a:t>fonction </a:t>
            </a:r>
            <a:r>
              <a:rPr sz="1600" spc="50" dirty="0">
                <a:latin typeface="Times New Roman"/>
                <a:cs typeface="Times New Roman"/>
              </a:rPr>
              <a:t>d’une </a:t>
            </a:r>
            <a:r>
              <a:rPr sz="1600" spc="120" dirty="0">
                <a:latin typeface="Times New Roman"/>
                <a:cs typeface="Times New Roman"/>
              </a:rPr>
              <a:t>classe </a:t>
            </a:r>
            <a:r>
              <a:rPr sz="1600" spc="114" dirty="0">
                <a:latin typeface="Times New Roman"/>
                <a:cs typeface="Times New Roman"/>
              </a:rPr>
              <a:t>est </a:t>
            </a:r>
            <a:r>
              <a:rPr sz="1600" spc="110" dirty="0">
                <a:latin typeface="Times New Roman"/>
                <a:cs typeface="Times New Roman"/>
              </a:rPr>
              <a:t>appelée</a:t>
            </a:r>
            <a:r>
              <a:rPr sz="1600" spc="-260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« </a:t>
            </a:r>
            <a:r>
              <a:rPr sz="1600" spc="95" dirty="0">
                <a:latin typeface="Times New Roman"/>
                <a:cs typeface="Times New Roman"/>
              </a:rPr>
              <a:t>méthode </a:t>
            </a:r>
            <a:r>
              <a:rPr sz="1600" spc="55" dirty="0">
                <a:latin typeface="Times New Roman"/>
                <a:cs typeface="Times New Roman"/>
              </a:rPr>
              <a:t>».</a:t>
            </a:r>
            <a:endParaRPr sz="16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380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85" dirty="0">
                <a:latin typeface="Times New Roman"/>
                <a:cs typeface="Times New Roman"/>
              </a:rPr>
              <a:t>En </a:t>
            </a:r>
            <a:r>
              <a:rPr sz="1600" spc="65" dirty="0">
                <a:latin typeface="Times New Roman"/>
                <a:cs typeface="Times New Roman"/>
              </a:rPr>
              <a:t>java </a:t>
            </a:r>
            <a:r>
              <a:rPr sz="1600" spc="114" dirty="0">
                <a:latin typeface="Times New Roman"/>
                <a:cs typeface="Times New Roman"/>
              </a:rPr>
              <a:t>une </a:t>
            </a:r>
            <a:r>
              <a:rPr sz="1600" spc="95" dirty="0">
                <a:latin typeface="Times New Roman"/>
                <a:cs typeface="Times New Roman"/>
              </a:rPr>
              <a:t>méthode </a:t>
            </a:r>
            <a:r>
              <a:rPr sz="1600" spc="85" dirty="0">
                <a:latin typeface="Times New Roman"/>
                <a:cs typeface="Times New Roman"/>
              </a:rPr>
              <a:t>peut </a:t>
            </a:r>
            <a:r>
              <a:rPr sz="1600" spc="65" dirty="0">
                <a:latin typeface="Times New Roman"/>
                <a:cs typeface="Times New Roman"/>
              </a:rPr>
              <a:t>retourner </a:t>
            </a:r>
            <a:r>
              <a:rPr sz="1600" spc="114" dirty="0">
                <a:latin typeface="Times New Roman"/>
                <a:cs typeface="Times New Roman"/>
              </a:rPr>
              <a:t>une </a:t>
            </a:r>
            <a:r>
              <a:rPr sz="1600" spc="55" dirty="0">
                <a:latin typeface="Times New Roman"/>
                <a:cs typeface="Times New Roman"/>
              </a:rPr>
              <a:t>valeur </a:t>
            </a:r>
            <a:r>
              <a:rPr sz="1600" spc="85" dirty="0">
                <a:latin typeface="Times New Roman"/>
                <a:cs typeface="Times New Roman"/>
              </a:rPr>
              <a:t>et </a:t>
            </a:r>
            <a:r>
              <a:rPr sz="1600" spc="35" dirty="0">
                <a:latin typeface="Times New Roman"/>
                <a:cs typeface="Times New Roman"/>
              </a:rPr>
              <a:t>avoir </a:t>
            </a:r>
            <a:r>
              <a:rPr sz="1600" spc="114" dirty="0">
                <a:latin typeface="Times New Roman"/>
                <a:cs typeface="Times New Roman"/>
              </a:rPr>
              <a:t>une</a:t>
            </a:r>
            <a:r>
              <a:rPr sz="1600" spc="-204" dirty="0">
                <a:latin typeface="Times New Roman"/>
                <a:cs typeface="Times New Roman"/>
              </a:rPr>
              <a:t> </a:t>
            </a:r>
            <a:r>
              <a:rPr sz="1600" spc="30" dirty="0">
                <a:latin typeface="Times New Roman"/>
                <a:cs typeface="Times New Roman"/>
              </a:rPr>
              <a:t>liste </a:t>
            </a:r>
            <a:r>
              <a:rPr sz="1600" spc="130" dirty="0">
                <a:latin typeface="Times New Roman"/>
                <a:cs typeface="Times New Roman"/>
              </a:rPr>
              <a:t>de  </a:t>
            </a:r>
            <a:r>
              <a:rPr sz="1600" spc="100" dirty="0">
                <a:latin typeface="Times New Roman"/>
                <a:cs typeface="Times New Roman"/>
              </a:rPr>
              <a:t>paramètres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Times New Roman"/>
              <a:buChar char="•"/>
            </a:pPr>
            <a:endParaRPr sz="1350">
              <a:latin typeface="Times New Roman"/>
              <a:cs typeface="Times New Roman"/>
            </a:endParaRPr>
          </a:p>
          <a:p>
            <a:pPr marL="1155065" marR="1580515" indent="-228600">
              <a:lnSpc>
                <a:spcPct val="100000"/>
              </a:lnSpc>
            </a:pPr>
            <a:r>
              <a:rPr sz="2400" spc="-100" dirty="0">
                <a:latin typeface="Times New Roman"/>
                <a:cs typeface="Times New Roman"/>
              </a:rPr>
              <a:t>type_de_retour nom_de_méthode </a:t>
            </a:r>
            <a:r>
              <a:rPr sz="2400" spc="-150" dirty="0">
                <a:latin typeface="Times New Roman"/>
                <a:cs typeface="Times New Roman"/>
              </a:rPr>
              <a:t>(  </a:t>
            </a:r>
            <a:r>
              <a:rPr sz="2400" spc="-70" dirty="0">
                <a:latin typeface="Times New Roman"/>
                <a:cs typeface="Times New Roman"/>
              </a:rPr>
              <a:t>liste_des_paramètres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575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>
              <a:latin typeface="Times New Roman"/>
              <a:cs typeface="Times New Roman"/>
            </a:endParaRPr>
          </a:p>
          <a:p>
            <a:pPr marL="1155065">
              <a:lnSpc>
                <a:spcPct val="100000"/>
              </a:lnSpc>
              <a:spcBef>
                <a:spcPts val="575"/>
              </a:spcBef>
            </a:pPr>
            <a:r>
              <a:rPr sz="2400" spc="-80" dirty="0">
                <a:latin typeface="Times New Roman"/>
                <a:cs typeface="Times New Roman"/>
              </a:rPr>
              <a:t>corps </a:t>
            </a:r>
            <a:r>
              <a:rPr sz="2400" spc="-50" dirty="0">
                <a:latin typeface="Times New Roman"/>
                <a:cs typeface="Times New Roman"/>
              </a:rPr>
              <a:t>de </a:t>
            </a:r>
            <a:r>
              <a:rPr sz="2400" spc="-120" dirty="0">
                <a:latin typeface="Times New Roman"/>
                <a:cs typeface="Times New Roman"/>
              </a:rPr>
              <a:t>la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méthode</a:t>
            </a:r>
            <a:endParaRPr sz="24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575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700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75" dirty="0">
                <a:latin typeface="Times New Roman"/>
                <a:cs typeface="Times New Roman"/>
              </a:rPr>
              <a:t>Exemple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</a:pPr>
            <a:r>
              <a:rPr sz="2800" spc="-180" dirty="0">
                <a:latin typeface="Times New Roman"/>
                <a:cs typeface="Times New Roman"/>
              </a:rPr>
              <a:t>int </a:t>
            </a:r>
            <a:r>
              <a:rPr sz="2800" spc="-150" dirty="0">
                <a:latin typeface="Times New Roman"/>
                <a:cs typeface="Times New Roman"/>
              </a:rPr>
              <a:t>addition( </a:t>
            </a:r>
            <a:r>
              <a:rPr sz="2800" spc="-180" dirty="0">
                <a:latin typeface="Times New Roman"/>
                <a:cs typeface="Times New Roman"/>
              </a:rPr>
              <a:t>int </a:t>
            </a:r>
            <a:r>
              <a:rPr sz="2800" spc="-30" dirty="0">
                <a:latin typeface="Times New Roman"/>
                <a:cs typeface="Times New Roman"/>
              </a:rPr>
              <a:t>a, </a:t>
            </a:r>
            <a:r>
              <a:rPr sz="2800" spc="-190" dirty="0">
                <a:latin typeface="Times New Roman"/>
                <a:cs typeface="Times New Roman"/>
              </a:rPr>
              <a:t>int </a:t>
            </a:r>
            <a:r>
              <a:rPr sz="2800" spc="-125" dirty="0">
                <a:latin typeface="Times New Roman"/>
                <a:cs typeface="Times New Roman"/>
              </a:rPr>
              <a:t>b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17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2555" y="6206810"/>
            <a:ext cx="1225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85" dirty="0">
                <a:latin typeface="Times New Roman"/>
                <a:cs typeface="Times New Roman"/>
              </a:rPr>
              <a:t>{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94150" y="6296721"/>
            <a:ext cx="5904865" cy="873760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054735">
              <a:lnSpc>
                <a:spcPct val="100000"/>
              </a:lnSpc>
              <a:spcBef>
                <a:spcPts val="555"/>
              </a:spcBef>
            </a:pP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Le 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mot 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clef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«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return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»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permet de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renvoyer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une</a:t>
            </a:r>
            <a:r>
              <a:rPr sz="1800" spc="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valeur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2800" spc="-15" dirty="0">
                <a:solidFill>
                  <a:srgbClr val="FF0000"/>
                </a:solidFill>
                <a:latin typeface="Times New Roman"/>
                <a:cs typeface="Times New Roman"/>
              </a:rPr>
              <a:t>return </a:t>
            </a:r>
            <a:r>
              <a:rPr sz="2800" spc="30" dirty="0">
                <a:latin typeface="Times New Roman"/>
                <a:cs typeface="Times New Roman"/>
              </a:rPr>
              <a:t>a </a:t>
            </a:r>
            <a:r>
              <a:rPr sz="2800" spc="-240" dirty="0">
                <a:latin typeface="Times New Roman"/>
                <a:cs typeface="Times New Roman"/>
              </a:rPr>
              <a:t>+</a:t>
            </a:r>
            <a:r>
              <a:rPr sz="2800" spc="-235" dirty="0">
                <a:latin typeface="Times New Roman"/>
                <a:cs typeface="Times New Roman"/>
              </a:rPr>
              <a:t> </a:t>
            </a:r>
            <a:r>
              <a:rPr sz="2800" spc="-130" dirty="0">
                <a:latin typeface="Times New Roman"/>
                <a:cs typeface="Times New Roman"/>
              </a:rPr>
              <a:t>b;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363467" y="5760720"/>
            <a:ext cx="623570" cy="623570"/>
          </a:xfrm>
          <a:custGeom>
            <a:avLst/>
            <a:gdLst/>
            <a:ahLst/>
            <a:cxnLst/>
            <a:rect l="l" t="t" r="r" b="b"/>
            <a:pathLst>
              <a:path w="623570" h="623570">
                <a:moveTo>
                  <a:pt x="41148" y="121920"/>
                </a:moveTo>
                <a:lnTo>
                  <a:pt x="0" y="0"/>
                </a:lnTo>
                <a:lnTo>
                  <a:pt x="121920" y="41148"/>
                </a:lnTo>
                <a:lnTo>
                  <a:pt x="108204" y="54864"/>
                </a:lnTo>
                <a:lnTo>
                  <a:pt x="82296" y="54864"/>
                </a:lnTo>
                <a:lnTo>
                  <a:pt x="73152" y="64008"/>
                </a:lnTo>
                <a:lnTo>
                  <a:pt x="82270" y="73152"/>
                </a:lnTo>
                <a:lnTo>
                  <a:pt x="64008" y="73152"/>
                </a:lnTo>
                <a:lnTo>
                  <a:pt x="54864" y="82296"/>
                </a:lnTo>
                <a:lnTo>
                  <a:pt x="67836" y="95231"/>
                </a:lnTo>
                <a:lnTo>
                  <a:pt x="41148" y="121920"/>
                </a:lnTo>
                <a:close/>
              </a:path>
              <a:path w="623570" h="623570">
                <a:moveTo>
                  <a:pt x="86087" y="76980"/>
                </a:moveTo>
                <a:lnTo>
                  <a:pt x="73152" y="64008"/>
                </a:lnTo>
                <a:lnTo>
                  <a:pt x="82296" y="54864"/>
                </a:lnTo>
                <a:lnTo>
                  <a:pt x="95231" y="67836"/>
                </a:lnTo>
                <a:lnTo>
                  <a:pt x="86087" y="76980"/>
                </a:lnTo>
                <a:close/>
              </a:path>
              <a:path w="623570" h="623570">
                <a:moveTo>
                  <a:pt x="95231" y="67836"/>
                </a:moveTo>
                <a:lnTo>
                  <a:pt x="82296" y="54864"/>
                </a:lnTo>
                <a:lnTo>
                  <a:pt x="108204" y="54864"/>
                </a:lnTo>
                <a:lnTo>
                  <a:pt x="95231" y="67836"/>
                </a:lnTo>
                <a:close/>
              </a:path>
              <a:path w="623570" h="623570">
                <a:moveTo>
                  <a:pt x="614172" y="606552"/>
                </a:moveTo>
                <a:lnTo>
                  <a:pt x="86087" y="76980"/>
                </a:lnTo>
                <a:lnTo>
                  <a:pt x="95231" y="67836"/>
                </a:lnTo>
                <a:lnTo>
                  <a:pt x="623316" y="597408"/>
                </a:lnTo>
                <a:lnTo>
                  <a:pt x="614172" y="606552"/>
                </a:lnTo>
                <a:close/>
              </a:path>
              <a:path w="623570" h="623570">
                <a:moveTo>
                  <a:pt x="67836" y="95231"/>
                </a:moveTo>
                <a:lnTo>
                  <a:pt x="54864" y="82296"/>
                </a:lnTo>
                <a:lnTo>
                  <a:pt x="64008" y="73152"/>
                </a:lnTo>
                <a:lnTo>
                  <a:pt x="76980" y="86087"/>
                </a:lnTo>
                <a:lnTo>
                  <a:pt x="67836" y="95231"/>
                </a:lnTo>
                <a:close/>
              </a:path>
              <a:path w="623570" h="623570">
                <a:moveTo>
                  <a:pt x="76980" y="86087"/>
                </a:moveTo>
                <a:lnTo>
                  <a:pt x="64008" y="73152"/>
                </a:lnTo>
                <a:lnTo>
                  <a:pt x="82270" y="73152"/>
                </a:lnTo>
                <a:lnTo>
                  <a:pt x="86087" y="76980"/>
                </a:lnTo>
                <a:lnTo>
                  <a:pt x="76980" y="86087"/>
                </a:lnTo>
                <a:close/>
              </a:path>
              <a:path w="623570" h="623570">
                <a:moveTo>
                  <a:pt x="597408" y="623316"/>
                </a:moveTo>
                <a:lnTo>
                  <a:pt x="67836" y="95231"/>
                </a:lnTo>
                <a:lnTo>
                  <a:pt x="76980" y="86087"/>
                </a:lnTo>
                <a:lnTo>
                  <a:pt x="606552" y="614172"/>
                </a:lnTo>
                <a:lnTo>
                  <a:pt x="597408" y="62331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4070" y="833088"/>
            <a:ext cx="75819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295" dirty="0"/>
              <a:t>paramètres </a:t>
            </a:r>
            <a:r>
              <a:rPr spc="405" dirty="0"/>
              <a:t>des</a:t>
            </a:r>
            <a:r>
              <a:rPr spc="-245" dirty="0"/>
              <a:t> </a:t>
            </a:r>
            <a:r>
              <a:rPr spc="310" dirty="0"/>
              <a:t>méthodes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525384" cy="32702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méthode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avoir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nombre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quelconque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paramètres.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Tous </a:t>
            </a:r>
            <a:r>
              <a:rPr sz="2000" spc="110" dirty="0">
                <a:latin typeface="Times New Roman"/>
                <a:cs typeface="Times New Roman"/>
              </a:rPr>
              <a:t>les </a:t>
            </a:r>
            <a:r>
              <a:rPr sz="2000" spc="130" dirty="0">
                <a:latin typeface="Times New Roman"/>
                <a:cs typeface="Times New Roman"/>
              </a:rPr>
              <a:t>paramètres </a:t>
            </a:r>
            <a:r>
              <a:rPr sz="2000" spc="114" dirty="0">
                <a:latin typeface="Times New Roman"/>
                <a:cs typeface="Times New Roman"/>
              </a:rPr>
              <a:t>sont </a:t>
            </a:r>
            <a:r>
              <a:rPr sz="2000" spc="204" dirty="0">
                <a:latin typeface="Times New Roman"/>
                <a:cs typeface="Times New Roman"/>
              </a:rPr>
              <a:t>passés</a:t>
            </a:r>
            <a:r>
              <a:rPr sz="2000" spc="-34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par </a:t>
            </a:r>
            <a:r>
              <a:rPr sz="2000" spc="55" dirty="0">
                <a:latin typeface="Times New Roman"/>
                <a:cs typeface="Times New Roman"/>
              </a:rPr>
              <a:t>valeur.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240029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5" dirty="0">
                <a:latin typeface="Times New Roman"/>
                <a:cs typeface="Times New Roman"/>
              </a:rPr>
              <a:t>Un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20" dirty="0">
                <a:latin typeface="Times New Roman"/>
                <a:cs typeface="Times New Roman"/>
              </a:rPr>
              <a:t>paramètre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ne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pas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être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déclaré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avec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modificateur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  </a:t>
            </a:r>
            <a:r>
              <a:rPr sz="2000" spc="105" dirty="0">
                <a:latin typeface="Times New Roman"/>
                <a:cs typeface="Times New Roman"/>
              </a:rPr>
              <a:t>abstract, </a:t>
            </a:r>
            <a:r>
              <a:rPr sz="2000" spc="5" dirty="0">
                <a:latin typeface="Times New Roman"/>
                <a:cs typeface="Times New Roman"/>
              </a:rPr>
              <a:t>final, </a:t>
            </a:r>
            <a:r>
              <a:rPr sz="2000" spc="75" dirty="0">
                <a:latin typeface="Times New Roman"/>
                <a:cs typeface="Times New Roman"/>
              </a:rPr>
              <a:t>static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90" dirty="0">
                <a:latin typeface="Times New Roman"/>
                <a:cs typeface="Times New Roman"/>
              </a:rPr>
              <a:t>Format </a:t>
            </a:r>
            <a:r>
              <a:rPr sz="2000" spc="85" dirty="0">
                <a:latin typeface="Times New Roman"/>
                <a:cs typeface="Times New Roman"/>
              </a:rPr>
              <a:t>d'un </a:t>
            </a:r>
            <a:r>
              <a:rPr sz="2000" spc="125" dirty="0">
                <a:latin typeface="Times New Roman"/>
                <a:cs typeface="Times New Roman"/>
              </a:rPr>
              <a:t>paramètre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840864">
              <a:lnSpc>
                <a:spcPct val="100000"/>
              </a:lnSpc>
              <a:spcBef>
                <a:spcPts val="1300"/>
              </a:spcBef>
            </a:pPr>
            <a:r>
              <a:rPr sz="1800" spc="-70" dirty="0">
                <a:latin typeface="Times New Roman"/>
                <a:cs typeface="Times New Roman"/>
              </a:rPr>
              <a:t>type_du_paramètre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nom_du_paramètre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3219" y="833088"/>
            <a:ext cx="69589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225" dirty="0"/>
              <a:t>constructeurs </a:t>
            </a:r>
            <a:r>
              <a:rPr spc="375" dirty="0"/>
              <a:t>de</a:t>
            </a:r>
            <a:r>
              <a:rPr spc="-170" dirty="0"/>
              <a:t> </a:t>
            </a:r>
            <a:r>
              <a:rPr spc="330" dirty="0"/>
              <a:t>classe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47204"/>
            <a:ext cx="7835900" cy="4162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98145" indent="-342900">
              <a:lnSpc>
                <a:spcPct val="12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45" dirty="0">
                <a:latin typeface="Times New Roman"/>
                <a:cs typeface="Times New Roman"/>
              </a:rPr>
              <a:t>Un </a:t>
            </a:r>
            <a:r>
              <a:rPr sz="1800" spc="80" dirty="0">
                <a:latin typeface="Times New Roman"/>
                <a:cs typeface="Times New Roman"/>
              </a:rPr>
              <a:t>constructeur </a:t>
            </a:r>
            <a:r>
              <a:rPr sz="1800" spc="135" dirty="0">
                <a:latin typeface="Times New Roman"/>
                <a:cs typeface="Times New Roman"/>
              </a:rPr>
              <a:t>est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105" dirty="0">
                <a:latin typeface="Times New Roman"/>
                <a:cs typeface="Times New Roman"/>
              </a:rPr>
              <a:t>méthode </a:t>
            </a:r>
            <a:r>
              <a:rPr sz="1800" spc="85" dirty="0">
                <a:latin typeface="Times New Roman"/>
                <a:cs typeface="Times New Roman"/>
              </a:rPr>
              <a:t>automatiquement </a:t>
            </a:r>
            <a:r>
              <a:rPr sz="1800" spc="120" dirty="0">
                <a:latin typeface="Times New Roman"/>
                <a:cs typeface="Times New Roman"/>
              </a:rPr>
              <a:t>appelée </a:t>
            </a:r>
            <a:r>
              <a:rPr sz="1800" spc="40" dirty="0">
                <a:latin typeface="Times New Roman"/>
                <a:cs typeface="Times New Roman"/>
              </a:rPr>
              <a:t>lors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la  </a:t>
            </a:r>
            <a:r>
              <a:rPr sz="1800" spc="70" dirty="0">
                <a:latin typeface="Times New Roman"/>
                <a:cs typeface="Times New Roman"/>
              </a:rPr>
              <a:t>création </a:t>
            </a:r>
            <a:r>
              <a:rPr sz="1800" spc="50" dirty="0">
                <a:latin typeface="Times New Roman"/>
                <a:cs typeface="Times New Roman"/>
              </a:rPr>
              <a:t>d’une </a:t>
            </a:r>
            <a:r>
              <a:rPr sz="1800" spc="170" dirty="0">
                <a:solidFill>
                  <a:srgbClr val="FF0000"/>
                </a:solidFill>
                <a:latin typeface="Times New Roman"/>
                <a:cs typeface="Times New Roman"/>
              </a:rPr>
              <a:t>instance </a:t>
            </a:r>
            <a:r>
              <a:rPr sz="1800" spc="50" dirty="0">
                <a:latin typeface="Times New Roman"/>
                <a:cs typeface="Times New Roman"/>
              </a:rPr>
              <a:t>d’une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classe.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Char char="•"/>
            </a:pP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2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50" dirty="0">
                <a:latin typeface="Times New Roman"/>
                <a:cs typeface="Times New Roman"/>
              </a:rPr>
              <a:t>Si </a:t>
            </a:r>
            <a:r>
              <a:rPr sz="1800" spc="114" dirty="0">
                <a:latin typeface="Times New Roman"/>
                <a:cs typeface="Times New Roman"/>
              </a:rPr>
              <a:t>aucun </a:t>
            </a:r>
            <a:r>
              <a:rPr sz="1800" spc="80" dirty="0">
                <a:latin typeface="Times New Roman"/>
                <a:cs typeface="Times New Roman"/>
              </a:rPr>
              <a:t>constructeur </a:t>
            </a:r>
            <a:r>
              <a:rPr sz="1800" spc="50" dirty="0">
                <a:latin typeface="Times New Roman"/>
                <a:cs typeface="Times New Roman"/>
              </a:rPr>
              <a:t>n’est </a:t>
            </a:r>
            <a:r>
              <a:rPr sz="1800" spc="10" dirty="0">
                <a:latin typeface="Times New Roman"/>
                <a:cs typeface="Times New Roman"/>
              </a:rPr>
              <a:t>défini </a:t>
            </a:r>
            <a:r>
              <a:rPr sz="1800" spc="95" dirty="0">
                <a:latin typeface="Times New Roman"/>
                <a:cs typeface="Times New Roman"/>
              </a:rPr>
              <a:t>par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70" dirty="0">
                <a:latin typeface="Times New Roman"/>
                <a:cs typeface="Times New Roman"/>
              </a:rPr>
              <a:t>programmeur, java </a:t>
            </a:r>
            <a:r>
              <a:rPr sz="1800" spc="90" dirty="0">
                <a:latin typeface="Times New Roman"/>
                <a:cs typeface="Times New Roman"/>
              </a:rPr>
              <a:t>considère </a:t>
            </a:r>
            <a:r>
              <a:rPr sz="1800" spc="130" dirty="0">
                <a:latin typeface="Times New Roman"/>
                <a:cs typeface="Times New Roman"/>
              </a:rPr>
              <a:t>que 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75" dirty="0">
                <a:latin typeface="Times New Roman"/>
                <a:cs typeface="Times New Roman"/>
              </a:rPr>
              <a:t>munie </a:t>
            </a:r>
            <a:r>
              <a:rPr sz="1800" spc="20" dirty="0">
                <a:latin typeface="Times New Roman"/>
                <a:cs typeface="Times New Roman"/>
              </a:rPr>
              <a:t>d’un </a:t>
            </a:r>
            <a:r>
              <a:rPr sz="1800" spc="80" dirty="0">
                <a:latin typeface="Times New Roman"/>
                <a:cs typeface="Times New Roman"/>
              </a:rPr>
              <a:t>constructeur </a:t>
            </a:r>
            <a:r>
              <a:rPr sz="1800" spc="95" dirty="0">
                <a:latin typeface="Times New Roman"/>
                <a:cs typeface="Times New Roman"/>
              </a:rPr>
              <a:t>par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défaut.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Times New Roman"/>
              <a:buChar char="•"/>
            </a:pPr>
            <a:endParaRPr sz="2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110" dirty="0">
                <a:latin typeface="Times New Roman"/>
                <a:cs typeface="Times New Roman"/>
              </a:rPr>
              <a:t>Règles </a:t>
            </a:r>
            <a:r>
              <a:rPr sz="1800" spc="155" dirty="0">
                <a:latin typeface="Times New Roman"/>
                <a:cs typeface="Times New Roman"/>
              </a:rPr>
              <a:t>des </a:t>
            </a:r>
            <a:r>
              <a:rPr sz="1800" spc="85" dirty="0">
                <a:latin typeface="Times New Roman"/>
                <a:cs typeface="Times New Roman"/>
              </a:rPr>
              <a:t>constructeurs </a:t>
            </a:r>
            <a:r>
              <a:rPr sz="1800" spc="150" dirty="0">
                <a:latin typeface="Times New Roman"/>
                <a:cs typeface="Times New Roman"/>
              </a:rPr>
              <a:t>en </a:t>
            </a:r>
            <a:r>
              <a:rPr sz="1800" spc="70" dirty="0">
                <a:latin typeface="Times New Roman"/>
                <a:cs typeface="Times New Roman"/>
              </a:rPr>
              <a:t>java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800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90" dirty="0">
                <a:latin typeface="Times New Roman"/>
                <a:cs typeface="Times New Roman"/>
              </a:rPr>
              <a:t>Les </a:t>
            </a:r>
            <a:r>
              <a:rPr sz="1600" spc="80" dirty="0">
                <a:latin typeface="Times New Roman"/>
                <a:cs typeface="Times New Roman"/>
              </a:rPr>
              <a:t>constructeurs </a:t>
            </a:r>
            <a:r>
              <a:rPr sz="1600" spc="125" dirty="0">
                <a:latin typeface="Times New Roman"/>
                <a:cs typeface="Times New Roman"/>
              </a:rPr>
              <a:t>en </a:t>
            </a:r>
            <a:r>
              <a:rPr sz="1600" spc="65" dirty="0">
                <a:latin typeface="Times New Roman"/>
                <a:cs typeface="Times New Roman"/>
              </a:rPr>
              <a:t>java </a:t>
            </a:r>
            <a:r>
              <a:rPr sz="1600" spc="60" dirty="0">
                <a:latin typeface="Times New Roman"/>
                <a:cs typeface="Times New Roman"/>
              </a:rPr>
              <a:t>portent </a:t>
            </a:r>
            <a:r>
              <a:rPr sz="1600" spc="40" dirty="0">
                <a:latin typeface="Times New Roman"/>
                <a:cs typeface="Times New Roman"/>
              </a:rPr>
              <a:t>le </a:t>
            </a:r>
            <a:r>
              <a:rPr sz="1600" spc="80" dirty="0">
                <a:latin typeface="Times New Roman"/>
                <a:cs typeface="Times New Roman"/>
              </a:rPr>
              <a:t>nom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45" dirty="0">
                <a:latin typeface="Times New Roman"/>
                <a:cs typeface="Times New Roman"/>
              </a:rPr>
              <a:t>la</a:t>
            </a:r>
            <a:r>
              <a:rPr sz="1600" spc="-229" dirty="0">
                <a:latin typeface="Times New Roman"/>
                <a:cs typeface="Times New Roman"/>
              </a:rPr>
              <a:t> </a:t>
            </a:r>
            <a:r>
              <a:rPr sz="1600" spc="105" dirty="0">
                <a:latin typeface="Times New Roman"/>
                <a:cs typeface="Times New Roman"/>
              </a:rPr>
              <a:t>classe.</a:t>
            </a:r>
            <a:endParaRPr sz="16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76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90" dirty="0">
                <a:latin typeface="Times New Roman"/>
                <a:cs typeface="Times New Roman"/>
              </a:rPr>
              <a:t>Les </a:t>
            </a:r>
            <a:r>
              <a:rPr sz="1600" spc="80" dirty="0">
                <a:latin typeface="Times New Roman"/>
                <a:cs typeface="Times New Roman"/>
              </a:rPr>
              <a:t>constructeurs </a:t>
            </a:r>
            <a:r>
              <a:rPr sz="1600" spc="15" dirty="0">
                <a:latin typeface="Times New Roman"/>
                <a:cs typeface="Times New Roman"/>
              </a:rPr>
              <a:t>n’ont </a:t>
            </a:r>
            <a:r>
              <a:rPr sz="1600" spc="145" dirty="0">
                <a:latin typeface="Times New Roman"/>
                <a:cs typeface="Times New Roman"/>
              </a:rPr>
              <a:t>pas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60" dirty="0">
                <a:latin typeface="Times New Roman"/>
                <a:cs typeface="Times New Roman"/>
              </a:rPr>
              <a:t>type </a:t>
            </a:r>
            <a:r>
              <a:rPr sz="1600" spc="130" dirty="0">
                <a:latin typeface="Times New Roman"/>
                <a:cs typeface="Times New Roman"/>
              </a:rPr>
              <a:t>de</a:t>
            </a:r>
            <a:r>
              <a:rPr sz="1600" spc="-180" dirty="0">
                <a:latin typeface="Times New Roman"/>
                <a:cs typeface="Times New Roman"/>
              </a:rPr>
              <a:t> </a:t>
            </a:r>
            <a:r>
              <a:rPr sz="1600" spc="40" dirty="0">
                <a:latin typeface="Times New Roman"/>
                <a:cs typeface="Times New Roman"/>
              </a:rPr>
              <a:t>retour.</a:t>
            </a:r>
            <a:endParaRPr sz="1600">
              <a:latin typeface="Times New Roman"/>
              <a:cs typeface="Times New Roman"/>
            </a:endParaRPr>
          </a:p>
          <a:p>
            <a:pPr marL="756285" marR="100965" lvl="1" indent="-286385">
              <a:lnSpc>
                <a:spcPct val="120000"/>
              </a:lnSpc>
              <a:spcBef>
                <a:spcPts val="38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85" dirty="0">
                <a:latin typeface="Times New Roman"/>
                <a:cs typeface="Times New Roman"/>
              </a:rPr>
              <a:t>Une </a:t>
            </a:r>
            <a:r>
              <a:rPr sz="1600" spc="125" dirty="0">
                <a:latin typeface="Times New Roman"/>
                <a:cs typeface="Times New Roman"/>
              </a:rPr>
              <a:t>même </a:t>
            </a:r>
            <a:r>
              <a:rPr sz="1600" spc="114" dirty="0">
                <a:latin typeface="Times New Roman"/>
                <a:cs typeface="Times New Roman"/>
              </a:rPr>
              <a:t>classe </a:t>
            </a:r>
            <a:r>
              <a:rPr sz="1600" spc="85" dirty="0">
                <a:latin typeface="Times New Roman"/>
                <a:cs typeface="Times New Roman"/>
              </a:rPr>
              <a:t>peut </a:t>
            </a:r>
            <a:r>
              <a:rPr sz="1600" spc="35" dirty="0">
                <a:latin typeface="Times New Roman"/>
                <a:cs typeface="Times New Roman"/>
              </a:rPr>
              <a:t>avoir </a:t>
            </a:r>
            <a:r>
              <a:rPr sz="1600" spc="65" dirty="0">
                <a:latin typeface="Times New Roman"/>
                <a:cs typeface="Times New Roman"/>
              </a:rPr>
              <a:t>plusieurs </a:t>
            </a:r>
            <a:r>
              <a:rPr sz="1600" spc="80" dirty="0">
                <a:latin typeface="Times New Roman"/>
                <a:cs typeface="Times New Roman"/>
              </a:rPr>
              <a:t>constructeurs </a:t>
            </a:r>
            <a:r>
              <a:rPr sz="1600" spc="30" dirty="0">
                <a:latin typeface="Times New Roman"/>
                <a:cs typeface="Times New Roman"/>
              </a:rPr>
              <a:t>qui </a:t>
            </a:r>
            <a:r>
              <a:rPr sz="1600" spc="50" dirty="0">
                <a:latin typeface="Times New Roman"/>
                <a:cs typeface="Times New Roman"/>
              </a:rPr>
              <a:t>doivent </a:t>
            </a:r>
            <a:r>
              <a:rPr sz="1600" spc="180" dirty="0">
                <a:latin typeface="Times New Roman"/>
                <a:cs typeface="Times New Roman"/>
              </a:rPr>
              <a:t>se</a:t>
            </a:r>
            <a:r>
              <a:rPr sz="1600" spc="-180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distinguer  </a:t>
            </a:r>
            <a:r>
              <a:rPr sz="1600" spc="85" dirty="0">
                <a:latin typeface="Times New Roman"/>
                <a:cs typeface="Times New Roman"/>
              </a:rPr>
              <a:t>par </a:t>
            </a:r>
            <a:r>
              <a:rPr sz="1600" spc="65" dirty="0">
                <a:latin typeface="Times New Roman"/>
                <a:cs typeface="Times New Roman"/>
              </a:rPr>
              <a:t>leurs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95" dirty="0">
                <a:latin typeface="Times New Roman"/>
                <a:cs typeface="Times New Roman"/>
              </a:rPr>
              <a:t>paramètres.</a:t>
            </a:r>
            <a:endParaRPr sz="1600">
              <a:latin typeface="Times New Roman"/>
              <a:cs typeface="Times New Roman"/>
            </a:endParaRPr>
          </a:p>
          <a:p>
            <a:pPr marL="756285" marR="542290" lvl="1" indent="-286385">
              <a:lnSpc>
                <a:spcPct val="120000"/>
              </a:lnSpc>
              <a:spcBef>
                <a:spcPts val="38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40" dirty="0">
                <a:latin typeface="Times New Roman"/>
                <a:cs typeface="Times New Roman"/>
              </a:rPr>
              <a:t>Si </a:t>
            </a:r>
            <a:r>
              <a:rPr sz="1600" spc="114" dirty="0">
                <a:latin typeface="Times New Roman"/>
                <a:cs typeface="Times New Roman"/>
              </a:rPr>
              <a:t>une </a:t>
            </a:r>
            <a:r>
              <a:rPr sz="1600" spc="120" dirty="0">
                <a:latin typeface="Times New Roman"/>
                <a:cs typeface="Times New Roman"/>
              </a:rPr>
              <a:t>classe </a:t>
            </a:r>
            <a:r>
              <a:rPr sz="1600" spc="55" dirty="0">
                <a:latin typeface="Times New Roman"/>
                <a:cs typeface="Times New Roman"/>
              </a:rPr>
              <a:t>hérite </a:t>
            </a:r>
            <a:r>
              <a:rPr sz="1600" spc="50" dirty="0">
                <a:latin typeface="Times New Roman"/>
                <a:cs typeface="Times New Roman"/>
              </a:rPr>
              <a:t>d’une </a:t>
            </a:r>
            <a:r>
              <a:rPr sz="1600" spc="85" dirty="0">
                <a:latin typeface="Times New Roman"/>
                <a:cs typeface="Times New Roman"/>
              </a:rPr>
              <a:t>autre </a:t>
            </a:r>
            <a:r>
              <a:rPr sz="1600" spc="105" dirty="0">
                <a:latin typeface="Times New Roman"/>
                <a:cs typeface="Times New Roman"/>
              </a:rPr>
              <a:t>classe, </a:t>
            </a:r>
            <a:r>
              <a:rPr sz="1600" spc="114" dirty="0">
                <a:latin typeface="Times New Roman"/>
                <a:cs typeface="Times New Roman"/>
              </a:rPr>
              <a:t>son </a:t>
            </a:r>
            <a:r>
              <a:rPr sz="1600" spc="70" dirty="0">
                <a:latin typeface="Times New Roman"/>
                <a:cs typeface="Times New Roman"/>
              </a:rPr>
              <a:t>constructeur </a:t>
            </a:r>
            <a:r>
              <a:rPr sz="1600" spc="20" dirty="0">
                <a:latin typeface="Times New Roman"/>
                <a:cs typeface="Times New Roman"/>
              </a:rPr>
              <a:t>doit </a:t>
            </a:r>
            <a:r>
              <a:rPr sz="1600" spc="85" dirty="0">
                <a:latin typeface="Times New Roman"/>
                <a:cs typeface="Times New Roman"/>
              </a:rPr>
              <a:t>appeler  </a:t>
            </a:r>
            <a:r>
              <a:rPr sz="1600" spc="60" dirty="0">
                <a:latin typeface="Times New Roman"/>
                <a:cs typeface="Times New Roman"/>
              </a:rPr>
              <a:t>impérativement </a:t>
            </a:r>
            <a:r>
              <a:rPr sz="1600" spc="35" dirty="0">
                <a:latin typeface="Times New Roman"/>
                <a:cs typeface="Times New Roman"/>
              </a:rPr>
              <a:t>celui </a:t>
            </a:r>
            <a:r>
              <a:rPr sz="1600" spc="125" dirty="0">
                <a:latin typeface="Times New Roman"/>
                <a:cs typeface="Times New Roman"/>
              </a:rPr>
              <a:t>de </a:t>
            </a:r>
            <a:r>
              <a:rPr sz="1600" spc="45" dirty="0">
                <a:latin typeface="Times New Roman"/>
                <a:cs typeface="Times New Roman"/>
              </a:rPr>
              <a:t>la </a:t>
            </a:r>
            <a:r>
              <a:rPr sz="1600" spc="114" dirty="0">
                <a:latin typeface="Times New Roman"/>
                <a:cs typeface="Times New Roman"/>
              </a:rPr>
              <a:t>classe </a:t>
            </a:r>
            <a:r>
              <a:rPr sz="1600" spc="105" dirty="0">
                <a:latin typeface="Times New Roman"/>
                <a:cs typeface="Times New Roman"/>
              </a:rPr>
              <a:t>mère </a:t>
            </a:r>
            <a:r>
              <a:rPr sz="1600" spc="130" dirty="0">
                <a:latin typeface="Times New Roman"/>
                <a:cs typeface="Times New Roman"/>
              </a:rPr>
              <a:t>en </a:t>
            </a:r>
            <a:r>
              <a:rPr sz="1600" spc="25" dirty="0">
                <a:latin typeface="Times New Roman"/>
                <a:cs typeface="Times New Roman"/>
              </a:rPr>
              <a:t>utilisant </a:t>
            </a:r>
            <a:r>
              <a:rPr sz="1600" spc="40" dirty="0">
                <a:latin typeface="Times New Roman"/>
                <a:cs typeface="Times New Roman"/>
              </a:rPr>
              <a:t>le </a:t>
            </a:r>
            <a:r>
              <a:rPr sz="1600" spc="55" dirty="0">
                <a:latin typeface="Times New Roman"/>
                <a:cs typeface="Times New Roman"/>
              </a:rPr>
              <a:t>mot </a:t>
            </a:r>
            <a:r>
              <a:rPr sz="1600" spc="20" dirty="0">
                <a:latin typeface="Times New Roman"/>
                <a:cs typeface="Times New Roman"/>
              </a:rPr>
              <a:t>clef </a:t>
            </a:r>
            <a:r>
              <a:rPr sz="1600" spc="85" dirty="0">
                <a:latin typeface="Times New Roman"/>
                <a:cs typeface="Times New Roman"/>
              </a:rPr>
              <a:t>« </a:t>
            </a:r>
            <a:r>
              <a:rPr sz="1600" spc="170" dirty="0">
                <a:solidFill>
                  <a:srgbClr val="FF0000"/>
                </a:solidFill>
                <a:latin typeface="Times New Roman"/>
                <a:cs typeface="Times New Roman"/>
              </a:rPr>
              <a:t>super</a:t>
            </a:r>
            <a:r>
              <a:rPr sz="1600" spc="-1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spc="65" dirty="0">
                <a:latin typeface="Times New Roman"/>
                <a:cs typeface="Times New Roman"/>
              </a:rPr>
              <a:t>».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20612" y="833088"/>
            <a:ext cx="34486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50" dirty="0"/>
              <a:t>Plan </a:t>
            </a:r>
            <a:r>
              <a:rPr spc="229" dirty="0"/>
              <a:t>du</a:t>
            </a:r>
            <a:r>
              <a:rPr spc="-80" dirty="0"/>
              <a:t> </a:t>
            </a:r>
            <a:r>
              <a:rPr spc="250" dirty="0"/>
              <a:t>cours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670" y="2300782"/>
            <a:ext cx="7502525" cy="33959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9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60" dirty="0">
                <a:latin typeface="Times New Roman"/>
                <a:cs typeface="Times New Roman"/>
              </a:rPr>
              <a:t>Introduction </a:t>
            </a:r>
            <a:r>
              <a:rPr sz="2800" spc="310" dirty="0">
                <a:latin typeface="Times New Roman"/>
                <a:cs typeface="Times New Roman"/>
              </a:rPr>
              <a:t>à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55" dirty="0">
                <a:latin typeface="Times New Roman"/>
                <a:cs typeface="Times New Roman"/>
              </a:rPr>
              <a:t>“Java”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Times New Roman"/>
              <a:buChar char="•"/>
            </a:pPr>
            <a:endParaRPr sz="375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  <a:tab pos="357505" algn="l"/>
              </a:tabLst>
            </a:pPr>
            <a:r>
              <a:rPr sz="2800" spc="150" dirty="0">
                <a:latin typeface="Times New Roman"/>
                <a:cs typeface="Times New Roman"/>
              </a:rPr>
              <a:t>Les </a:t>
            </a:r>
            <a:r>
              <a:rPr sz="2800" spc="285" dirty="0">
                <a:latin typeface="Times New Roman"/>
                <a:cs typeface="Times New Roman"/>
              </a:rPr>
              <a:t>bases </a:t>
            </a:r>
            <a:r>
              <a:rPr sz="2800" spc="140" dirty="0">
                <a:latin typeface="Times New Roman"/>
                <a:cs typeface="Times New Roman"/>
              </a:rPr>
              <a:t>du </a:t>
            </a:r>
            <a:r>
              <a:rPr sz="2800" spc="175" dirty="0">
                <a:latin typeface="Times New Roman"/>
                <a:cs typeface="Times New Roman"/>
              </a:rPr>
              <a:t>langage</a:t>
            </a:r>
            <a:r>
              <a:rPr sz="2800" spc="-245" dirty="0">
                <a:latin typeface="Times New Roman"/>
                <a:cs typeface="Times New Roman"/>
              </a:rPr>
              <a:t> </a:t>
            </a:r>
            <a:r>
              <a:rPr sz="2800" spc="120" dirty="0">
                <a:latin typeface="Times New Roman"/>
                <a:cs typeface="Times New Roman"/>
              </a:rPr>
              <a:t>java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380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  <a:tab pos="357505" algn="l"/>
              </a:tabLst>
            </a:pPr>
            <a:r>
              <a:rPr sz="2800" spc="65" dirty="0">
                <a:latin typeface="Times New Roman"/>
                <a:cs typeface="Times New Roman"/>
              </a:rPr>
              <a:t>Configuration </a:t>
            </a:r>
            <a:r>
              <a:rPr sz="2800" spc="235" dirty="0">
                <a:latin typeface="Times New Roman"/>
                <a:cs typeface="Times New Roman"/>
              </a:rPr>
              <a:t>de </a:t>
            </a:r>
            <a:r>
              <a:rPr sz="2800" spc="80" dirty="0">
                <a:latin typeface="Times New Roman"/>
                <a:cs typeface="Times New Roman"/>
              </a:rPr>
              <a:t>l’environnement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85" dirty="0">
                <a:latin typeface="Times New Roman"/>
                <a:cs typeface="Times New Roman"/>
              </a:rPr>
              <a:t>d’exécution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Times New Roman"/>
              <a:buChar char="•"/>
            </a:pPr>
            <a:endParaRPr sz="375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  <a:tab pos="357505" algn="l"/>
              </a:tabLst>
            </a:pPr>
            <a:r>
              <a:rPr sz="2800" spc="150" dirty="0">
                <a:latin typeface="Times New Roman"/>
                <a:cs typeface="Times New Roman"/>
              </a:rPr>
              <a:t>Compléments </a:t>
            </a:r>
            <a:r>
              <a:rPr sz="2800" spc="155" dirty="0">
                <a:latin typeface="Times New Roman"/>
                <a:cs typeface="Times New Roman"/>
              </a:rPr>
              <a:t>sur </a:t>
            </a:r>
            <a:r>
              <a:rPr sz="2800" spc="70" dirty="0">
                <a:latin typeface="Times New Roman"/>
                <a:cs typeface="Times New Roman"/>
              </a:rPr>
              <a:t>le </a:t>
            </a:r>
            <a:r>
              <a:rPr sz="2800" spc="175" dirty="0">
                <a:latin typeface="Times New Roman"/>
                <a:cs typeface="Times New Roman"/>
              </a:rPr>
              <a:t>langage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114" dirty="0">
                <a:latin typeface="Times New Roman"/>
                <a:cs typeface="Times New Roman"/>
              </a:rPr>
              <a:t>java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13319" y="2362200"/>
            <a:ext cx="1357884" cy="12496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79080" y="3611879"/>
            <a:ext cx="975359" cy="2529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6818" y="833088"/>
            <a:ext cx="62134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Exemple </a:t>
            </a:r>
            <a:r>
              <a:rPr spc="355" dirty="0"/>
              <a:t>de</a:t>
            </a:r>
            <a:r>
              <a:rPr spc="-45" dirty="0"/>
              <a:t> </a:t>
            </a:r>
            <a:r>
              <a:rPr spc="204" dirty="0"/>
              <a:t>constructeur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2305284"/>
            <a:ext cx="1978660" cy="232981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lang="fr-FR" spc="-5" dirty="0">
                <a:latin typeface="Times New Roman"/>
                <a:cs typeface="Times New Roman"/>
              </a:rPr>
              <a:t>B</a:t>
            </a:r>
            <a:r>
              <a:rPr sz="1800" spc="-5" dirty="0" err="1">
                <a:latin typeface="Times New Roman"/>
                <a:cs typeface="Times New Roman"/>
              </a:rPr>
              <a:t>ase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125" dirty="0">
                <a:latin typeface="Times New Roman"/>
                <a:cs typeface="Times New Roman"/>
              </a:rPr>
              <a:t>int  </a:t>
            </a:r>
            <a:r>
              <a:rPr sz="1800" spc="-70" dirty="0">
                <a:latin typeface="Times New Roman"/>
                <a:cs typeface="Times New Roman"/>
              </a:rPr>
              <a:t>add( </a:t>
            </a:r>
            <a:r>
              <a:rPr sz="1800" spc="-114" dirty="0">
                <a:latin typeface="Times New Roman"/>
                <a:cs typeface="Times New Roman"/>
              </a:rPr>
              <a:t>int </a:t>
            </a:r>
            <a:r>
              <a:rPr sz="1800" spc="-20" dirty="0">
                <a:latin typeface="Times New Roman"/>
                <a:cs typeface="Times New Roman"/>
              </a:rPr>
              <a:t>a, </a:t>
            </a:r>
            <a:r>
              <a:rPr sz="1800" spc="-125" dirty="0">
                <a:latin typeface="Times New Roman"/>
                <a:cs typeface="Times New Roman"/>
              </a:rPr>
              <a:t>int </a:t>
            </a:r>
            <a:r>
              <a:rPr sz="1800" spc="-80" dirty="0">
                <a:latin typeface="Times New Roman"/>
                <a:cs typeface="Times New Roman"/>
              </a:rPr>
              <a:t>b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434"/>
              </a:spcBef>
            </a:pPr>
            <a:r>
              <a:rPr sz="1800" spc="-80" dirty="0">
                <a:latin typeface="Times New Roman"/>
                <a:cs typeface="Times New Roman"/>
              </a:rPr>
              <a:t>return </a:t>
            </a:r>
            <a:r>
              <a:rPr sz="1800" spc="20" dirty="0">
                <a:latin typeface="Times New Roman"/>
                <a:cs typeface="Times New Roman"/>
              </a:rPr>
              <a:t>a </a:t>
            </a:r>
            <a:r>
              <a:rPr sz="1800" spc="-155" dirty="0">
                <a:latin typeface="Times New Roman"/>
                <a:cs typeface="Times New Roman"/>
              </a:rPr>
              <a:t>+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b;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18228" y="4792307"/>
            <a:ext cx="2895072" cy="1658146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 </a:t>
            </a:r>
            <a:r>
              <a:rPr lang="fr-FR" spc="-75" dirty="0">
                <a:latin typeface="Times New Roman"/>
                <a:cs typeface="Times New Roman"/>
              </a:rPr>
              <a:t>H</a:t>
            </a:r>
            <a:r>
              <a:rPr sz="1800" spc="-75" dirty="0" err="1">
                <a:latin typeface="Times New Roman"/>
                <a:cs typeface="Times New Roman"/>
              </a:rPr>
              <a:t>erite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extends</a:t>
            </a:r>
            <a:r>
              <a:rPr sz="1800" spc="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pc="-5" dirty="0">
                <a:latin typeface="Times New Roman"/>
                <a:cs typeface="Times New Roman"/>
              </a:rPr>
              <a:t>B</a:t>
            </a:r>
            <a:r>
              <a:rPr sz="1800" spc="-5" dirty="0" err="1">
                <a:latin typeface="Times New Roman"/>
                <a:cs typeface="Times New Roman"/>
              </a:rPr>
              <a:t>ase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lang="fr-FR" spc="-85" dirty="0">
                <a:latin typeface="Times New Roman"/>
                <a:cs typeface="Times New Roman"/>
              </a:rPr>
              <a:t>H</a:t>
            </a:r>
            <a:r>
              <a:rPr sz="1800" spc="-85" dirty="0" err="1">
                <a:latin typeface="Times New Roman"/>
                <a:cs typeface="Times New Roman"/>
              </a:rPr>
              <a:t>erite</a:t>
            </a:r>
            <a:r>
              <a:rPr sz="1800" spc="-85" dirty="0">
                <a:latin typeface="Times New Roman"/>
                <a:cs typeface="Times New Roman"/>
              </a:rPr>
              <a:t>()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r>
              <a:rPr sz="1800" spc="-350" dirty="0">
                <a:latin typeface="Times New Roman"/>
                <a:cs typeface="Times New Roman"/>
              </a:rPr>
              <a:t> </a:t>
            </a: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41600" y="3029190"/>
            <a:ext cx="24345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65" dirty="0">
                <a:solidFill>
                  <a:srgbClr val="FF0000"/>
                </a:solidFill>
                <a:latin typeface="Times New Roman"/>
                <a:cs typeface="Times New Roman"/>
              </a:rPr>
              <a:t>Pas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constructeur</a:t>
            </a:r>
            <a:r>
              <a:rPr sz="1800" spc="-1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défini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54067" y="3113532"/>
            <a:ext cx="1371600" cy="114300"/>
          </a:xfrm>
          <a:custGeom>
            <a:avLst/>
            <a:gdLst/>
            <a:ahLst/>
            <a:cxnLst/>
            <a:rect l="l" t="t" r="r" b="b"/>
            <a:pathLst>
              <a:path w="1371600" h="114300">
                <a:moveTo>
                  <a:pt x="114300" y="114300"/>
                </a:moveTo>
                <a:lnTo>
                  <a:pt x="0" y="56388"/>
                </a:lnTo>
                <a:lnTo>
                  <a:pt x="114300" y="0"/>
                </a:lnTo>
                <a:lnTo>
                  <a:pt x="114300" y="38100"/>
                </a:lnTo>
                <a:lnTo>
                  <a:pt x="96012" y="38100"/>
                </a:lnTo>
                <a:lnTo>
                  <a:pt x="96012" y="50292"/>
                </a:lnTo>
                <a:lnTo>
                  <a:pt x="114300" y="50292"/>
                </a:lnTo>
                <a:lnTo>
                  <a:pt x="114300" y="64008"/>
                </a:lnTo>
                <a:lnTo>
                  <a:pt x="96012" y="64008"/>
                </a:lnTo>
                <a:lnTo>
                  <a:pt x="96012" y="76200"/>
                </a:lnTo>
                <a:lnTo>
                  <a:pt x="114300" y="76200"/>
                </a:lnTo>
                <a:lnTo>
                  <a:pt x="114300" y="114300"/>
                </a:lnTo>
                <a:close/>
              </a:path>
              <a:path w="1371600" h="114300">
                <a:moveTo>
                  <a:pt x="114300" y="50292"/>
                </a:moveTo>
                <a:lnTo>
                  <a:pt x="96012" y="50292"/>
                </a:lnTo>
                <a:lnTo>
                  <a:pt x="96012" y="38100"/>
                </a:lnTo>
                <a:lnTo>
                  <a:pt x="114300" y="38100"/>
                </a:lnTo>
                <a:lnTo>
                  <a:pt x="114300" y="50292"/>
                </a:lnTo>
                <a:close/>
              </a:path>
              <a:path w="1371600" h="114300">
                <a:moveTo>
                  <a:pt x="1371600" y="50292"/>
                </a:moveTo>
                <a:lnTo>
                  <a:pt x="114300" y="50292"/>
                </a:lnTo>
                <a:lnTo>
                  <a:pt x="114300" y="38100"/>
                </a:lnTo>
                <a:lnTo>
                  <a:pt x="1371600" y="38100"/>
                </a:lnTo>
                <a:lnTo>
                  <a:pt x="1371600" y="50292"/>
                </a:lnTo>
                <a:close/>
              </a:path>
              <a:path w="1371600" h="114300">
                <a:moveTo>
                  <a:pt x="114300" y="76200"/>
                </a:moveTo>
                <a:lnTo>
                  <a:pt x="96012" y="76200"/>
                </a:lnTo>
                <a:lnTo>
                  <a:pt x="96012" y="64008"/>
                </a:lnTo>
                <a:lnTo>
                  <a:pt x="114300" y="64008"/>
                </a:lnTo>
                <a:lnTo>
                  <a:pt x="114300" y="76200"/>
                </a:lnTo>
                <a:close/>
              </a:path>
              <a:path w="1371600" h="114300">
                <a:moveTo>
                  <a:pt x="1371600" y="76200"/>
                </a:moveTo>
                <a:lnTo>
                  <a:pt x="114300" y="76200"/>
                </a:lnTo>
                <a:lnTo>
                  <a:pt x="114300" y="64008"/>
                </a:lnTo>
                <a:lnTo>
                  <a:pt x="1371600" y="64008"/>
                </a:lnTo>
                <a:lnTo>
                  <a:pt x="1371600" y="762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270982" y="5176551"/>
            <a:ext cx="3710940" cy="1196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constructeur 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sans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paramètre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est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équivalent </a:t>
            </a:r>
            <a:r>
              <a:rPr sz="1800" spc="100" dirty="0">
                <a:solidFill>
                  <a:srgbClr val="FF0000"/>
                </a:solidFill>
                <a:latin typeface="Times New Roman"/>
                <a:cs typeface="Times New Roman"/>
              </a:rPr>
              <a:t>à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un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constructeur </a:t>
            </a:r>
            <a:r>
              <a:rPr sz="1800" spc="65" dirty="0">
                <a:solidFill>
                  <a:srgbClr val="FF0000"/>
                </a:solidFill>
                <a:latin typeface="Times New Roman"/>
                <a:cs typeface="Times New Roman"/>
              </a:rPr>
              <a:t>par</a:t>
            </a:r>
            <a:r>
              <a:rPr sz="1800" spc="-20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défaut.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plus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s'il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n'effectue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aucun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traitement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est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inutile.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134867" y="5704332"/>
            <a:ext cx="2057400" cy="114300"/>
          </a:xfrm>
          <a:custGeom>
            <a:avLst/>
            <a:gdLst/>
            <a:ahLst/>
            <a:cxnLst/>
            <a:rect l="l" t="t" r="r" b="b"/>
            <a:pathLst>
              <a:path w="2057400" h="114300">
                <a:moveTo>
                  <a:pt x="114300" y="114300"/>
                </a:moveTo>
                <a:lnTo>
                  <a:pt x="0" y="56388"/>
                </a:lnTo>
                <a:lnTo>
                  <a:pt x="114300" y="0"/>
                </a:lnTo>
                <a:lnTo>
                  <a:pt x="114300" y="38100"/>
                </a:lnTo>
                <a:lnTo>
                  <a:pt x="96012" y="38100"/>
                </a:lnTo>
                <a:lnTo>
                  <a:pt x="96012" y="50292"/>
                </a:lnTo>
                <a:lnTo>
                  <a:pt x="114300" y="50292"/>
                </a:lnTo>
                <a:lnTo>
                  <a:pt x="114300" y="64008"/>
                </a:lnTo>
                <a:lnTo>
                  <a:pt x="96012" y="64008"/>
                </a:lnTo>
                <a:lnTo>
                  <a:pt x="96012" y="76200"/>
                </a:lnTo>
                <a:lnTo>
                  <a:pt x="114300" y="76200"/>
                </a:lnTo>
                <a:lnTo>
                  <a:pt x="114300" y="114300"/>
                </a:lnTo>
                <a:close/>
              </a:path>
              <a:path w="2057400" h="114300">
                <a:moveTo>
                  <a:pt x="114300" y="50292"/>
                </a:moveTo>
                <a:lnTo>
                  <a:pt x="96012" y="50292"/>
                </a:lnTo>
                <a:lnTo>
                  <a:pt x="96012" y="38100"/>
                </a:lnTo>
                <a:lnTo>
                  <a:pt x="114300" y="38100"/>
                </a:lnTo>
                <a:lnTo>
                  <a:pt x="114300" y="50292"/>
                </a:lnTo>
                <a:close/>
              </a:path>
              <a:path w="2057400" h="114300">
                <a:moveTo>
                  <a:pt x="2057400" y="50292"/>
                </a:moveTo>
                <a:lnTo>
                  <a:pt x="114300" y="50292"/>
                </a:lnTo>
                <a:lnTo>
                  <a:pt x="114300" y="38100"/>
                </a:lnTo>
                <a:lnTo>
                  <a:pt x="2057400" y="38100"/>
                </a:lnTo>
                <a:lnTo>
                  <a:pt x="2057400" y="50292"/>
                </a:lnTo>
                <a:close/>
              </a:path>
              <a:path w="2057400" h="114300">
                <a:moveTo>
                  <a:pt x="114300" y="76200"/>
                </a:moveTo>
                <a:lnTo>
                  <a:pt x="96012" y="76200"/>
                </a:lnTo>
                <a:lnTo>
                  <a:pt x="96012" y="64008"/>
                </a:lnTo>
                <a:lnTo>
                  <a:pt x="114300" y="64008"/>
                </a:lnTo>
                <a:lnTo>
                  <a:pt x="114300" y="76200"/>
                </a:lnTo>
                <a:close/>
              </a:path>
              <a:path w="2057400" h="114300">
                <a:moveTo>
                  <a:pt x="2057400" y="76200"/>
                </a:moveTo>
                <a:lnTo>
                  <a:pt x="114300" y="76200"/>
                </a:lnTo>
                <a:lnTo>
                  <a:pt x="114300" y="64008"/>
                </a:lnTo>
                <a:lnTo>
                  <a:pt x="2057400" y="64008"/>
                </a:lnTo>
                <a:lnTo>
                  <a:pt x="2057400" y="762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27485" y="833088"/>
            <a:ext cx="3630929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5" dirty="0"/>
              <a:t>Autre</a:t>
            </a:r>
            <a:r>
              <a:rPr spc="85" dirty="0"/>
              <a:t> </a:t>
            </a:r>
            <a:r>
              <a:rPr spc="240" dirty="0"/>
              <a:t>exemple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06" y="1701758"/>
            <a:ext cx="1442785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0" dirty="0">
                <a:latin typeface="Times New Roman"/>
                <a:cs typeface="Times New Roman"/>
              </a:rPr>
              <a:t>public </a:t>
            </a:r>
            <a:r>
              <a:rPr sz="1600" spc="-30" dirty="0">
                <a:latin typeface="Times New Roman"/>
                <a:cs typeface="Times New Roman"/>
              </a:rPr>
              <a:t>class </a:t>
            </a:r>
            <a:r>
              <a:rPr lang="fr-FR" sz="1600" spc="-30" dirty="0">
                <a:latin typeface="Times New Roman"/>
                <a:cs typeface="Times New Roman"/>
              </a:rPr>
              <a:t>B</a:t>
            </a:r>
            <a:r>
              <a:rPr sz="1600" dirty="0" err="1">
                <a:latin typeface="Times New Roman"/>
                <a:cs typeface="Times New Roman"/>
              </a:rPr>
              <a:t>ase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{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lang="fr-FR" sz="1600" spc="-35" dirty="0">
                <a:latin typeface="Times New Roman"/>
                <a:cs typeface="Times New Roman"/>
              </a:rPr>
              <a:t>B</a:t>
            </a:r>
            <a:r>
              <a:rPr sz="1600" spc="-35" dirty="0" err="1">
                <a:latin typeface="Times New Roman"/>
                <a:cs typeface="Times New Roman"/>
              </a:rPr>
              <a:t>ase</a:t>
            </a:r>
            <a:r>
              <a:rPr sz="1600" spc="-35" dirty="0">
                <a:latin typeface="Times New Roman"/>
                <a:cs typeface="Times New Roman"/>
              </a:rPr>
              <a:t>()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{</a:t>
            </a:r>
            <a:r>
              <a:rPr sz="1600" spc="-310" dirty="0">
                <a:latin typeface="Times New Roman"/>
                <a:cs typeface="Times New Roman"/>
              </a:rPr>
              <a:t> </a:t>
            </a:r>
            <a:r>
              <a:rPr sz="1600" spc="-335" dirty="0">
                <a:latin typeface="Times New Roman"/>
                <a:cs typeface="Times New Roman"/>
              </a:rPr>
              <a:t>}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61137" y="2920971"/>
            <a:ext cx="1496695" cy="1000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5" dirty="0">
                <a:latin typeface="Times New Roman"/>
                <a:cs typeface="Times New Roman"/>
              </a:rPr>
              <a:t>int </a:t>
            </a:r>
            <a:r>
              <a:rPr sz="1600" spc="-55" dirty="0">
                <a:latin typeface="Times New Roman"/>
                <a:cs typeface="Times New Roman"/>
              </a:rPr>
              <a:t>add( </a:t>
            </a:r>
            <a:r>
              <a:rPr sz="1600" spc="-105" dirty="0">
                <a:latin typeface="Times New Roman"/>
                <a:cs typeface="Times New Roman"/>
              </a:rPr>
              <a:t>int </a:t>
            </a:r>
            <a:r>
              <a:rPr sz="1600" spc="-10" dirty="0">
                <a:latin typeface="Times New Roman"/>
                <a:cs typeface="Times New Roman"/>
              </a:rPr>
              <a:t>a, </a:t>
            </a:r>
            <a:r>
              <a:rPr sz="1600" spc="-105" dirty="0">
                <a:latin typeface="Times New Roman"/>
                <a:cs typeface="Times New Roman"/>
              </a:rPr>
              <a:t>int </a:t>
            </a:r>
            <a:r>
              <a:rPr sz="1600" spc="-75" dirty="0">
                <a:latin typeface="Times New Roman"/>
                <a:cs typeface="Times New Roman"/>
              </a:rPr>
              <a:t>b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100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{</a:t>
            </a:r>
            <a:endParaRPr sz="1600">
              <a:latin typeface="Times New Roman"/>
              <a:cs typeface="Times New Roman"/>
            </a:endParaRPr>
          </a:p>
          <a:p>
            <a:pPr marL="583565">
              <a:lnSpc>
                <a:spcPct val="100000"/>
              </a:lnSpc>
            </a:pPr>
            <a:r>
              <a:rPr sz="1600" spc="-70" dirty="0">
                <a:latin typeface="Times New Roman"/>
                <a:cs typeface="Times New Roman"/>
              </a:rPr>
              <a:t>return </a:t>
            </a:r>
            <a:r>
              <a:rPr sz="1600" spc="15" dirty="0">
                <a:latin typeface="Times New Roman"/>
                <a:cs typeface="Times New Roman"/>
              </a:rPr>
              <a:t>a </a:t>
            </a:r>
            <a:r>
              <a:rPr sz="1600" spc="-140" dirty="0">
                <a:latin typeface="Times New Roman"/>
                <a:cs typeface="Times New Roman"/>
              </a:rPr>
              <a:t>+</a:t>
            </a:r>
            <a:r>
              <a:rPr sz="1600" spc="-155" dirty="0">
                <a:latin typeface="Times New Roman"/>
                <a:cs typeface="Times New Roman"/>
              </a:rPr>
              <a:t> </a:t>
            </a:r>
            <a:r>
              <a:rPr sz="1600" spc="-75" dirty="0">
                <a:latin typeface="Times New Roman"/>
                <a:cs typeface="Times New Roman"/>
              </a:rPr>
              <a:t>b;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}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18206" y="3804239"/>
            <a:ext cx="4325620" cy="240347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1600" spc="-335" dirty="0">
                <a:latin typeface="Times New Roman"/>
                <a:cs typeface="Times New Roman"/>
              </a:rPr>
              <a:t>}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600" spc="-100" dirty="0">
                <a:latin typeface="Times New Roman"/>
                <a:cs typeface="Times New Roman"/>
              </a:rPr>
              <a:t>public </a:t>
            </a:r>
            <a:r>
              <a:rPr sz="1600" spc="-30" dirty="0">
                <a:latin typeface="Times New Roman"/>
                <a:cs typeface="Times New Roman"/>
              </a:rPr>
              <a:t>class </a:t>
            </a:r>
            <a:r>
              <a:rPr lang="fr-FR" sz="1600" spc="-65" dirty="0">
                <a:latin typeface="Times New Roman"/>
                <a:cs typeface="Times New Roman"/>
              </a:rPr>
              <a:t>H</a:t>
            </a:r>
            <a:r>
              <a:rPr sz="1600" spc="-65" dirty="0" err="1">
                <a:latin typeface="Times New Roman"/>
                <a:cs typeface="Times New Roman"/>
              </a:rPr>
              <a:t>erite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5" dirty="0">
                <a:solidFill>
                  <a:srgbClr val="FF0000"/>
                </a:solidFill>
                <a:latin typeface="Times New Roman"/>
                <a:cs typeface="Times New Roman"/>
              </a:rPr>
              <a:t>extends</a:t>
            </a:r>
            <a:r>
              <a:rPr sz="16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1600" spc="-5" dirty="0">
                <a:latin typeface="Times New Roman"/>
                <a:cs typeface="Times New Roman"/>
              </a:rPr>
              <a:t>B</a:t>
            </a:r>
            <a:r>
              <a:rPr sz="1600" dirty="0" err="1">
                <a:latin typeface="Times New Roman"/>
                <a:cs typeface="Times New Roman"/>
              </a:rPr>
              <a:t>ase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{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lang="fr-FR" sz="1600" spc="-70" dirty="0">
                <a:latin typeface="Times New Roman"/>
                <a:cs typeface="Times New Roman"/>
              </a:rPr>
              <a:t>H</a:t>
            </a:r>
            <a:r>
              <a:rPr sz="1600" spc="-70" dirty="0" err="1">
                <a:latin typeface="Times New Roman"/>
                <a:cs typeface="Times New Roman"/>
              </a:rPr>
              <a:t>erite</a:t>
            </a:r>
            <a:r>
              <a:rPr sz="1600" spc="-70" dirty="0">
                <a:latin typeface="Times New Roman"/>
                <a:cs typeface="Times New Roman"/>
              </a:rPr>
              <a:t>( </a:t>
            </a:r>
            <a:r>
              <a:rPr sz="1600" spc="-105" dirty="0">
                <a:latin typeface="Times New Roman"/>
                <a:cs typeface="Times New Roman"/>
              </a:rPr>
              <a:t>int </a:t>
            </a:r>
            <a:r>
              <a:rPr sz="1600" spc="15" dirty="0">
                <a:latin typeface="Times New Roman"/>
                <a:cs typeface="Times New Roman"/>
              </a:rPr>
              <a:t>a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100" dirty="0">
                <a:latin typeface="Times New Roman"/>
                <a:cs typeface="Times New Roman"/>
              </a:rPr>
              <a:t>)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{</a:t>
            </a:r>
            <a:endParaRPr sz="16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</a:pPr>
            <a:r>
              <a:rPr sz="1600" spc="-50" dirty="0">
                <a:latin typeface="Times New Roman"/>
                <a:cs typeface="Times New Roman"/>
              </a:rPr>
              <a:t>super(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95" dirty="0">
                <a:latin typeface="Times New Roman"/>
                <a:cs typeface="Times New Roman"/>
              </a:rPr>
              <a:t>);</a:t>
            </a:r>
            <a:endParaRPr sz="16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</a:pPr>
            <a:r>
              <a:rPr sz="1600" spc="-80" dirty="0">
                <a:latin typeface="Times New Roman"/>
                <a:cs typeface="Times New Roman"/>
              </a:rPr>
              <a:t>System.out.println( </a:t>
            </a:r>
            <a:r>
              <a:rPr sz="1600" spc="-85" dirty="0">
                <a:latin typeface="Times New Roman"/>
                <a:cs typeface="Times New Roman"/>
              </a:rPr>
              <a:t>"Création </a:t>
            </a:r>
            <a:r>
              <a:rPr sz="1600" spc="-25" dirty="0">
                <a:latin typeface="Times New Roman"/>
                <a:cs typeface="Times New Roman"/>
              </a:rPr>
              <a:t>de </a:t>
            </a:r>
            <a:r>
              <a:rPr sz="1600" spc="-65" dirty="0">
                <a:latin typeface="Times New Roman"/>
                <a:cs typeface="Times New Roman"/>
              </a:rPr>
              <a:t>herite </a:t>
            </a:r>
            <a:r>
              <a:rPr sz="1600" spc="-85" dirty="0">
                <a:latin typeface="Times New Roman"/>
                <a:cs typeface="Times New Roman"/>
              </a:rPr>
              <a:t>: </a:t>
            </a:r>
            <a:r>
              <a:rPr sz="1600" spc="-190" dirty="0">
                <a:latin typeface="Times New Roman"/>
                <a:cs typeface="Times New Roman"/>
              </a:rPr>
              <a:t>" </a:t>
            </a:r>
            <a:r>
              <a:rPr sz="1600" spc="-140" dirty="0">
                <a:latin typeface="Times New Roman"/>
                <a:cs typeface="Times New Roman"/>
              </a:rPr>
              <a:t>+ </a:t>
            </a:r>
            <a:r>
              <a:rPr sz="1600" spc="15" dirty="0">
                <a:latin typeface="Times New Roman"/>
                <a:cs typeface="Times New Roman"/>
              </a:rPr>
              <a:t>a</a:t>
            </a:r>
            <a:r>
              <a:rPr sz="1600" spc="-215" dirty="0">
                <a:latin typeface="Times New Roman"/>
                <a:cs typeface="Times New Roman"/>
              </a:rPr>
              <a:t> </a:t>
            </a:r>
            <a:r>
              <a:rPr sz="1600" spc="-100" dirty="0">
                <a:latin typeface="Times New Roman"/>
                <a:cs typeface="Times New Roman"/>
              </a:rPr>
              <a:t>)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}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}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09143" y="2506470"/>
            <a:ext cx="1932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Constructeur</a:t>
            </a:r>
            <a:r>
              <a:rPr sz="1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inutile.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92067" y="2580132"/>
            <a:ext cx="2286000" cy="114300"/>
          </a:xfrm>
          <a:custGeom>
            <a:avLst/>
            <a:gdLst/>
            <a:ahLst/>
            <a:cxnLst/>
            <a:rect l="l" t="t" r="r" b="b"/>
            <a:pathLst>
              <a:path w="2286000" h="114300">
                <a:moveTo>
                  <a:pt x="114300" y="114300"/>
                </a:moveTo>
                <a:lnTo>
                  <a:pt x="0" y="56388"/>
                </a:lnTo>
                <a:lnTo>
                  <a:pt x="114300" y="0"/>
                </a:lnTo>
                <a:lnTo>
                  <a:pt x="114300" y="38100"/>
                </a:lnTo>
                <a:lnTo>
                  <a:pt x="96012" y="38100"/>
                </a:lnTo>
                <a:lnTo>
                  <a:pt x="96012" y="50292"/>
                </a:lnTo>
                <a:lnTo>
                  <a:pt x="114300" y="50292"/>
                </a:lnTo>
                <a:lnTo>
                  <a:pt x="114300" y="64008"/>
                </a:lnTo>
                <a:lnTo>
                  <a:pt x="96012" y="64008"/>
                </a:lnTo>
                <a:lnTo>
                  <a:pt x="96012" y="76200"/>
                </a:lnTo>
                <a:lnTo>
                  <a:pt x="114300" y="76200"/>
                </a:lnTo>
                <a:lnTo>
                  <a:pt x="114300" y="114300"/>
                </a:lnTo>
                <a:close/>
              </a:path>
              <a:path w="2286000" h="114300">
                <a:moveTo>
                  <a:pt x="114300" y="50292"/>
                </a:moveTo>
                <a:lnTo>
                  <a:pt x="96012" y="50292"/>
                </a:lnTo>
                <a:lnTo>
                  <a:pt x="96012" y="38100"/>
                </a:lnTo>
                <a:lnTo>
                  <a:pt x="114300" y="38100"/>
                </a:lnTo>
                <a:lnTo>
                  <a:pt x="114300" y="50292"/>
                </a:lnTo>
                <a:close/>
              </a:path>
              <a:path w="2286000" h="114300">
                <a:moveTo>
                  <a:pt x="2286000" y="50292"/>
                </a:moveTo>
                <a:lnTo>
                  <a:pt x="114300" y="50292"/>
                </a:lnTo>
                <a:lnTo>
                  <a:pt x="114300" y="38100"/>
                </a:lnTo>
                <a:lnTo>
                  <a:pt x="2286000" y="38100"/>
                </a:lnTo>
                <a:lnTo>
                  <a:pt x="2286000" y="50292"/>
                </a:lnTo>
                <a:close/>
              </a:path>
              <a:path w="2286000" h="114300">
                <a:moveTo>
                  <a:pt x="114300" y="76200"/>
                </a:moveTo>
                <a:lnTo>
                  <a:pt x="96012" y="76200"/>
                </a:lnTo>
                <a:lnTo>
                  <a:pt x="96012" y="64008"/>
                </a:lnTo>
                <a:lnTo>
                  <a:pt x="114300" y="64008"/>
                </a:lnTo>
                <a:lnTo>
                  <a:pt x="114300" y="76200"/>
                </a:lnTo>
                <a:close/>
              </a:path>
              <a:path w="2286000" h="114300">
                <a:moveTo>
                  <a:pt x="2286000" y="76200"/>
                </a:moveTo>
                <a:lnTo>
                  <a:pt x="114300" y="76200"/>
                </a:lnTo>
                <a:lnTo>
                  <a:pt x="114300" y="64008"/>
                </a:lnTo>
                <a:lnTo>
                  <a:pt x="2286000" y="64008"/>
                </a:lnTo>
                <a:lnTo>
                  <a:pt x="2286000" y="762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44467" y="4675632"/>
            <a:ext cx="2520950" cy="730250"/>
          </a:xfrm>
          <a:custGeom>
            <a:avLst/>
            <a:gdLst/>
            <a:ahLst/>
            <a:cxnLst/>
            <a:rect l="l" t="t" r="r" b="b"/>
            <a:pathLst>
              <a:path w="2520950" h="730250">
                <a:moveTo>
                  <a:pt x="109461" y="668685"/>
                </a:moveTo>
                <a:lnTo>
                  <a:pt x="105992" y="656196"/>
                </a:lnTo>
                <a:lnTo>
                  <a:pt x="2510028" y="0"/>
                </a:lnTo>
                <a:lnTo>
                  <a:pt x="2513076" y="12192"/>
                </a:lnTo>
                <a:lnTo>
                  <a:pt x="109461" y="668685"/>
                </a:lnTo>
                <a:close/>
              </a:path>
              <a:path w="2520950" h="730250">
                <a:moveTo>
                  <a:pt x="116190" y="692911"/>
                </a:moveTo>
                <a:lnTo>
                  <a:pt x="112825" y="680794"/>
                </a:lnTo>
                <a:lnTo>
                  <a:pt x="2517648" y="24384"/>
                </a:lnTo>
                <a:lnTo>
                  <a:pt x="2520696" y="38100"/>
                </a:lnTo>
                <a:lnTo>
                  <a:pt x="116190" y="692911"/>
                </a:lnTo>
                <a:close/>
              </a:path>
              <a:path w="2520950" h="730250">
                <a:moveTo>
                  <a:pt x="126492" y="729996"/>
                </a:moveTo>
                <a:lnTo>
                  <a:pt x="0" y="704088"/>
                </a:lnTo>
                <a:lnTo>
                  <a:pt x="96012" y="620268"/>
                </a:lnTo>
                <a:lnTo>
                  <a:pt x="105992" y="656196"/>
                </a:lnTo>
                <a:lnTo>
                  <a:pt x="86868" y="661416"/>
                </a:lnTo>
                <a:lnTo>
                  <a:pt x="91440" y="673608"/>
                </a:lnTo>
                <a:lnTo>
                  <a:pt x="110828" y="673608"/>
                </a:lnTo>
                <a:lnTo>
                  <a:pt x="112825" y="680794"/>
                </a:lnTo>
                <a:lnTo>
                  <a:pt x="94488" y="685800"/>
                </a:lnTo>
                <a:lnTo>
                  <a:pt x="97536" y="697992"/>
                </a:lnTo>
                <a:lnTo>
                  <a:pt x="117602" y="697992"/>
                </a:lnTo>
                <a:lnTo>
                  <a:pt x="126492" y="729996"/>
                </a:lnTo>
                <a:close/>
              </a:path>
              <a:path w="2520950" h="730250">
                <a:moveTo>
                  <a:pt x="91440" y="673608"/>
                </a:moveTo>
                <a:lnTo>
                  <a:pt x="86868" y="661416"/>
                </a:lnTo>
                <a:lnTo>
                  <a:pt x="105992" y="656196"/>
                </a:lnTo>
                <a:lnTo>
                  <a:pt x="109461" y="668685"/>
                </a:lnTo>
                <a:lnTo>
                  <a:pt x="91440" y="673608"/>
                </a:lnTo>
                <a:close/>
              </a:path>
              <a:path w="2520950" h="730250">
                <a:moveTo>
                  <a:pt x="110828" y="673608"/>
                </a:moveTo>
                <a:lnTo>
                  <a:pt x="91440" y="673608"/>
                </a:lnTo>
                <a:lnTo>
                  <a:pt x="109461" y="668685"/>
                </a:lnTo>
                <a:lnTo>
                  <a:pt x="110828" y="673608"/>
                </a:lnTo>
                <a:close/>
              </a:path>
              <a:path w="2520950" h="730250">
                <a:moveTo>
                  <a:pt x="97536" y="697992"/>
                </a:moveTo>
                <a:lnTo>
                  <a:pt x="94488" y="685800"/>
                </a:lnTo>
                <a:lnTo>
                  <a:pt x="112825" y="680794"/>
                </a:lnTo>
                <a:lnTo>
                  <a:pt x="116190" y="692911"/>
                </a:lnTo>
                <a:lnTo>
                  <a:pt x="97536" y="697992"/>
                </a:lnTo>
                <a:close/>
              </a:path>
              <a:path w="2520950" h="730250">
                <a:moveTo>
                  <a:pt x="117602" y="697992"/>
                </a:moveTo>
                <a:lnTo>
                  <a:pt x="97536" y="697992"/>
                </a:lnTo>
                <a:lnTo>
                  <a:pt x="116190" y="692911"/>
                </a:lnTo>
                <a:lnTo>
                  <a:pt x="117602" y="69799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74924" y="4300216"/>
            <a:ext cx="2299970" cy="9220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Appel </a:t>
            </a:r>
            <a:r>
              <a:rPr sz="1800" spc="100" dirty="0">
                <a:solidFill>
                  <a:srgbClr val="FF0000"/>
                </a:solidFill>
                <a:latin typeface="Times New Roman"/>
                <a:cs typeface="Times New Roman"/>
              </a:rPr>
              <a:t>à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super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inutile</a:t>
            </a:r>
            <a:r>
              <a:rPr sz="1800" spc="-1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70" dirty="0">
                <a:solidFill>
                  <a:srgbClr val="FF0000"/>
                </a:solidFill>
                <a:latin typeface="Times New Roman"/>
                <a:cs typeface="Times New Roman"/>
              </a:rPr>
              <a:t>car 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la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classe 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mère </a:t>
            </a:r>
            <a:r>
              <a:rPr sz="1800" spc="55" dirty="0">
                <a:solidFill>
                  <a:srgbClr val="FF0000"/>
                </a:solidFill>
                <a:latin typeface="Times New Roman"/>
                <a:cs typeface="Times New Roman"/>
              </a:rPr>
              <a:t>n'a</a:t>
            </a:r>
            <a:r>
              <a:rPr sz="18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qu'un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constructeur </a:t>
            </a:r>
            <a:r>
              <a:rPr sz="1800" spc="65" dirty="0">
                <a:solidFill>
                  <a:srgbClr val="FF0000"/>
                </a:solidFill>
                <a:latin typeface="Times New Roman"/>
                <a:cs typeface="Times New Roman"/>
              </a:rPr>
              <a:t>par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défaut.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A </a:t>
            </a:r>
            <a:r>
              <a:rPr spc="240" dirty="0"/>
              <a:t>vous </a:t>
            </a:r>
            <a:r>
              <a:rPr spc="375" dirty="0"/>
              <a:t>de</a:t>
            </a:r>
            <a:r>
              <a:rPr spc="65" dirty="0"/>
              <a:t> </a:t>
            </a:r>
            <a:r>
              <a:rPr spc="145" dirty="0"/>
              <a:t>jouer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7764145" cy="3830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16330">
              <a:lnSpc>
                <a:spcPct val="100000"/>
              </a:lnSpc>
              <a:spcBef>
                <a:spcPts val="100"/>
              </a:spcBef>
            </a:pPr>
            <a:r>
              <a:rPr sz="3200" spc="180" dirty="0">
                <a:latin typeface="Times New Roman"/>
                <a:cs typeface="Times New Roman"/>
              </a:rPr>
              <a:t>Créer </a:t>
            </a:r>
            <a:r>
              <a:rPr sz="3200" spc="235" dirty="0">
                <a:latin typeface="Times New Roman"/>
                <a:cs typeface="Times New Roman"/>
              </a:rPr>
              <a:t>une classe </a:t>
            </a:r>
            <a:r>
              <a:rPr sz="3200" spc="15" dirty="0">
                <a:latin typeface="Times New Roman"/>
                <a:cs typeface="Times New Roman"/>
              </a:rPr>
              <a:t>Visite </a:t>
            </a:r>
            <a:r>
              <a:rPr sz="3200" spc="55" dirty="0">
                <a:latin typeface="Times New Roman"/>
                <a:cs typeface="Times New Roman"/>
              </a:rPr>
              <a:t>qui</a:t>
            </a:r>
            <a:r>
              <a:rPr sz="3200" spc="-345" dirty="0">
                <a:latin typeface="Times New Roman"/>
                <a:cs typeface="Times New Roman"/>
              </a:rPr>
              <a:t> </a:t>
            </a:r>
            <a:r>
              <a:rPr sz="3200" spc="155" dirty="0">
                <a:latin typeface="Times New Roman"/>
                <a:cs typeface="Times New Roman"/>
              </a:rPr>
              <a:t>comporte  </a:t>
            </a:r>
            <a:r>
              <a:rPr sz="3200" spc="210" dirty="0">
                <a:latin typeface="Times New Roman"/>
                <a:cs typeface="Times New Roman"/>
              </a:rPr>
              <a:t>comme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spc="95" dirty="0">
                <a:latin typeface="Times New Roman"/>
                <a:cs typeface="Times New Roman"/>
              </a:rPr>
              <a:t>attributs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00" dirty="0">
                <a:latin typeface="Times New Roman"/>
                <a:cs typeface="Times New Roman"/>
              </a:rPr>
              <a:t>Un </a:t>
            </a:r>
            <a:r>
              <a:rPr sz="3200" spc="175" dirty="0">
                <a:latin typeface="Times New Roman"/>
                <a:cs typeface="Times New Roman"/>
              </a:rPr>
              <a:t>nom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85" dirty="0">
                <a:latin typeface="Times New Roman"/>
                <a:cs typeface="Times New Roman"/>
              </a:rPr>
              <a:t>d’étudiant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80" dirty="0">
                <a:latin typeface="Times New Roman"/>
                <a:cs typeface="Times New Roman"/>
              </a:rPr>
              <a:t>Une </a:t>
            </a:r>
            <a:r>
              <a:rPr sz="3200" spc="215" dirty="0">
                <a:latin typeface="Times New Roman"/>
                <a:cs typeface="Times New Roman"/>
              </a:rPr>
              <a:t>date </a:t>
            </a:r>
            <a:r>
              <a:rPr sz="3200" spc="260" dirty="0">
                <a:latin typeface="Times New Roman"/>
                <a:cs typeface="Times New Roman"/>
              </a:rPr>
              <a:t>au </a:t>
            </a:r>
            <a:r>
              <a:rPr sz="3200" spc="85" dirty="0">
                <a:latin typeface="Times New Roman"/>
                <a:cs typeface="Times New Roman"/>
              </a:rPr>
              <a:t>format</a:t>
            </a:r>
            <a:r>
              <a:rPr sz="3200" spc="-340" dirty="0">
                <a:latin typeface="Times New Roman"/>
                <a:cs typeface="Times New Roman"/>
              </a:rPr>
              <a:t> </a:t>
            </a:r>
            <a:r>
              <a:rPr sz="3200" spc="85" dirty="0">
                <a:latin typeface="Times New Roman"/>
                <a:cs typeface="Times New Roman"/>
              </a:rPr>
              <a:t>String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80" dirty="0">
                <a:latin typeface="Times New Roman"/>
                <a:cs typeface="Times New Roman"/>
              </a:rPr>
              <a:t>Une </a:t>
            </a:r>
            <a:r>
              <a:rPr sz="3200" spc="170" dirty="0">
                <a:latin typeface="Times New Roman"/>
                <a:cs typeface="Times New Roman"/>
              </a:rPr>
              <a:t>note </a:t>
            </a:r>
            <a:r>
              <a:rPr sz="3200" spc="265" dirty="0">
                <a:latin typeface="Times New Roman"/>
                <a:cs typeface="Times New Roman"/>
              </a:rPr>
              <a:t>sous </a:t>
            </a:r>
            <a:r>
              <a:rPr sz="3200" spc="85" dirty="0">
                <a:latin typeface="Times New Roman"/>
                <a:cs typeface="Times New Roman"/>
              </a:rPr>
              <a:t>la </a:t>
            </a:r>
            <a:r>
              <a:rPr sz="3200" spc="105" dirty="0">
                <a:latin typeface="Times New Roman"/>
                <a:cs typeface="Times New Roman"/>
              </a:rPr>
              <a:t>forme </a:t>
            </a:r>
            <a:r>
              <a:rPr sz="3200" spc="40" dirty="0">
                <a:latin typeface="Times New Roman"/>
                <a:cs typeface="Times New Roman"/>
              </a:rPr>
              <a:t>d’un</a:t>
            </a:r>
            <a:r>
              <a:rPr sz="3200" spc="-35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int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85" dirty="0">
                <a:latin typeface="Times New Roman"/>
                <a:cs typeface="Times New Roman"/>
              </a:rPr>
              <a:t>Vous </a:t>
            </a:r>
            <a:r>
              <a:rPr sz="3200" spc="125" dirty="0">
                <a:latin typeface="Times New Roman"/>
                <a:cs typeface="Times New Roman"/>
              </a:rPr>
              <a:t>écrirez </a:t>
            </a:r>
            <a:r>
              <a:rPr sz="3200" spc="85" dirty="0">
                <a:latin typeface="Times New Roman"/>
                <a:cs typeface="Times New Roman"/>
              </a:rPr>
              <a:t>le </a:t>
            </a:r>
            <a:r>
              <a:rPr sz="3200" spc="145" dirty="0">
                <a:latin typeface="Times New Roman"/>
                <a:cs typeface="Times New Roman"/>
              </a:rPr>
              <a:t>constructeur </a:t>
            </a:r>
            <a:r>
              <a:rPr sz="3200" spc="175" dirty="0">
                <a:latin typeface="Times New Roman"/>
                <a:cs typeface="Times New Roman"/>
              </a:rPr>
              <a:t>par </a:t>
            </a:r>
            <a:r>
              <a:rPr sz="3200" spc="145" dirty="0">
                <a:latin typeface="Times New Roman"/>
                <a:cs typeface="Times New Roman"/>
              </a:rPr>
              <a:t>défaut</a:t>
            </a:r>
            <a:r>
              <a:rPr sz="3200" spc="-170" dirty="0">
                <a:latin typeface="Times New Roman"/>
                <a:cs typeface="Times New Roman"/>
              </a:rPr>
              <a:t> </a:t>
            </a:r>
            <a:r>
              <a:rPr sz="3200" spc="165" dirty="0">
                <a:latin typeface="Times New Roman"/>
                <a:cs typeface="Times New Roman"/>
              </a:rPr>
              <a:t>et  </a:t>
            </a:r>
            <a:r>
              <a:rPr sz="3200" spc="85" dirty="0">
                <a:latin typeface="Times New Roman"/>
                <a:cs typeface="Times New Roman"/>
              </a:rPr>
              <a:t>le </a:t>
            </a:r>
            <a:r>
              <a:rPr sz="3200" spc="145" dirty="0">
                <a:latin typeface="Times New Roman"/>
                <a:cs typeface="Times New Roman"/>
              </a:rPr>
              <a:t>constructeur </a:t>
            </a:r>
            <a:r>
              <a:rPr sz="3200" spc="360" dirty="0">
                <a:latin typeface="Times New Roman"/>
                <a:cs typeface="Times New Roman"/>
              </a:rPr>
              <a:t>à </a:t>
            </a:r>
            <a:r>
              <a:rPr sz="3200" spc="180" dirty="0">
                <a:latin typeface="Times New Roman"/>
                <a:cs typeface="Times New Roman"/>
              </a:rPr>
              <a:t>3</a:t>
            </a:r>
            <a:r>
              <a:rPr sz="3200" spc="-315" dirty="0">
                <a:latin typeface="Times New Roman"/>
                <a:cs typeface="Times New Roman"/>
              </a:rPr>
              <a:t> </a:t>
            </a:r>
            <a:r>
              <a:rPr sz="3200" spc="200" dirty="0">
                <a:latin typeface="Times New Roman"/>
                <a:cs typeface="Times New Roman"/>
              </a:rPr>
              <a:t>paramètres.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0560" marR="5080" indent="-2609215">
              <a:lnSpc>
                <a:spcPct val="100000"/>
              </a:lnSpc>
              <a:spcBef>
                <a:spcPts val="100"/>
              </a:spcBef>
            </a:pPr>
            <a:r>
              <a:rPr spc="180" dirty="0"/>
              <a:t>Création </a:t>
            </a:r>
            <a:r>
              <a:rPr spc="245" dirty="0"/>
              <a:t>d </a:t>
            </a:r>
            <a:r>
              <a:rPr spc="130" dirty="0"/>
              <a:t>’une </a:t>
            </a:r>
            <a:r>
              <a:rPr spc="245" dirty="0"/>
              <a:t>instance</a:t>
            </a:r>
            <a:r>
              <a:rPr spc="-130" dirty="0"/>
              <a:t> </a:t>
            </a:r>
            <a:r>
              <a:rPr spc="375" dirty="0"/>
              <a:t>de  </a:t>
            </a:r>
            <a:r>
              <a:rPr spc="330" dirty="0"/>
              <a:t>classe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999730" cy="373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95" dirty="0">
                <a:latin typeface="Times New Roman"/>
                <a:cs typeface="Times New Roman"/>
              </a:rPr>
              <a:t>créer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95" dirty="0">
                <a:latin typeface="Times New Roman"/>
                <a:cs typeface="Times New Roman"/>
              </a:rPr>
              <a:t>instance </a:t>
            </a:r>
            <a:r>
              <a:rPr sz="1800" spc="50" dirty="0">
                <a:latin typeface="Times New Roman"/>
                <a:cs typeface="Times New Roman"/>
              </a:rPr>
              <a:t>d’une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90" dirty="0">
                <a:latin typeface="Times New Roman"/>
                <a:cs typeface="Times New Roman"/>
              </a:rPr>
              <a:t>on </a:t>
            </a:r>
            <a:r>
              <a:rPr sz="1800" spc="25" dirty="0">
                <a:latin typeface="Times New Roman"/>
                <a:cs typeface="Times New Roman"/>
              </a:rPr>
              <a:t>utilise </a:t>
            </a:r>
            <a:r>
              <a:rPr sz="1800" spc="45" dirty="0">
                <a:latin typeface="Times New Roman"/>
                <a:cs typeface="Times New Roman"/>
              </a:rPr>
              <a:t>l’opérateur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60" dirty="0">
                <a:solidFill>
                  <a:srgbClr val="FF0000"/>
                </a:solidFill>
                <a:latin typeface="Times New Roman"/>
                <a:cs typeface="Times New Roman"/>
              </a:rPr>
              <a:t>new</a:t>
            </a:r>
            <a:r>
              <a:rPr sz="1800" spc="-1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Char char="•"/>
            </a:pPr>
            <a:endParaRPr sz="1600" dirty="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</a:pPr>
            <a:r>
              <a:rPr lang="fr-FR" spc="-45" dirty="0">
                <a:latin typeface="Times New Roman"/>
                <a:cs typeface="Times New Roman"/>
              </a:rPr>
              <a:t>M</a:t>
            </a:r>
            <a:r>
              <a:rPr sz="1800" spc="-45" dirty="0" err="1">
                <a:latin typeface="Times New Roman"/>
                <a:cs typeface="Times New Roman"/>
              </a:rPr>
              <a:t>aClasse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monInstance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105" dirty="0">
                <a:latin typeface="Times New Roman"/>
                <a:cs typeface="Times New Roman"/>
              </a:rPr>
              <a:t>new</a:t>
            </a:r>
            <a:r>
              <a:rPr sz="1800" spc="-125" dirty="0">
                <a:latin typeface="Times New Roman"/>
                <a:cs typeface="Times New Roman"/>
              </a:rPr>
              <a:t> </a:t>
            </a:r>
            <a:r>
              <a:rPr lang="fr-FR" spc="-65" dirty="0">
                <a:latin typeface="Times New Roman"/>
                <a:cs typeface="Times New Roman"/>
              </a:rPr>
              <a:t>M</a:t>
            </a:r>
            <a:r>
              <a:rPr sz="1800" spc="-65" dirty="0" err="1">
                <a:latin typeface="Times New Roman"/>
                <a:cs typeface="Times New Roman"/>
              </a:rPr>
              <a:t>aClasse</a:t>
            </a:r>
            <a:r>
              <a:rPr sz="1800" spc="-65" dirty="0">
                <a:latin typeface="Times New Roman"/>
                <a:cs typeface="Times New Roman"/>
              </a:rPr>
              <a:t>();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355600" marR="23241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70" dirty="0">
                <a:latin typeface="Times New Roman"/>
                <a:cs typeface="Times New Roman"/>
              </a:rPr>
              <a:t>supprimer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95" dirty="0">
                <a:latin typeface="Times New Roman"/>
                <a:cs typeface="Times New Roman"/>
              </a:rPr>
              <a:t>instance </a:t>
            </a:r>
            <a:r>
              <a:rPr sz="1800" spc="100" dirty="0">
                <a:latin typeface="Times New Roman"/>
                <a:cs typeface="Times New Roman"/>
              </a:rPr>
              <a:t>d'une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20" dirty="0">
                <a:latin typeface="Times New Roman"/>
                <a:cs typeface="Times New Roman"/>
              </a:rPr>
              <a:t>doit </a:t>
            </a:r>
            <a:r>
              <a:rPr sz="1800" spc="55" dirty="0">
                <a:latin typeface="Times New Roman"/>
                <a:cs typeface="Times New Roman"/>
              </a:rPr>
              <a:t>affecter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95" dirty="0">
                <a:latin typeface="Times New Roman"/>
                <a:cs typeface="Times New Roman"/>
              </a:rPr>
              <a:t>référence</a:t>
            </a:r>
            <a:r>
              <a:rPr sz="1800" spc="-204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  </a:t>
            </a:r>
            <a:r>
              <a:rPr sz="1800" spc="30" dirty="0">
                <a:latin typeface="Times New Roman"/>
                <a:cs typeface="Times New Roman"/>
              </a:rPr>
              <a:t>celle-ci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-5" dirty="0">
                <a:latin typeface="Times New Roman"/>
                <a:cs typeface="Times New Roman"/>
              </a:rPr>
              <a:t>null</a:t>
            </a:r>
            <a:r>
              <a:rPr sz="1800" spc="-12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1600" dirty="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</a:pPr>
            <a:r>
              <a:rPr sz="1800" spc="-75" dirty="0">
                <a:latin typeface="Times New Roman"/>
                <a:cs typeface="Times New Roman"/>
              </a:rPr>
              <a:t>monInstance </a:t>
            </a:r>
            <a:r>
              <a:rPr sz="1800" spc="-155" dirty="0">
                <a:latin typeface="Times New Roman"/>
                <a:cs typeface="Times New Roman"/>
              </a:rPr>
              <a:t>=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null</a:t>
            </a:r>
            <a:r>
              <a:rPr sz="1800" spc="-60" dirty="0">
                <a:latin typeface="Times New Roman"/>
                <a:cs typeface="Times New Roman"/>
              </a:rPr>
              <a:t>;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65" dirty="0">
                <a:latin typeface="Times New Roman"/>
                <a:cs typeface="Times New Roman"/>
              </a:rPr>
              <a:t>L'instance </a:t>
            </a:r>
            <a:r>
              <a:rPr sz="1800" spc="100" dirty="0">
                <a:latin typeface="Times New Roman"/>
                <a:cs typeface="Times New Roman"/>
              </a:rPr>
              <a:t>n'est </a:t>
            </a:r>
            <a:r>
              <a:rPr sz="1800" spc="160" dirty="0">
                <a:latin typeface="Times New Roman"/>
                <a:cs typeface="Times New Roman"/>
              </a:rPr>
              <a:t>pas </a:t>
            </a:r>
            <a:r>
              <a:rPr sz="1800" spc="55" dirty="0">
                <a:latin typeface="Times New Roman"/>
                <a:cs typeface="Times New Roman"/>
              </a:rPr>
              <a:t>détruite </a:t>
            </a:r>
            <a:r>
              <a:rPr sz="1800" spc="75" dirty="0">
                <a:latin typeface="Times New Roman"/>
                <a:cs typeface="Times New Roman"/>
              </a:rPr>
              <a:t>immédiatement </a:t>
            </a:r>
            <a:r>
              <a:rPr sz="1800" spc="90" dirty="0">
                <a:latin typeface="Times New Roman"/>
                <a:cs typeface="Times New Roman"/>
              </a:rPr>
              <a:t>mais </a:t>
            </a:r>
            <a:r>
              <a:rPr sz="1800" spc="80" dirty="0">
                <a:latin typeface="Times New Roman"/>
                <a:cs typeface="Times New Roman"/>
              </a:rPr>
              <a:t>uniquement </a:t>
            </a:r>
            <a:r>
              <a:rPr sz="1800" spc="45" dirty="0">
                <a:latin typeface="Times New Roman"/>
                <a:cs typeface="Times New Roman"/>
              </a:rPr>
              <a:t>lors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  </a:t>
            </a:r>
            <a:r>
              <a:rPr sz="1800" spc="95" dirty="0">
                <a:latin typeface="Times New Roman"/>
                <a:cs typeface="Times New Roman"/>
              </a:rPr>
              <a:t>mise </a:t>
            </a:r>
            <a:r>
              <a:rPr sz="1800" spc="140" dirty="0">
                <a:latin typeface="Times New Roman"/>
                <a:cs typeface="Times New Roman"/>
              </a:rPr>
              <a:t>en </a:t>
            </a:r>
            <a:r>
              <a:rPr sz="1800" spc="75" dirty="0">
                <a:latin typeface="Times New Roman"/>
                <a:cs typeface="Times New Roman"/>
              </a:rPr>
              <a:t>route </a:t>
            </a:r>
            <a:r>
              <a:rPr sz="1800" spc="100" dirty="0">
                <a:latin typeface="Times New Roman"/>
                <a:cs typeface="Times New Roman"/>
              </a:rPr>
              <a:t>du </a:t>
            </a:r>
            <a:r>
              <a:rPr sz="1800" spc="120" dirty="0">
                <a:latin typeface="Times New Roman"/>
                <a:cs typeface="Times New Roman"/>
              </a:rPr>
              <a:t>garbage </a:t>
            </a:r>
            <a:r>
              <a:rPr sz="1800" spc="30" dirty="0">
                <a:latin typeface="Times New Roman"/>
                <a:cs typeface="Times New Roman"/>
              </a:rPr>
              <a:t>collector. </a:t>
            </a: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90" dirty="0">
                <a:latin typeface="Times New Roman"/>
                <a:cs typeface="Times New Roman"/>
              </a:rPr>
              <a:t>peut </a:t>
            </a:r>
            <a:r>
              <a:rPr sz="1800" spc="55" dirty="0">
                <a:latin typeface="Times New Roman"/>
                <a:cs typeface="Times New Roman"/>
              </a:rPr>
              <a:t>activer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120" dirty="0">
                <a:latin typeface="Times New Roman"/>
                <a:cs typeface="Times New Roman"/>
              </a:rPr>
              <a:t>garbage </a:t>
            </a:r>
            <a:r>
              <a:rPr sz="1800" spc="40" dirty="0">
                <a:latin typeface="Times New Roman"/>
                <a:cs typeface="Times New Roman"/>
              </a:rPr>
              <a:t>collector</a:t>
            </a:r>
            <a:r>
              <a:rPr sz="1800" spc="-254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par  </a:t>
            </a:r>
            <a:r>
              <a:rPr sz="1800" spc="30" dirty="0">
                <a:latin typeface="Times New Roman"/>
                <a:cs typeface="Times New Roman"/>
              </a:rPr>
              <a:t>l'instruction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</a:pPr>
            <a:r>
              <a:rPr sz="1800" spc="-75" dirty="0">
                <a:latin typeface="Times New Roman"/>
                <a:cs typeface="Times New Roman"/>
              </a:rPr>
              <a:t>System.gc();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00" marR="5080" indent="-158496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Le </a:t>
            </a:r>
            <a:r>
              <a:rPr spc="95" dirty="0"/>
              <a:t>point </a:t>
            </a:r>
            <a:r>
              <a:rPr spc="180" dirty="0"/>
              <a:t>d’entrée </a:t>
            </a:r>
            <a:r>
              <a:rPr spc="245" dirty="0"/>
              <a:t>d</a:t>
            </a:r>
            <a:r>
              <a:rPr spc="30" dirty="0"/>
              <a:t> </a:t>
            </a:r>
            <a:r>
              <a:rPr spc="130" dirty="0"/>
              <a:t>’une  </a:t>
            </a:r>
            <a:r>
              <a:rPr spc="135" dirty="0"/>
              <a:t>application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758430" cy="433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525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débuter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50" dirty="0">
                <a:latin typeface="Times New Roman"/>
                <a:cs typeface="Times New Roman"/>
              </a:rPr>
              <a:t>application </a:t>
            </a: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15" dirty="0">
                <a:latin typeface="Times New Roman"/>
                <a:cs typeface="Times New Roman"/>
              </a:rPr>
              <a:t>doit </a:t>
            </a:r>
            <a:r>
              <a:rPr sz="1800" spc="10" dirty="0">
                <a:latin typeface="Times New Roman"/>
                <a:cs typeface="Times New Roman"/>
              </a:rPr>
              <a:t>fournir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30" dirty="0">
                <a:latin typeface="Times New Roman"/>
                <a:cs typeface="Times New Roman"/>
              </a:rPr>
              <a:t>point </a:t>
            </a:r>
            <a:r>
              <a:rPr sz="1800" spc="90" dirty="0">
                <a:latin typeface="Times New Roman"/>
                <a:cs typeface="Times New Roman"/>
              </a:rPr>
              <a:t>d'entrée. </a:t>
            </a:r>
            <a:r>
              <a:rPr sz="1800" spc="75" dirty="0">
                <a:latin typeface="Times New Roman"/>
                <a:cs typeface="Times New Roman"/>
              </a:rPr>
              <a:t>Lorsqu'une 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95" dirty="0">
                <a:latin typeface="Times New Roman"/>
                <a:cs typeface="Times New Roman"/>
              </a:rPr>
              <a:t>sert </a:t>
            </a:r>
            <a:r>
              <a:rPr sz="1800" spc="50" dirty="0">
                <a:latin typeface="Times New Roman"/>
                <a:cs typeface="Times New Roman"/>
              </a:rPr>
              <a:t>d'application </a:t>
            </a:r>
            <a:r>
              <a:rPr sz="1800" spc="45" dirty="0">
                <a:latin typeface="Times New Roman"/>
                <a:cs typeface="Times New Roman"/>
              </a:rPr>
              <a:t>elle </a:t>
            </a:r>
            <a:r>
              <a:rPr sz="1800" spc="15" dirty="0">
                <a:latin typeface="Times New Roman"/>
                <a:cs typeface="Times New Roman"/>
              </a:rPr>
              <a:t>doit </a:t>
            </a:r>
            <a:r>
              <a:rPr sz="1800" spc="10" dirty="0">
                <a:latin typeface="Times New Roman"/>
                <a:cs typeface="Times New Roman"/>
              </a:rPr>
              <a:t>fournir </a:t>
            </a:r>
            <a:r>
              <a:rPr sz="1800" spc="150" dirty="0">
                <a:latin typeface="Times New Roman"/>
                <a:cs typeface="Times New Roman"/>
              </a:rPr>
              <a:t>ce </a:t>
            </a:r>
            <a:r>
              <a:rPr sz="1800" spc="30" dirty="0">
                <a:latin typeface="Times New Roman"/>
                <a:cs typeface="Times New Roman"/>
              </a:rPr>
              <a:t>point </a:t>
            </a:r>
            <a:r>
              <a:rPr sz="1800" spc="95" dirty="0">
                <a:latin typeface="Times New Roman"/>
                <a:cs typeface="Times New Roman"/>
              </a:rPr>
              <a:t>d'entrée </a:t>
            </a:r>
            <a:r>
              <a:rPr sz="1800" spc="30" dirty="0">
                <a:latin typeface="Times New Roman"/>
                <a:cs typeface="Times New Roman"/>
              </a:rPr>
              <a:t>qui </a:t>
            </a:r>
            <a:r>
              <a:rPr sz="1800" spc="135" dirty="0">
                <a:latin typeface="Times New Roman"/>
                <a:cs typeface="Times New Roman"/>
              </a:rPr>
              <a:t>est </a:t>
            </a:r>
            <a:r>
              <a:rPr sz="1800" spc="130" dirty="0">
                <a:latin typeface="Times New Roman"/>
                <a:cs typeface="Times New Roman"/>
              </a:rPr>
              <a:t>une  </a:t>
            </a:r>
            <a:r>
              <a:rPr sz="1800" spc="110" dirty="0">
                <a:latin typeface="Times New Roman"/>
                <a:cs typeface="Times New Roman"/>
              </a:rPr>
              <a:t>méthode </a:t>
            </a:r>
            <a:r>
              <a:rPr sz="1800" spc="85" dirty="0">
                <a:latin typeface="Times New Roman"/>
                <a:cs typeface="Times New Roman"/>
              </a:rPr>
              <a:t>statique </a:t>
            </a:r>
            <a:r>
              <a:rPr sz="1800" spc="65" dirty="0">
                <a:latin typeface="Times New Roman"/>
                <a:cs typeface="Times New Roman"/>
              </a:rPr>
              <a:t>portant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90" dirty="0">
                <a:latin typeface="Times New Roman"/>
                <a:cs typeface="Times New Roman"/>
              </a:rPr>
              <a:t>nom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0" dirty="0">
                <a:latin typeface="Times New Roman"/>
                <a:cs typeface="Times New Roman"/>
              </a:rPr>
              <a:t>main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18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145" dirty="0">
                <a:latin typeface="Times New Roman"/>
                <a:cs typeface="Times New Roman"/>
              </a:rPr>
              <a:t>Ce </a:t>
            </a:r>
            <a:r>
              <a:rPr sz="1800" spc="30" dirty="0">
                <a:latin typeface="Times New Roman"/>
                <a:cs typeface="Times New Roman"/>
              </a:rPr>
              <a:t>point </a:t>
            </a:r>
            <a:r>
              <a:rPr sz="1800" spc="95" dirty="0">
                <a:latin typeface="Times New Roman"/>
                <a:cs typeface="Times New Roman"/>
              </a:rPr>
              <a:t>d'entrée </a:t>
            </a:r>
            <a:r>
              <a:rPr sz="1800" spc="20" dirty="0">
                <a:latin typeface="Times New Roman"/>
                <a:cs typeface="Times New Roman"/>
              </a:rPr>
              <a:t>doit </a:t>
            </a:r>
            <a:r>
              <a:rPr sz="1800" spc="105" dirty="0">
                <a:latin typeface="Times New Roman"/>
                <a:cs typeface="Times New Roman"/>
              </a:rPr>
              <a:t>respecter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90" dirty="0">
                <a:latin typeface="Times New Roman"/>
                <a:cs typeface="Times New Roman"/>
              </a:rPr>
              <a:t>syntaxe </a:t>
            </a:r>
            <a:r>
              <a:rPr sz="1800" spc="80" dirty="0">
                <a:latin typeface="Times New Roman"/>
                <a:cs typeface="Times New Roman"/>
              </a:rPr>
              <a:t>suivante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</a:pPr>
            <a:endParaRPr sz="275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400" spc="-35" dirty="0">
                <a:solidFill>
                  <a:srgbClr val="FF0000"/>
                </a:solidFill>
                <a:latin typeface="Times New Roman"/>
                <a:cs typeface="Times New Roman"/>
              </a:rPr>
              <a:t>public </a:t>
            </a:r>
            <a:r>
              <a:rPr sz="2400" spc="5" dirty="0">
                <a:solidFill>
                  <a:srgbClr val="FF0000"/>
                </a:solidFill>
                <a:latin typeface="Times New Roman"/>
                <a:cs typeface="Times New Roman"/>
              </a:rPr>
              <a:t>static </a:t>
            </a:r>
            <a:r>
              <a:rPr sz="2400" spc="-55" dirty="0">
                <a:solidFill>
                  <a:srgbClr val="FF0000"/>
                </a:solidFill>
                <a:latin typeface="Times New Roman"/>
                <a:cs typeface="Times New Roman"/>
              </a:rPr>
              <a:t>void </a:t>
            </a:r>
            <a:r>
              <a:rPr sz="2400" spc="-75" dirty="0">
                <a:solidFill>
                  <a:srgbClr val="FF0000"/>
                </a:solidFill>
                <a:latin typeface="Times New Roman"/>
                <a:cs typeface="Times New Roman"/>
              </a:rPr>
              <a:t>main( </a:t>
            </a:r>
            <a:r>
              <a:rPr sz="2400" spc="-30" dirty="0">
                <a:solidFill>
                  <a:srgbClr val="FF0000"/>
                </a:solidFill>
                <a:latin typeface="Times New Roman"/>
                <a:cs typeface="Times New Roman"/>
              </a:rPr>
              <a:t>String </a:t>
            </a:r>
            <a:r>
              <a:rPr sz="2400" spc="-150" dirty="0">
                <a:solidFill>
                  <a:srgbClr val="FF0000"/>
                </a:solidFill>
                <a:latin typeface="Times New Roman"/>
                <a:cs typeface="Times New Roman"/>
              </a:rPr>
              <a:t>[ ] </a:t>
            </a:r>
            <a:r>
              <a:rPr sz="2400" spc="35" dirty="0">
                <a:solidFill>
                  <a:srgbClr val="FF0000"/>
                </a:solidFill>
                <a:latin typeface="Times New Roman"/>
                <a:cs typeface="Times New Roman"/>
              </a:rPr>
              <a:t>args</a:t>
            </a:r>
            <a:r>
              <a:rPr sz="2400" spc="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5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65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575"/>
              </a:spcBef>
            </a:pP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105" dirty="0">
                <a:latin typeface="Times New Roman"/>
                <a:cs typeface="Times New Roman"/>
              </a:rPr>
              <a:t>Corps </a:t>
            </a:r>
            <a:r>
              <a:rPr sz="2400" spc="-114" dirty="0">
                <a:latin typeface="Times New Roman"/>
                <a:cs typeface="Times New Roman"/>
              </a:rPr>
              <a:t>du </a:t>
            </a:r>
            <a:r>
              <a:rPr sz="2400" spc="-140" dirty="0">
                <a:latin typeface="Times New Roman"/>
                <a:cs typeface="Times New Roman"/>
              </a:rPr>
              <a:t>point</a:t>
            </a:r>
            <a:r>
              <a:rPr sz="2400" spc="204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d'entrée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80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88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100" dirty="0">
                <a:latin typeface="Times New Roman"/>
                <a:cs typeface="Times New Roman"/>
              </a:rPr>
              <a:t>Où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«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args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correspond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200" dirty="0">
                <a:latin typeface="Times New Roman"/>
                <a:cs typeface="Times New Roman"/>
              </a:rPr>
              <a:t>à</a:t>
            </a:r>
            <a:r>
              <a:rPr sz="1800" spc="45" dirty="0">
                <a:latin typeface="Times New Roman"/>
                <a:cs typeface="Times New Roman"/>
              </a:rPr>
              <a:t> la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liste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60" dirty="0">
                <a:latin typeface="Times New Roman"/>
                <a:cs typeface="Times New Roman"/>
              </a:rPr>
              <a:t>des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arguments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175" dirty="0">
                <a:latin typeface="Times New Roman"/>
                <a:cs typeface="Times New Roman"/>
              </a:rPr>
              <a:t>passé</a:t>
            </a:r>
            <a:r>
              <a:rPr lang="fr-FR" sz="1800" spc="175" dirty="0">
                <a:latin typeface="Times New Roman"/>
                <a:cs typeface="Times New Roman"/>
              </a:rPr>
              <a:t>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depuis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ligne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  </a:t>
            </a:r>
            <a:r>
              <a:rPr sz="1800" spc="110" dirty="0">
                <a:latin typeface="Times New Roman"/>
                <a:cs typeface="Times New Roman"/>
              </a:rPr>
              <a:t>commande.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A </a:t>
            </a:r>
            <a:r>
              <a:rPr spc="240" dirty="0"/>
              <a:t>vous </a:t>
            </a:r>
            <a:r>
              <a:rPr spc="375" dirty="0"/>
              <a:t>de</a:t>
            </a:r>
            <a:r>
              <a:rPr spc="65" dirty="0"/>
              <a:t> </a:t>
            </a:r>
            <a:r>
              <a:rPr spc="145" dirty="0"/>
              <a:t>jouer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874731"/>
            <a:ext cx="7987665" cy="49022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480"/>
              </a:spcBef>
            </a:pPr>
            <a:r>
              <a:rPr sz="3200" spc="130" dirty="0">
                <a:latin typeface="Times New Roman"/>
                <a:cs typeface="Times New Roman"/>
              </a:rPr>
              <a:t>Rajouter </a:t>
            </a:r>
            <a:r>
              <a:rPr sz="3200" spc="185" dirty="0">
                <a:latin typeface="Times New Roman"/>
                <a:cs typeface="Times New Roman"/>
              </a:rPr>
              <a:t>un </a:t>
            </a:r>
            <a:r>
              <a:rPr sz="3200" spc="130" dirty="0">
                <a:latin typeface="Times New Roman"/>
                <a:cs typeface="Times New Roman"/>
              </a:rPr>
              <a:t>main </a:t>
            </a:r>
            <a:r>
              <a:rPr sz="3200" spc="260" dirty="0">
                <a:latin typeface="Times New Roman"/>
                <a:cs typeface="Times New Roman"/>
              </a:rPr>
              <a:t>dans </a:t>
            </a:r>
            <a:r>
              <a:rPr sz="3200" spc="100" dirty="0">
                <a:latin typeface="Times New Roman"/>
                <a:cs typeface="Times New Roman"/>
              </a:rPr>
              <a:t>votre </a:t>
            </a:r>
            <a:r>
              <a:rPr sz="3200" spc="235" dirty="0">
                <a:latin typeface="Times New Roman"/>
                <a:cs typeface="Times New Roman"/>
              </a:rPr>
              <a:t>classe </a:t>
            </a:r>
            <a:r>
              <a:rPr sz="3200" spc="15" dirty="0">
                <a:latin typeface="Times New Roman"/>
                <a:cs typeface="Times New Roman"/>
              </a:rPr>
              <a:t>Visite  </a:t>
            </a:r>
            <a:r>
              <a:rPr sz="3200" spc="170" dirty="0">
                <a:latin typeface="Times New Roman"/>
                <a:cs typeface="Times New Roman"/>
              </a:rPr>
              <a:t>Puis </a:t>
            </a:r>
            <a:r>
              <a:rPr sz="3200" spc="180" dirty="0">
                <a:latin typeface="Times New Roman"/>
                <a:cs typeface="Times New Roman"/>
              </a:rPr>
              <a:t>créer </a:t>
            </a:r>
            <a:r>
              <a:rPr sz="3200" spc="235" dirty="0">
                <a:latin typeface="Times New Roman"/>
                <a:cs typeface="Times New Roman"/>
              </a:rPr>
              <a:t>une </a:t>
            </a:r>
            <a:r>
              <a:rPr sz="3200" spc="150" dirty="0">
                <a:latin typeface="Times New Roman"/>
                <a:cs typeface="Times New Roman"/>
              </a:rPr>
              <a:t>premiere </a:t>
            </a:r>
            <a:r>
              <a:rPr sz="3200" spc="55" dirty="0">
                <a:latin typeface="Times New Roman"/>
                <a:cs typeface="Times New Roman"/>
              </a:rPr>
              <a:t>visite </a:t>
            </a:r>
            <a:r>
              <a:rPr sz="3200" spc="90" dirty="0">
                <a:latin typeface="Times New Roman"/>
                <a:cs typeface="Times New Roman"/>
              </a:rPr>
              <a:t>v1 </a:t>
            </a:r>
            <a:r>
              <a:rPr sz="3200" spc="260" dirty="0">
                <a:latin typeface="Times New Roman"/>
                <a:cs typeface="Times New Roman"/>
              </a:rPr>
              <a:t>en</a:t>
            </a:r>
            <a:r>
              <a:rPr sz="3200" spc="-340" dirty="0">
                <a:latin typeface="Times New Roman"/>
                <a:cs typeface="Times New Roman"/>
              </a:rPr>
              <a:t> </a:t>
            </a:r>
            <a:r>
              <a:rPr sz="3200" spc="55" dirty="0">
                <a:latin typeface="Times New Roman"/>
                <a:cs typeface="Times New Roman"/>
              </a:rPr>
              <a:t>utilisant  </a:t>
            </a:r>
            <a:r>
              <a:rPr sz="3200" spc="85" dirty="0">
                <a:latin typeface="Times New Roman"/>
                <a:cs typeface="Times New Roman"/>
              </a:rPr>
              <a:t>le </a:t>
            </a:r>
            <a:r>
              <a:rPr sz="3200" spc="145" dirty="0">
                <a:latin typeface="Times New Roman"/>
                <a:cs typeface="Times New Roman"/>
              </a:rPr>
              <a:t>constructeur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80" dirty="0">
                <a:latin typeface="Times New Roman"/>
                <a:cs typeface="Times New Roman"/>
              </a:rPr>
              <a:t>vide</a:t>
            </a:r>
            <a:endParaRPr sz="3200" dirty="0">
              <a:latin typeface="Times New Roman"/>
              <a:cs typeface="Times New Roman"/>
            </a:endParaRPr>
          </a:p>
          <a:p>
            <a:pPr marL="12700" marR="1315720">
              <a:lnSpc>
                <a:spcPct val="100000"/>
              </a:lnSpc>
              <a:spcBef>
                <a:spcPts val="770"/>
              </a:spcBef>
            </a:pPr>
            <a:r>
              <a:rPr sz="3200" spc="180" dirty="0">
                <a:latin typeface="Times New Roman"/>
                <a:cs typeface="Times New Roman"/>
              </a:rPr>
              <a:t>Créer </a:t>
            </a:r>
            <a:r>
              <a:rPr sz="3200" spc="235" dirty="0">
                <a:latin typeface="Times New Roman"/>
                <a:cs typeface="Times New Roman"/>
              </a:rPr>
              <a:t>une </a:t>
            </a:r>
            <a:r>
              <a:rPr sz="3200" spc="175" dirty="0">
                <a:latin typeface="Times New Roman"/>
                <a:cs typeface="Times New Roman"/>
              </a:rPr>
              <a:t>deuxieme </a:t>
            </a:r>
            <a:r>
              <a:rPr sz="3200" spc="55" dirty="0">
                <a:latin typeface="Times New Roman"/>
                <a:cs typeface="Times New Roman"/>
              </a:rPr>
              <a:t>visite </a:t>
            </a:r>
            <a:r>
              <a:rPr sz="3200" spc="90" dirty="0">
                <a:latin typeface="Times New Roman"/>
                <a:cs typeface="Times New Roman"/>
              </a:rPr>
              <a:t>v2 </a:t>
            </a:r>
            <a:r>
              <a:rPr sz="3200" spc="220" dirty="0">
                <a:latin typeface="Times New Roman"/>
                <a:cs typeface="Times New Roman"/>
              </a:rPr>
              <a:t>avec</a:t>
            </a:r>
            <a:r>
              <a:rPr sz="3200" spc="-355" dirty="0">
                <a:latin typeface="Times New Roman"/>
                <a:cs typeface="Times New Roman"/>
              </a:rPr>
              <a:t> </a:t>
            </a:r>
            <a:r>
              <a:rPr sz="3200" spc="85" dirty="0">
                <a:latin typeface="Times New Roman"/>
                <a:cs typeface="Times New Roman"/>
              </a:rPr>
              <a:t>le  </a:t>
            </a:r>
            <a:r>
              <a:rPr sz="3200" spc="145" dirty="0">
                <a:latin typeface="Times New Roman"/>
                <a:cs typeface="Times New Roman"/>
              </a:rPr>
              <a:t>constructeur </a:t>
            </a:r>
            <a:r>
              <a:rPr sz="3200" spc="360" dirty="0">
                <a:latin typeface="Times New Roman"/>
                <a:cs typeface="Times New Roman"/>
              </a:rPr>
              <a:t>à </a:t>
            </a:r>
            <a:r>
              <a:rPr sz="3200" spc="180" dirty="0">
                <a:latin typeface="Times New Roman"/>
                <a:cs typeface="Times New Roman"/>
              </a:rPr>
              <a:t>3</a:t>
            </a:r>
            <a:r>
              <a:rPr sz="3200" spc="-340" dirty="0">
                <a:latin typeface="Times New Roman"/>
                <a:cs typeface="Times New Roman"/>
              </a:rPr>
              <a:t> </a:t>
            </a:r>
            <a:r>
              <a:rPr sz="3200" spc="200" dirty="0">
                <a:latin typeface="Times New Roman"/>
                <a:cs typeface="Times New Roman"/>
              </a:rPr>
              <a:t>paramètres.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20" dirty="0">
                <a:latin typeface="Times New Roman"/>
                <a:cs typeface="Times New Roman"/>
              </a:rPr>
              <a:t>Utiliser </a:t>
            </a:r>
            <a:r>
              <a:rPr sz="3200" spc="175" dirty="0">
                <a:latin typeface="Times New Roman"/>
                <a:cs typeface="Times New Roman"/>
              </a:rPr>
              <a:t>ensuite </a:t>
            </a:r>
            <a:r>
              <a:rPr sz="3200" spc="25" dirty="0">
                <a:latin typeface="Times New Roman"/>
                <a:cs typeface="Times New Roman"/>
              </a:rPr>
              <a:t>l’instruction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:</a:t>
            </a:r>
            <a:endParaRPr sz="3200" dirty="0">
              <a:latin typeface="Times New Roman"/>
              <a:cs typeface="Times New Roman"/>
            </a:endParaRPr>
          </a:p>
          <a:p>
            <a:pPr marL="12700" marR="241300">
              <a:lnSpc>
                <a:spcPct val="100000"/>
              </a:lnSpc>
              <a:spcBef>
                <a:spcPts val="770"/>
              </a:spcBef>
            </a:pPr>
            <a:r>
              <a:rPr sz="3200" spc="90" dirty="0">
                <a:latin typeface="Times New Roman"/>
                <a:cs typeface="Times New Roman"/>
              </a:rPr>
              <a:t>System.out.println(….) </a:t>
            </a:r>
            <a:r>
              <a:rPr sz="3200" spc="125" dirty="0">
                <a:latin typeface="Times New Roman"/>
                <a:cs typeface="Times New Roman"/>
              </a:rPr>
              <a:t>pour </a:t>
            </a:r>
            <a:r>
              <a:rPr sz="3200" spc="65" dirty="0">
                <a:latin typeface="Times New Roman"/>
                <a:cs typeface="Times New Roman"/>
              </a:rPr>
              <a:t>faire </a:t>
            </a:r>
            <a:r>
              <a:rPr sz="3200" spc="55" dirty="0">
                <a:latin typeface="Times New Roman"/>
                <a:cs typeface="Times New Roman"/>
              </a:rPr>
              <a:t>afficher </a:t>
            </a:r>
            <a:r>
              <a:rPr sz="3200" spc="85" dirty="0">
                <a:latin typeface="Times New Roman"/>
                <a:cs typeface="Times New Roman"/>
              </a:rPr>
              <a:t>le  </a:t>
            </a:r>
            <a:r>
              <a:rPr sz="3200" spc="175" dirty="0">
                <a:latin typeface="Times New Roman"/>
                <a:cs typeface="Times New Roman"/>
              </a:rPr>
              <a:t>nom </a:t>
            </a:r>
            <a:r>
              <a:rPr sz="3200" spc="260" dirty="0">
                <a:latin typeface="Times New Roman"/>
                <a:cs typeface="Times New Roman"/>
              </a:rPr>
              <a:t>de </a:t>
            </a:r>
            <a:r>
              <a:rPr sz="3200" spc="90" dirty="0">
                <a:latin typeface="Times New Roman"/>
                <a:cs typeface="Times New Roman"/>
              </a:rPr>
              <a:t>v1 </a:t>
            </a:r>
            <a:r>
              <a:rPr sz="3200" spc="180" dirty="0">
                <a:latin typeface="Times New Roman"/>
                <a:cs typeface="Times New Roman"/>
              </a:rPr>
              <a:t>et </a:t>
            </a:r>
            <a:r>
              <a:rPr sz="3200" spc="90" dirty="0">
                <a:latin typeface="Times New Roman"/>
                <a:cs typeface="Times New Roman"/>
              </a:rPr>
              <a:t>v2. </a:t>
            </a:r>
            <a:r>
              <a:rPr sz="3200" spc="170" dirty="0">
                <a:latin typeface="Times New Roman"/>
                <a:cs typeface="Times New Roman"/>
              </a:rPr>
              <a:t>Pour </a:t>
            </a:r>
            <a:r>
              <a:rPr sz="3200" spc="155" dirty="0">
                <a:latin typeface="Times New Roman"/>
                <a:cs typeface="Times New Roman"/>
              </a:rPr>
              <a:t>cela, </a:t>
            </a:r>
            <a:r>
              <a:rPr sz="3200" spc="60" dirty="0">
                <a:latin typeface="Times New Roman"/>
                <a:cs typeface="Times New Roman"/>
              </a:rPr>
              <a:t>utilisez </a:t>
            </a:r>
            <a:r>
              <a:rPr sz="3200" spc="85" dirty="0">
                <a:latin typeface="Times New Roman"/>
                <a:cs typeface="Times New Roman"/>
              </a:rPr>
              <a:t>la  </a:t>
            </a:r>
            <a:r>
              <a:rPr sz="3200" spc="105" dirty="0">
                <a:latin typeface="Times New Roman"/>
                <a:cs typeface="Times New Roman"/>
              </a:rPr>
              <a:t>notation </a:t>
            </a:r>
            <a:r>
              <a:rPr sz="3200" spc="120" dirty="0" err="1">
                <a:latin typeface="Times New Roman"/>
                <a:cs typeface="Times New Roman"/>
              </a:rPr>
              <a:t>pointé</a:t>
            </a:r>
            <a:r>
              <a:rPr lang="fr-FR" sz="3200" spc="120" dirty="0">
                <a:latin typeface="Times New Roman"/>
                <a:cs typeface="Times New Roman"/>
              </a:rPr>
              <a:t>e</a:t>
            </a:r>
            <a:r>
              <a:rPr sz="3200" spc="45" dirty="0">
                <a:latin typeface="Times New Roman"/>
                <a:cs typeface="Times New Roman"/>
              </a:rPr>
              <a:t> </a:t>
            </a:r>
            <a:r>
              <a:rPr sz="3200" spc="85" dirty="0">
                <a:latin typeface="Times New Roman"/>
                <a:cs typeface="Times New Roman"/>
              </a:rPr>
              <a:t>this.v1.nomattribut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4064" y="833088"/>
            <a:ext cx="61220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245" dirty="0"/>
              <a:t>getters </a:t>
            </a:r>
            <a:r>
              <a:rPr spc="229" dirty="0"/>
              <a:t>et </a:t>
            </a:r>
            <a:r>
              <a:rPr spc="245" dirty="0"/>
              <a:t>les</a:t>
            </a:r>
            <a:r>
              <a:rPr spc="-285" dirty="0"/>
              <a:t> </a:t>
            </a:r>
            <a:r>
              <a:rPr spc="285" dirty="0"/>
              <a:t>setters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47204"/>
            <a:ext cx="8061959" cy="529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2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1800" spc="95" dirty="0">
                <a:latin typeface="Times New Roman"/>
                <a:cs typeface="Times New Roman"/>
              </a:rPr>
              <a:t>Les getters </a:t>
            </a:r>
            <a:r>
              <a:rPr sz="1800" spc="65" dirty="0">
                <a:latin typeface="Times New Roman"/>
                <a:cs typeface="Times New Roman"/>
              </a:rPr>
              <a:t>(ou </a:t>
            </a:r>
            <a:r>
              <a:rPr sz="1800" spc="130" dirty="0">
                <a:latin typeface="Times New Roman"/>
                <a:cs typeface="Times New Roman"/>
              </a:rPr>
              <a:t>accesseurs) </a:t>
            </a:r>
            <a:r>
              <a:rPr sz="1800" spc="95" dirty="0">
                <a:latin typeface="Times New Roman"/>
                <a:cs typeface="Times New Roman"/>
              </a:rPr>
              <a:t>sont </a:t>
            </a:r>
            <a:r>
              <a:rPr sz="1800" spc="160" dirty="0">
                <a:latin typeface="Times New Roman"/>
                <a:cs typeface="Times New Roman"/>
              </a:rPr>
              <a:t>des </a:t>
            </a:r>
            <a:r>
              <a:rPr sz="1800" spc="120" dirty="0">
                <a:latin typeface="Times New Roman"/>
                <a:cs typeface="Times New Roman"/>
              </a:rPr>
              <a:t>méthodes </a:t>
            </a:r>
            <a:r>
              <a:rPr sz="1800" spc="30" dirty="0">
                <a:latin typeface="Times New Roman"/>
                <a:cs typeface="Times New Roman"/>
              </a:rPr>
              <a:t>qui </a:t>
            </a:r>
            <a:r>
              <a:rPr sz="1800" spc="85" dirty="0">
                <a:latin typeface="Times New Roman"/>
                <a:cs typeface="Times New Roman"/>
              </a:rPr>
              <a:t>permettent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-28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récupérer 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60" dirty="0">
                <a:latin typeface="Times New Roman"/>
                <a:cs typeface="Times New Roman"/>
              </a:rPr>
              <a:t>valeur </a:t>
            </a:r>
            <a:r>
              <a:rPr sz="1800" spc="20" dirty="0">
                <a:latin typeface="Times New Roman"/>
                <a:cs typeface="Times New Roman"/>
              </a:rPr>
              <a:t>d’un </a:t>
            </a:r>
            <a:r>
              <a:rPr sz="1800" spc="35" dirty="0">
                <a:latin typeface="Times New Roman"/>
                <a:cs typeface="Times New Roman"/>
              </a:rPr>
              <a:t>attribut. </a:t>
            </a:r>
            <a:r>
              <a:rPr sz="1800" spc="-100" dirty="0">
                <a:latin typeface="Times New Roman"/>
                <a:cs typeface="Times New Roman"/>
              </a:rPr>
              <a:t>Il </a:t>
            </a:r>
            <a:r>
              <a:rPr sz="1800" spc="150" dirty="0">
                <a:latin typeface="Times New Roman"/>
                <a:cs typeface="Times New Roman"/>
              </a:rPr>
              <a:t>en </a:t>
            </a:r>
            <a:r>
              <a:rPr sz="1800" spc="80" dirty="0">
                <a:latin typeface="Times New Roman"/>
                <a:cs typeface="Times New Roman"/>
              </a:rPr>
              <a:t>existe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65" dirty="0">
                <a:latin typeface="Times New Roman"/>
                <a:cs typeface="Times New Roman"/>
              </a:rPr>
              <a:t>pour </a:t>
            </a:r>
            <a:r>
              <a:rPr sz="1800" spc="130" dirty="0">
                <a:latin typeface="Times New Roman"/>
                <a:cs typeface="Times New Roman"/>
              </a:rPr>
              <a:t>chaque </a:t>
            </a:r>
            <a:r>
              <a:rPr sz="1800" spc="35" dirty="0">
                <a:latin typeface="Times New Roman"/>
                <a:cs typeface="Times New Roman"/>
              </a:rPr>
              <a:t>attribut. </a:t>
            </a:r>
            <a:r>
              <a:rPr sz="1800" spc="40" dirty="0">
                <a:latin typeface="Times New Roman"/>
                <a:cs typeface="Times New Roman"/>
              </a:rPr>
              <a:t>Leur </a:t>
            </a:r>
            <a:r>
              <a:rPr sz="1800" spc="95" dirty="0">
                <a:latin typeface="Times New Roman"/>
                <a:cs typeface="Times New Roman"/>
              </a:rPr>
              <a:t>nom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140" dirty="0">
                <a:latin typeface="Times New Roman"/>
                <a:cs typeface="Times New Roman"/>
              </a:rPr>
              <a:t>de  </a:t>
            </a:r>
            <a:r>
              <a:rPr sz="1800" spc="65" dirty="0">
                <a:latin typeface="Times New Roman"/>
                <a:cs typeface="Times New Roman"/>
              </a:rPr>
              <a:t>type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getNomAttribut(){}</a:t>
            </a:r>
            <a:endParaRPr sz="1800">
              <a:latin typeface="Times New Roman"/>
              <a:cs typeface="Times New Roman"/>
            </a:endParaRPr>
          </a:p>
          <a:p>
            <a:pPr marL="413384" marR="2360930">
              <a:lnSpc>
                <a:spcPct val="140000"/>
              </a:lnSpc>
              <a:spcBef>
                <a:spcPts val="60"/>
              </a:spcBef>
            </a:pPr>
            <a:r>
              <a:rPr sz="1400" spc="75" dirty="0">
                <a:latin typeface="Times New Roman"/>
                <a:cs typeface="Times New Roman"/>
              </a:rPr>
              <a:t>Pour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105" dirty="0">
                <a:latin typeface="Times New Roman"/>
                <a:cs typeface="Times New Roman"/>
              </a:rPr>
              <a:t>une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105" dirty="0">
                <a:latin typeface="Times New Roman"/>
                <a:cs typeface="Times New Roman"/>
              </a:rPr>
              <a:t>classe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105" dirty="0">
                <a:latin typeface="Times New Roman"/>
                <a:cs typeface="Times New Roman"/>
              </a:rPr>
              <a:t>Personne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95" dirty="0">
                <a:latin typeface="Times New Roman"/>
                <a:cs typeface="Times New Roman"/>
              </a:rPr>
              <a:t>avec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90" dirty="0">
                <a:latin typeface="Times New Roman"/>
                <a:cs typeface="Times New Roman"/>
              </a:rPr>
              <a:t>comme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25" dirty="0">
                <a:latin typeface="Times New Roman"/>
                <a:cs typeface="Times New Roman"/>
              </a:rPr>
              <a:t>attribut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80" dirty="0">
                <a:latin typeface="Times New Roman"/>
                <a:cs typeface="Times New Roman"/>
              </a:rPr>
              <a:t>Prenom,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75" dirty="0">
                <a:latin typeface="Times New Roman"/>
                <a:cs typeface="Times New Roman"/>
              </a:rPr>
              <a:t>on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50" dirty="0">
                <a:latin typeface="Times New Roman"/>
                <a:cs typeface="Times New Roman"/>
              </a:rPr>
              <a:t>aurait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:  </a:t>
            </a:r>
            <a:r>
              <a:rPr sz="1400" spc="40" dirty="0">
                <a:latin typeface="Times New Roman"/>
                <a:cs typeface="Times New Roman"/>
              </a:rPr>
              <a:t>String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45" dirty="0">
                <a:latin typeface="Times New Roman"/>
                <a:cs typeface="Times New Roman"/>
              </a:rPr>
              <a:t>getPrenom(){</a:t>
            </a:r>
            <a:endParaRPr sz="1400">
              <a:latin typeface="Times New Roman"/>
              <a:cs typeface="Times New Roman"/>
            </a:endParaRPr>
          </a:p>
          <a:p>
            <a:pPr marL="413384">
              <a:lnSpc>
                <a:spcPct val="100000"/>
              </a:lnSpc>
              <a:spcBef>
                <a:spcPts val="675"/>
              </a:spcBef>
            </a:pPr>
            <a:r>
              <a:rPr sz="1400" spc="50" dirty="0">
                <a:latin typeface="Times New Roman"/>
                <a:cs typeface="Times New Roman"/>
              </a:rPr>
              <a:t>return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55" dirty="0">
                <a:latin typeface="Times New Roman"/>
                <a:cs typeface="Times New Roman"/>
              </a:rPr>
              <a:t>this.prenom;</a:t>
            </a:r>
            <a:endParaRPr sz="1400">
              <a:latin typeface="Times New Roman"/>
              <a:cs typeface="Times New Roman"/>
            </a:endParaRPr>
          </a:p>
          <a:p>
            <a:pPr marL="413384">
              <a:lnSpc>
                <a:spcPct val="100000"/>
              </a:lnSpc>
              <a:spcBef>
                <a:spcPts val="670"/>
              </a:spcBef>
            </a:pPr>
            <a:r>
              <a:rPr sz="1400" spc="-204" dirty="0">
                <a:latin typeface="Times New Roman"/>
                <a:cs typeface="Times New Roman"/>
              </a:rPr>
              <a:t>}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355600" marR="17145" indent="-342900" algn="just">
              <a:lnSpc>
                <a:spcPct val="120000"/>
              </a:lnSpc>
              <a:buChar char="•"/>
              <a:tabLst>
                <a:tab pos="355600" algn="l"/>
              </a:tabLst>
            </a:pPr>
            <a:r>
              <a:rPr sz="1800" spc="95" dirty="0">
                <a:latin typeface="Times New Roman"/>
                <a:cs typeface="Times New Roman"/>
              </a:rPr>
              <a:t>Les </a:t>
            </a:r>
            <a:r>
              <a:rPr sz="1800" spc="110" dirty="0">
                <a:latin typeface="Times New Roman"/>
                <a:cs typeface="Times New Roman"/>
              </a:rPr>
              <a:t>setters </a:t>
            </a:r>
            <a:r>
              <a:rPr sz="1800" spc="90" dirty="0">
                <a:latin typeface="Times New Roman"/>
                <a:cs typeface="Times New Roman"/>
              </a:rPr>
              <a:t>ou </a:t>
            </a:r>
            <a:r>
              <a:rPr sz="1800" spc="95" dirty="0">
                <a:latin typeface="Times New Roman"/>
                <a:cs typeface="Times New Roman"/>
              </a:rPr>
              <a:t>mutateurs </a:t>
            </a:r>
            <a:r>
              <a:rPr sz="1800" spc="85" dirty="0">
                <a:latin typeface="Times New Roman"/>
                <a:cs typeface="Times New Roman"/>
              </a:rPr>
              <a:t>permettent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20" dirty="0">
                <a:latin typeface="Times New Roman"/>
                <a:cs typeface="Times New Roman"/>
              </a:rPr>
              <a:t>modifier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60" dirty="0">
                <a:latin typeface="Times New Roman"/>
                <a:cs typeface="Times New Roman"/>
              </a:rPr>
              <a:t>valeur </a:t>
            </a:r>
            <a:r>
              <a:rPr sz="1800" spc="160" dirty="0">
                <a:latin typeface="Times New Roman"/>
                <a:cs typeface="Times New Roman"/>
              </a:rPr>
              <a:t>des </a:t>
            </a:r>
            <a:r>
              <a:rPr sz="1800" spc="45" dirty="0">
                <a:latin typeface="Times New Roman"/>
                <a:cs typeface="Times New Roman"/>
              </a:rPr>
              <a:t>attributs/</a:t>
            </a:r>
            <a:r>
              <a:rPr sz="1800" spc="-275" dirty="0">
                <a:latin typeface="Times New Roman"/>
                <a:cs typeface="Times New Roman"/>
              </a:rPr>
              <a:t> </a:t>
            </a:r>
            <a:r>
              <a:rPr sz="1800" spc="40" dirty="0">
                <a:latin typeface="Times New Roman"/>
                <a:cs typeface="Times New Roman"/>
              </a:rPr>
              <a:t>Leur  </a:t>
            </a:r>
            <a:r>
              <a:rPr sz="1800" spc="95" dirty="0">
                <a:latin typeface="Times New Roman"/>
                <a:cs typeface="Times New Roman"/>
              </a:rPr>
              <a:t>nom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100" dirty="0">
                <a:latin typeface="Times New Roman"/>
                <a:cs typeface="Times New Roman"/>
              </a:rPr>
              <a:t>du </a:t>
            </a:r>
            <a:r>
              <a:rPr sz="1800" spc="65" dirty="0">
                <a:latin typeface="Times New Roman"/>
                <a:cs typeface="Times New Roman"/>
              </a:rPr>
              <a:t>type </a:t>
            </a:r>
            <a:r>
              <a:rPr sz="1800" spc="40" dirty="0">
                <a:latin typeface="Times New Roman"/>
                <a:cs typeface="Times New Roman"/>
              </a:rPr>
              <a:t>setNomAttribut(typeattribut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X)</a:t>
            </a:r>
            <a:endParaRPr sz="1800">
              <a:latin typeface="Times New Roman"/>
              <a:cs typeface="Times New Roman"/>
            </a:endParaRPr>
          </a:p>
          <a:p>
            <a:pPr marL="413384" marR="5619115">
              <a:lnSpc>
                <a:spcPct val="140000"/>
              </a:lnSpc>
              <a:spcBef>
                <a:spcPts val="65"/>
              </a:spcBef>
            </a:pPr>
            <a:r>
              <a:rPr sz="1400" spc="10" dirty="0">
                <a:latin typeface="Times New Roman"/>
                <a:cs typeface="Times New Roman"/>
              </a:rPr>
              <a:t>void </a:t>
            </a:r>
            <a:r>
              <a:rPr sz="1400" spc="65" dirty="0">
                <a:latin typeface="Times New Roman"/>
                <a:cs typeface="Times New Roman"/>
              </a:rPr>
              <a:t>setPrenom(String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p){  </a:t>
            </a:r>
            <a:r>
              <a:rPr sz="1400" spc="50" dirty="0">
                <a:latin typeface="Times New Roman"/>
                <a:cs typeface="Times New Roman"/>
              </a:rPr>
              <a:t>this.prenom=p;</a:t>
            </a:r>
            <a:endParaRPr sz="1400">
              <a:latin typeface="Times New Roman"/>
              <a:cs typeface="Times New Roman"/>
            </a:endParaRPr>
          </a:p>
          <a:p>
            <a:pPr marL="413384">
              <a:lnSpc>
                <a:spcPct val="100000"/>
              </a:lnSpc>
              <a:spcBef>
                <a:spcPts val="670"/>
              </a:spcBef>
            </a:pPr>
            <a:r>
              <a:rPr sz="1400" spc="-204" dirty="0">
                <a:latin typeface="Times New Roman"/>
                <a:cs typeface="Times New Roman"/>
              </a:rPr>
              <a:t>}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355600" marR="270510" indent="-342900">
              <a:lnSpc>
                <a:spcPct val="12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95" dirty="0">
                <a:latin typeface="Times New Roman"/>
                <a:cs typeface="Times New Roman"/>
              </a:rPr>
              <a:t>Les getters </a:t>
            </a:r>
            <a:r>
              <a:rPr sz="1800" spc="90" dirty="0">
                <a:latin typeface="Times New Roman"/>
                <a:cs typeface="Times New Roman"/>
              </a:rPr>
              <a:t>et </a:t>
            </a:r>
            <a:r>
              <a:rPr sz="1800" spc="110" dirty="0">
                <a:latin typeface="Times New Roman"/>
                <a:cs typeface="Times New Roman"/>
              </a:rPr>
              <a:t>setters </a:t>
            </a:r>
            <a:r>
              <a:rPr sz="1800" spc="85" dirty="0">
                <a:latin typeface="Times New Roman"/>
                <a:cs typeface="Times New Roman"/>
              </a:rPr>
              <a:t>permettent </a:t>
            </a:r>
            <a:r>
              <a:rPr sz="1800" spc="20" dirty="0">
                <a:latin typeface="Times New Roman"/>
                <a:cs typeface="Times New Roman"/>
              </a:rPr>
              <a:t>d’éviter </a:t>
            </a:r>
            <a:r>
              <a:rPr sz="1800" spc="5" dirty="0">
                <a:latin typeface="Times New Roman"/>
                <a:cs typeface="Times New Roman"/>
              </a:rPr>
              <a:t>d’utiliser </a:t>
            </a:r>
            <a:r>
              <a:rPr sz="1800" spc="75" dirty="0">
                <a:latin typeface="Times New Roman"/>
                <a:cs typeface="Times New Roman"/>
              </a:rPr>
              <a:t>directement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90" dirty="0">
                <a:latin typeface="Times New Roman"/>
                <a:cs typeface="Times New Roman"/>
              </a:rPr>
              <a:t>nom </a:t>
            </a:r>
            <a:r>
              <a:rPr sz="1800" spc="155" dirty="0">
                <a:latin typeface="Times New Roman"/>
                <a:cs typeface="Times New Roman"/>
              </a:rPr>
              <a:t>des  </a:t>
            </a:r>
            <a:r>
              <a:rPr sz="1800" spc="45" dirty="0">
                <a:latin typeface="Times New Roman"/>
                <a:cs typeface="Times New Roman"/>
              </a:rPr>
              <a:t>attributs…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A </a:t>
            </a:r>
            <a:r>
              <a:rPr spc="240" dirty="0"/>
              <a:t>vous </a:t>
            </a:r>
            <a:r>
              <a:rPr spc="375" dirty="0"/>
              <a:t>de</a:t>
            </a:r>
            <a:r>
              <a:rPr spc="65" dirty="0"/>
              <a:t> </a:t>
            </a:r>
            <a:r>
              <a:rPr spc="145" dirty="0"/>
              <a:t>jouer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7470">
              <a:lnSpc>
                <a:spcPct val="100000"/>
              </a:lnSpc>
              <a:spcBef>
                <a:spcPts val="100"/>
              </a:spcBef>
            </a:pPr>
            <a:r>
              <a:rPr sz="3200" spc="45" dirty="0"/>
              <a:t>Ajouter </a:t>
            </a:r>
            <a:r>
              <a:rPr sz="3200" spc="360" dirty="0"/>
              <a:t>à </a:t>
            </a:r>
            <a:r>
              <a:rPr sz="3200" spc="105" dirty="0"/>
              <a:t>votre </a:t>
            </a:r>
            <a:r>
              <a:rPr sz="3200" spc="235" dirty="0"/>
              <a:t>classe </a:t>
            </a:r>
            <a:r>
              <a:rPr sz="3200" spc="10" dirty="0"/>
              <a:t>Visite </a:t>
            </a:r>
            <a:r>
              <a:rPr sz="3200" spc="180" dirty="0"/>
              <a:t>vos </a:t>
            </a:r>
            <a:r>
              <a:rPr sz="3200" spc="175" dirty="0"/>
              <a:t>getters</a:t>
            </a:r>
            <a:r>
              <a:rPr sz="3200" spc="-390" dirty="0"/>
              <a:t> </a:t>
            </a:r>
            <a:r>
              <a:rPr sz="3200" spc="180" dirty="0"/>
              <a:t>et  </a:t>
            </a:r>
            <a:r>
              <a:rPr sz="3200" spc="200" dirty="0"/>
              <a:t>setters</a:t>
            </a:r>
            <a:endParaRPr sz="3200"/>
          </a:p>
          <a:p>
            <a:pPr marL="12700" marR="5080">
              <a:lnSpc>
                <a:spcPct val="100000"/>
              </a:lnSpc>
              <a:spcBef>
                <a:spcPts val="770"/>
              </a:spcBef>
            </a:pPr>
            <a:r>
              <a:rPr sz="3200" spc="90" dirty="0"/>
              <a:t>Et </a:t>
            </a:r>
            <a:r>
              <a:rPr sz="3200" spc="85" dirty="0"/>
              <a:t>corriger </a:t>
            </a:r>
            <a:r>
              <a:rPr sz="3200" spc="100" dirty="0"/>
              <a:t>votre </a:t>
            </a:r>
            <a:r>
              <a:rPr sz="3200" spc="130" dirty="0"/>
              <a:t>main </a:t>
            </a:r>
            <a:r>
              <a:rPr sz="3200" spc="125" dirty="0"/>
              <a:t>pour </a:t>
            </a:r>
            <a:r>
              <a:rPr sz="3200" spc="-80" dirty="0"/>
              <a:t>qu’il </a:t>
            </a:r>
            <a:r>
              <a:rPr sz="3200" spc="105" dirty="0"/>
              <a:t>fonctionne  </a:t>
            </a:r>
            <a:r>
              <a:rPr sz="3200" spc="220" dirty="0"/>
              <a:t>avec</a:t>
            </a:r>
            <a:endParaRPr sz="32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5324" y="833088"/>
            <a:ext cx="49396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45" dirty="0"/>
              <a:t>C’est </a:t>
            </a:r>
            <a:r>
              <a:rPr spc="125" dirty="0"/>
              <a:t>quoi </a:t>
            </a:r>
            <a:r>
              <a:rPr spc="245" dirty="0"/>
              <a:t>« </a:t>
            </a:r>
            <a:r>
              <a:rPr spc="125" dirty="0"/>
              <a:t>this </a:t>
            </a:r>
            <a:r>
              <a:rPr spc="245" dirty="0"/>
              <a:t>»</a:t>
            </a:r>
            <a:r>
              <a:rPr spc="-110" dirty="0"/>
              <a:t> </a:t>
            </a:r>
            <a:r>
              <a:rPr spc="495"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8035925" cy="44294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125" dirty="0">
                <a:latin typeface="Times New Roman"/>
                <a:cs typeface="Times New Roman"/>
              </a:rPr>
              <a:t>Chaque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instance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30" dirty="0">
                <a:latin typeface="Times New Roman"/>
                <a:cs typeface="Times New Roman"/>
              </a:rPr>
              <a:t>classe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comporte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un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attribut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appelé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«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150" dirty="0">
                <a:solidFill>
                  <a:srgbClr val="FF0000"/>
                </a:solidFill>
                <a:latin typeface="Times New Roman"/>
                <a:cs typeface="Times New Roman"/>
              </a:rPr>
              <a:t>this</a:t>
            </a:r>
            <a:r>
              <a:rPr sz="1800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qui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désigne  </a:t>
            </a:r>
            <a:r>
              <a:rPr sz="1800" spc="65" dirty="0">
                <a:latin typeface="Times New Roman"/>
                <a:cs typeface="Times New Roman"/>
              </a:rPr>
              <a:t>l'instance </a:t>
            </a:r>
            <a:r>
              <a:rPr sz="1800" spc="95" dirty="0">
                <a:latin typeface="Times New Roman"/>
                <a:cs typeface="Times New Roman"/>
              </a:rPr>
              <a:t>courante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classe.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 dirty="0">
              <a:latin typeface="Times New Roman"/>
              <a:cs typeface="Times New Roman"/>
            </a:endParaRPr>
          </a:p>
          <a:p>
            <a:pPr marL="355600" marR="110489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5" dirty="0" err="1">
                <a:latin typeface="Times New Roman"/>
                <a:cs typeface="Times New Roman"/>
              </a:rPr>
              <a:t>Cet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attribut </a:t>
            </a:r>
            <a:r>
              <a:rPr sz="1800" spc="90" dirty="0">
                <a:latin typeface="Times New Roman"/>
                <a:cs typeface="Times New Roman"/>
              </a:rPr>
              <a:t>peut </a:t>
            </a:r>
            <a:r>
              <a:rPr sz="1800" spc="100" dirty="0">
                <a:latin typeface="Times New Roman"/>
                <a:cs typeface="Times New Roman"/>
              </a:rPr>
              <a:t>être </a:t>
            </a:r>
            <a:r>
              <a:rPr sz="1800" spc="15" dirty="0">
                <a:latin typeface="Times New Roman"/>
                <a:cs typeface="Times New Roman"/>
              </a:rPr>
              <a:t>utile </a:t>
            </a:r>
            <a:r>
              <a:rPr sz="1800" spc="65" dirty="0">
                <a:latin typeface="Times New Roman"/>
                <a:cs typeface="Times New Roman"/>
              </a:rPr>
              <a:t>pour </a:t>
            </a:r>
            <a:r>
              <a:rPr sz="1800" spc="75" dirty="0">
                <a:latin typeface="Times New Roman"/>
                <a:cs typeface="Times New Roman"/>
              </a:rPr>
              <a:t>retourner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95" dirty="0">
                <a:latin typeface="Times New Roman"/>
                <a:cs typeface="Times New Roman"/>
              </a:rPr>
              <a:t>référence </a:t>
            </a:r>
            <a:r>
              <a:rPr sz="1800" spc="90" dirty="0">
                <a:latin typeface="Times New Roman"/>
                <a:cs typeface="Times New Roman"/>
              </a:rPr>
              <a:t>vers </a:t>
            </a:r>
            <a:r>
              <a:rPr sz="1800" spc="70" dirty="0">
                <a:latin typeface="Times New Roman"/>
                <a:cs typeface="Times New Roman"/>
              </a:rPr>
              <a:t>l'instance </a:t>
            </a:r>
            <a:r>
              <a:rPr sz="1800" spc="90" dirty="0">
                <a:latin typeface="Times New Roman"/>
                <a:cs typeface="Times New Roman"/>
              </a:rPr>
              <a:t>ou  </a:t>
            </a:r>
            <a:r>
              <a:rPr sz="1800" spc="65" dirty="0">
                <a:latin typeface="Times New Roman"/>
                <a:cs typeface="Times New Roman"/>
              </a:rPr>
              <a:t>pour </a:t>
            </a:r>
            <a:r>
              <a:rPr sz="1800" spc="55" dirty="0">
                <a:latin typeface="Times New Roman"/>
                <a:cs typeface="Times New Roman"/>
              </a:rPr>
              <a:t>lever </a:t>
            </a:r>
            <a:r>
              <a:rPr sz="1800" spc="95" dirty="0">
                <a:latin typeface="Times New Roman"/>
                <a:cs typeface="Times New Roman"/>
              </a:rPr>
              <a:t>certaines </a:t>
            </a:r>
            <a:r>
              <a:rPr sz="1800" spc="85" dirty="0">
                <a:latin typeface="Times New Roman"/>
                <a:cs typeface="Times New Roman"/>
              </a:rPr>
              <a:t>ambiguïtés </a:t>
            </a:r>
            <a:r>
              <a:rPr sz="1800" spc="95" dirty="0">
                <a:latin typeface="Times New Roman"/>
                <a:cs typeface="Times New Roman"/>
              </a:rPr>
              <a:t>sur </a:t>
            </a:r>
            <a:r>
              <a:rPr sz="1800" spc="90" dirty="0">
                <a:latin typeface="Times New Roman"/>
                <a:cs typeface="Times New Roman"/>
              </a:rPr>
              <a:t>les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identifiants.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Exemples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65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40" dirty="0">
                <a:latin typeface="Times New Roman"/>
                <a:cs typeface="Times New Roman"/>
              </a:rPr>
              <a:t>float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longueur;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75" dirty="0">
                <a:latin typeface="Times New Roman"/>
                <a:cs typeface="Times New Roman"/>
              </a:rPr>
              <a:t>void </a:t>
            </a:r>
            <a:r>
              <a:rPr sz="2400" spc="-145" dirty="0">
                <a:latin typeface="Times New Roman"/>
                <a:cs typeface="Times New Roman"/>
              </a:rPr>
              <a:t>fixeLongueur( </a:t>
            </a:r>
            <a:r>
              <a:rPr sz="2400" spc="-140" dirty="0">
                <a:latin typeface="Times New Roman"/>
                <a:cs typeface="Times New Roman"/>
              </a:rPr>
              <a:t>float </a:t>
            </a:r>
            <a:r>
              <a:rPr sz="2400" spc="-114" dirty="0">
                <a:latin typeface="Times New Roman"/>
                <a:cs typeface="Times New Roman"/>
              </a:rPr>
              <a:t>longueur</a:t>
            </a:r>
            <a:r>
              <a:rPr sz="2400" spc="-34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80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585"/>
              </a:spcBef>
            </a:pPr>
            <a:r>
              <a:rPr sz="2400" spc="-75" dirty="0">
                <a:solidFill>
                  <a:srgbClr val="FF0000"/>
                </a:solidFill>
                <a:latin typeface="Times New Roman"/>
                <a:cs typeface="Times New Roman"/>
              </a:rPr>
              <a:t>this</a:t>
            </a:r>
            <a:r>
              <a:rPr sz="2400" spc="-75" dirty="0">
                <a:latin typeface="Times New Roman"/>
                <a:cs typeface="Times New Roman"/>
              </a:rPr>
              <a:t>.longueur </a:t>
            </a:r>
            <a:r>
              <a:rPr sz="2400" spc="-204" dirty="0">
                <a:latin typeface="Times New Roman"/>
                <a:cs typeface="Times New Roman"/>
              </a:rPr>
              <a:t>=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longueur;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65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2098" y="833088"/>
            <a:ext cx="54006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14" dirty="0"/>
              <a:t>Modificateurs</a:t>
            </a:r>
            <a:r>
              <a:rPr spc="10" dirty="0"/>
              <a:t> </a:t>
            </a:r>
            <a:r>
              <a:rPr spc="245" dirty="0"/>
              <a:t>d’accès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2084320"/>
            <a:ext cx="8064500" cy="40416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125" dirty="0">
                <a:latin typeface="Times New Roman"/>
                <a:cs typeface="Times New Roman"/>
              </a:rPr>
              <a:t>Chaque </a:t>
            </a:r>
            <a:r>
              <a:rPr sz="1800" spc="114" dirty="0">
                <a:latin typeface="Times New Roman"/>
                <a:cs typeface="Times New Roman"/>
              </a:rPr>
              <a:t>classe, </a:t>
            </a:r>
            <a:r>
              <a:rPr sz="1800" spc="70" dirty="0">
                <a:latin typeface="Times New Roman"/>
                <a:cs typeface="Times New Roman"/>
              </a:rPr>
              <a:t>constructeur, </a:t>
            </a:r>
            <a:r>
              <a:rPr sz="1800" spc="105" dirty="0">
                <a:latin typeface="Times New Roman"/>
                <a:cs typeface="Times New Roman"/>
              </a:rPr>
              <a:t>méthode </a:t>
            </a:r>
            <a:r>
              <a:rPr sz="1800" spc="100" dirty="0">
                <a:latin typeface="Times New Roman"/>
                <a:cs typeface="Times New Roman"/>
              </a:rPr>
              <a:t>et </a:t>
            </a:r>
            <a:r>
              <a:rPr sz="1800" spc="30" dirty="0">
                <a:latin typeface="Times New Roman"/>
                <a:cs typeface="Times New Roman"/>
              </a:rPr>
              <a:t>attribut </a:t>
            </a:r>
            <a:r>
              <a:rPr sz="1800" spc="90" dirty="0">
                <a:latin typeface="Times New Roman"/>
                <a:cs typeface="Times New Roman"/>
              </a:rPr>
              <a:t>peut </a:t>
            </a:r>
            <a:r>
              <a:rPr sz="1800" spc="100" dirty="0">
                <a:latin typeface="Times New Roman"/>
                <a:cs typeface="Times New Roman"/>
              </a:rPr>
              <a:t>être </a:t>
            </a:r>
            <a:r>
              <a:rPr sz="1800" spc="105" dirty="0">
                <a:latin typeface="Times New Roman"/>
                <a:cs typeface="Times New Roman"/>
              </a:rPr>
              <a:t>paramètré </a:t>
            </a:r>
            <a:r>
              <a:rPr sz="1800" spc="95" dirty="0">
                <a:latin typeface="Times New Roman"/>
                <a:cs typeface="Times New Roman"/>
              </a:rPr>
              <a:t>par</a:t>
            </a:r>
            <a:r>
              <a:rPr sz="1800" spc="-23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un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295"/>
              </a:spcBef>
            </a:pPr>
            <a:r>
              <a:rPr sz="1800" spc="45" dirty="0">
                <a:latin typeface="Times New Roman"/>
                <a:cs typeface="Times New Roman"/>
              </a:rPr>
              <a:t>modificateur </a:t>
            </a:r>
            <a:r>
              <a:rPr sz="1800" spc="30" dirty="0">
                <a:latin typeface="Times New Roman"/>
                <a:cs typeface="Times New Roman"/>
              </a:rPr>
              <a:t>qui </a:t>
            </a:r>
            <a:r>
              <a:rPr sz="1800" spc="90" dirty="0">
                <a:latin typeface="Times New Roman"/>
                <a:cs typeface="Times New Roman"/>
              </a:rPr>
              <a:t>peut </a:t>
            </a:r>
            <a:r>
              <a:rPr sz="1800" spc="100" dirty="0">
                <a:latin typeface="Times New Roman"/>
                <a:cs typeface="Times New Roman"/>
              </a:rPr>
              <a:t>être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1590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25" dirty="0">
                <a:latin typeface="Times New Roman"/>
                <a:cs typeface="Times New Roman"/>
              </a:rPr>
              <a:t>public </a:t>
            </a:r>
            <a:r>
              <a:rPr sz="1600" spc="-5" dirty="0">
                <a:latin typeface="Times New Roman"/>
                <a:cs typeface="Times New Roman"/>
              </a:rPr>
              <a:t>: </a:t>
            </a:r>
            <a:r>
              <a:rPr sz="1600" spc="140" dirty="0">
                <a:latin typeface="Times New Roman"/>
                <a:cs typeface="Times New Roman"/>
              </a:rPr>
              <a:t>accès </a:t>
            </a:r>
            <a:r>
              <a:rPr sz="1600" spc="85" dirty="0">
                <a:latin typeface="Times New Roman"/>
                <a:cs typeface="Times New Roman"/>
              </a:rPr>
              <a:t>non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contrôlé</a:t>
            </a:r>
            <a:endParaRPr sz="160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Times New Roman"/>
              <a:buChar char="–"/>
            </a:pPr>
            <a:endParaRPr sz="13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45" dirty="0">
                <a:latin typeface="Times New Roman"/>
                <a:cs typeface="Times New Roman"/>
              </a:rPr>
              <a:t>private </a:t>
            </a:r>
            <a:r>
              <a:rPr sz="1600" spc="-5" dirty="0">
                <a:latin typeface="Times New Roman"/>
                <a:cs typeface="Times New Roman"/>
              </a:rPr>
              <a:t>: </a:t>
            </a:r>
            <a:r>
              <a:rPr sz="1600" spc="140" dirty="0">
                <a:latin typeface="Times New Roman"/>
                <a:cs typeface="Times New Roman"/>
              </a:rPr>
              <a:t>accès </a:t>
            </a:r>
            <a:r>
              <a:rPr sz="1600" spc="-5" dirty="0">
                <a:latin typeface="Times New Roman"/>
                <a:cs typeface="Times New Roman"/>
              </a:rPr>
              <a:t>limité </a:t>
            </a:r>
            <a:r>
              <a:rPr sz="1600" spc="175" dirty="0">
                <a:latin typeface="Times New Roman"/>
                <a:cs typeface="Times New Roman"/>
              </a:rPr>
              <a:t>à </a:t>
            </a:r>
            <a:r>
              <a:rPr sz="1600" spc="40" dirty="0">
                <a:latin typeface="Times New Roman"/>
                <a:cs typeface="Times New Roman"/>
              </a:rPr>
              <a:t>la </a:t>
            </a:r>
            <a:r>
              <a:rPr sz="1600" spc="125" dirty="0" err="1">
                <a:latin typeface="Times New Roman"/>
                <a:cs typeface="Times New Roman"/>
              </a:rPr>
              <a:t>classe</a:t>
            </a:r>
            <a:r>
              <a:rPr sz="1600" spc="125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ou </a:t>
            </a:r>
            <a:r>
              <a:rPr sz="1600" spc="40" dirty="0">
                <a:latin typeface="Times New Roman"/>
                <a:cs typeface="Times New Roman"/>
              </a:rPr>
              <a:t>l'interface</a:t>
            </a:r>
            <a:r>
              <a:rPr sz="1600" spc="-204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courante</a:t>
            </a:r>
            <a:endParaRPr sz="160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Times New Roman"/>
              <a:buChar char="–"/>
            </a:pPr>
            <a:endParaRPr sz="13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75" dirty="0">
                <a:latin typeface="Times New Roman"/>
                <a:cs typeface="Times New Roman"/>
              </a:rPr>
              <a:t>protected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: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140" dirty="0">
                <a:latin typeface="Times New Roman"/>
                <a:cs typeface="Times New Roman"/>
              </a:rPr>
              <a:t>accès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5" dirty="0" err="1">
                <a:latin typeface="Times New Roman"/>
                <a:cs typeface="Times New Roman"/>
              </a:rPr>
              <a:t>limité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125" dirty="0">
                <a:latin typeface="Times New Roman"/>
                <a:cs typeface="Times New Roman"/>
              </a:rPr>
              <a:t>au</a:t>
            </a:r>
            <a:r>
              <a:rPr lang="fr-FR" sz="1600" spc="125" dirty="0">
                <a:latin typeface="Times New Roman"/>
                <a:cs typeface="Times New Roman"/>
              </a:rPr>
              <a:t>x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100" dirty="0" err="1">
                <a:latin typeface="Times New Roman"/>
                <a:cs typeface="Times New Roman"/>
              </a:rPr>
              <a:t>membre</a:t>
            </a:r>
            <a:r>
              <a:rPr lang="fr-FR" sz="1600" spc="100" dirty="0">
                <a:latin typeface="Times New Roman"/>
                <a:cs typeface="Times New Roman"/>
              </a:rPr>
              <a:t>s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80" dirty="0">
                <a:latin typeface="Times New Roman"/>
                <a:cs typeface="Times New Roman"/>
              </a:rPr>
              <a:t>du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110" dirty="0">
                <a:latin typeface="Times New Roman"/>
                <a:cs typeface="Times New Roman"/>
              </a:rPr>
              <a:t>package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et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175" dirty="0">
                <a:latin typeface="Times New Roman"/>
                <a:cs typeface="Times New Roman"/>
              </a:rPr>
              <a:t>à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175" dirty="0">
                <a:latin typeface="Times New Roman"/>
                <a:cs typeface="Times New Roman"/>
              </a:rPr>
              <a:t>ses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125" dirty="0">
                <a:latin typeface="Times New Roman"/>
                <a:cs typeface="Times New Roman"/>
              </a:rPr>
              <a:t>descendantes</a:t>
            </a:r>
            <a:endParaRPr sz="1600" dirty="0">
              <a:latin typeface="Times New Roman"/>
              <a:cs typeface="Times New Roman"/>
            </a:endParaRPr>
          </a:p>
          <a:p>
            <a:pPr marL="756285" marR="241935" lvl="1" indent="-286385">
              <a:lnSpc>
                <a:spcPct val="160000"/>
              </a:lnSpc>
              <a:spcBef>
                <a:spcPts val="380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25" dirty="0">
                <a:latin typeface="Times New Roman"/>
                <a:cs typeface="Times New Roman"/>
              </a:rPr>
              <a:t>friend </a:t>
            </a:r>
            <a:r>
              <a:rPr sz="1600" spc="-5" dirty="0">
                <a:latin typeface="Times New Roman"/>
                <a:cs typeface="Times New Roman"/>
              </a:rPr>
              <a:t>: </a:t>
            </a:r>
            <a:r>
              <a:rPr sz="1600" spc="140" dirty="0">
                <a:latin typeface="Times New Roman"/>
                <a:cs typeface="Times New Roman"/>
              </a:rPr>
              <a:t>accès </a:t>
            </a:r>
            <a:r>
              <a:rPr sz="1600" spc="-5" dirty="0" err="1">
                <a:latin typeface="Times New Roman"/>
                <a:cs typeface="Times New Roman"/>
              </a:rPr>
              <a:t>limité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125" dirty="0">
                <a:latin typeface="Times New Roman"/>
                <a:cs typeface="Times New Roman"/>
              </a:rPr>
              <a:t>au</a:t>
            </a:r>
            <a:r>
              <a:rPr lang="fr-FR" sz="1600" spc="125" dirty="0">
                <a:latin typeface="Times New Roman"/>
                <a:cs typeface="Times New Roman"/>
              </a:rPr>
              <a:t>x</a:t>
            </a:r>
            <a:r>
              <a:rPr sz="1600" spc="125" dirty="0">
                <a:latin typeface="Times New Roman"/>
                <a:cs typeface="Times New Roman"/>
              </a:rPr>
              <a:t> </a:t>
            </a:r>
            <a:r>
              <a:rPr sz="1600" spc="100" dirty="0" err="1">
                <a:latin typeface="Times New Roman"/>
                <a:cs typeface="Times New Roman"/>
              </a:rPr>
              <a:t>membre</a:t>
            </a:r>
            <a:r>
              <a:rPr lang="fr-FR" sz="1600" spc="100" dirty="0">
                <a:latin typeface="Times New Roman"/>
                <a:cs typeface="Times New Roman"/>
              </a:rPr>
              <a:t>s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du </a:t>
            </a:r>
            <a:r>
              <a:rPr sz="1600" spc="105" dirty="0">
                <a:latin typeface="Times New Roman"/>
                <a:cs typeface="Times New Roman"/>
              </a:rPr>
              <a:t>package. </a:t>
            </a:r>
            <a:r>
              <a:rPr sz="1600" spc="-100" dirty="0">
                <a:latin typeface="Times New Roman"/>
                <a:cs typeface="Times New Roman"/>
              </a:rPr>
              <a:t>Il </a:t>
            </a:r>
            <a:r>
              <a:rPr sz="1600" spc="65" dirty="0">
                <a:latin typeface="Times New Roman"/>
                <a:cs typeface="Times New Roman"/>
              </a:rPr>
              <a:t>n'existe </a:t>
            </a:r>
            <a:r>
              <a:rPr sz="1600" spc="150" dirty="0">
                <a:latin typeface="Times New Roman"/>
                <a:cs typeface="Times New Roman"/>
              </a:rPr>
              <a:t>pas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55" dirty="0">
                <a:latin typeface="Times New Roman"/>
                <a:cs typeface="Times New Roman"/>
              </a:rPr>
              <a:t>mot </a:t>
            </a:r>
            <a:r>
              <a:rPr sz="1600" spc="20" dirty="0">
                <a:latin typeface="Times New Roman"/>
                <a:cs typeface="Times New Roman"/>
              </a:rPr>
              <a:t>clef </a:t>
            </a:r>
            <a:r>
              <a:rPr sz="1600" spc="65" dirty="0">
                <a:latin typeface="Times New Roman"/>
                <a:cs typeface="Times New Roman"/>
              </a:rPr>
              <a:t>pour</a:t>
            </a:r>
            <a:r>
              <a:rPr sz="1600" spc="-114" dirty="0">
                <a:latin typeface="Times New Roman"/>
                <a:cs typeface="Times New Roman"/>
              </a:rPr>
              <a:t> </a:t>
            </a:r>
            <a:r>
              <a:rPr sz="1600" spc="130" dirty="0">
                <a:latin typeface="Times New Roman"/>
                <a:cs typeface="Times New Roman"/>
              </a:rPr>
              <a:t>ce  </a:t>
            </a:r>
            <a:r>
              <a:rPr sz="1600" spc="55" dirty="0">
                <a:latin typeface="Times New Roman"/>
                <a:cs typeface="Times New Roman"/>
              </a:rPr>
              <a:t>type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35" dirty="0">
                <a:latin typeface="Times New Roman"/>
                <a:cs typeface="Times New Roman"/>
              </a:rPr>
              <a:t>modificateur,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140" dirty="0">
                <a:latin typeface="Times New Roman"/>
                <a:cs typeface="Times New Roman"/>
              </a:rPr>
              <a:t>ce </a:t>
            </a:r>
            <a:r>
              <a:rPr sz="1600" spc="-5" dirty="0">
                <a:latin typeface="Times New Roman"/>
                <a:cs typeface="Times New Roman"/>
              </a:rPr>
              <a:t>fait </a:t>
            </a:r>
            <a:r>
              <a:rPr sz="1600" spc="50" dirty="0">
                <a:latin typeface="Times New Roman"/>
                <a:cs typeface="Times New Roman"/>
              </a:rPr>
              <a:t>si </a:t>
            </a:r>
            <a:r>
              <a:rPr sz="1600" spc="105" dirty="0">
                <a:latin typeface="Times New Roman"/>
                <a:cs typeface="Times New Roman"/>
              </a:rPr>
              <a:t>aucun </a:t>
            </a:r>
            <a:r>
              <a:rPr sz="1600" spc="55" dirty="0">
                <a:latin typeface="Times New Roman"/>
                <a:cs typeface="Times New Roman"/>
              </a:rPr>
              <a:t>mot </a:t>
            </a:r>
            <a:r>
              <a:rPr sz="1600" spc="20" dirty="0">
                <a:latin typeface="Times New Roman"/>
                <a:cs typeface="Times New Roman"/>
              </a:rPr>
              <a:t>clef </a:t>
            </a:r>
            <a:r>
              <a:rPr sz="1600" spc="50" dirty="0">
                <a:latin typeface="Times New Roman"/>
                <a:cs typeface="Times New Roman"/>
              </a:rPr>
              <a:t>parmi </a:t>
            </a:r>
            <a:r>
              <a:rPr sz="1600" spc="30" dirty="0">
                <a:latin typeface="Times New Roman"/>
                <a:cs typeface="Times New Roman"/>
              </a:rPr>
              <a:t>public, </a:t>
            </a:r>
            <a:r>
              <a:rPr sz="1600" spc="45" dirty="0">
                <a:latin typeface="Times New Roman"/>
                <a:cs typeface="Times New Roman"/>
              </a:rPr>
              <a:t>private </a:t>
            </a:r>
            <a:r>
              <a:rPr sz="1600" spc="80" dirty="0">
                <a:latin typeface="Times New Roman"/>
                <a:cs typeface="Times New Roman"/>
              </a:rPr>
              <a:t>ou  </a:t>
            </a:r>
            <a:r>
              <a:rPr sz="1600" spc="75" dirty="0">
                <a:latin typeface="Times New Roman"/>
                <a:cs typeface="Times New Roman"/>
              </a:rPr>
              <a:t>protected </a:t>
            </a:r>
            <a:r>
              <a:rPr sz="1600" spc="85" dirty="0">
                <a:latin typeface="Times New Roman"/>
                <a:cs typeface="Times New Roman"/>
              </a:rPr>
              <a:t>n'est </a:t>
            </a:r>
            <a:r>
              <a:rPr sz="1600" spc="20" dirty="0">
                <a:latin typeface="Times New Roman"/>
                <a:cs typeface="Times New Roman"/>
              </a:rPr>
              <a:t>utilisé </a:t>
            </a:r>
            <a:r>
              <a:rPr sz="1600" spc="65" dirty="0">
                <a:latin typeface="Times New Roman"/>
                <a:cs typeface="Times New Roman"/>
              </a:rPr>
              <a:t>alors </a:t>
            </a:r>
            <a:r>
              <a:rPr sz="1600" spc="60" dirty="0">
                <a:latin typeface="Times New Roman"/>
                <a:cs typeface="Times New Roman"/>
              </a:rPr>
              <a:t>l'élément </a:t>
            </a:r>
            <a:r>
              <a:rPr sz="1600" spc="114" dirty="0">
                <a:latin typeface="Times New Roman"/>
                <a:cs typeface="Times New Roman"/>
              </a:rPr>
              <a:t>est </a:t>
            </a:r>
            <a:r>
              <a:rPr sz="1600" spc="85" dirty="0">
                <a:latin typeface="Times New Roman"/>
                <a:cs typeface="Times New Roman"/>
              </a:rPr>
              <a:t>considéré </a:t>
            </a:r>
            <a:r>
              <a:rPr sz="1600" spc="105" dirty="0">
                <a:latin typeface="Times New Roman"/>
                <a:cs typeface="Times New Roman"/>
              </a:rPr>
              <a:t>comme</a:t>
            </a:r>
            <a:r>
              <a:rPr sz="1600" spc="-120" dirty="0">
                <a:latin typeface="Times New Roman"/>
                <a:cs typeface="Times New Roman"/>
              </a:rPr>
              <a:t> </a:t>
            </a:r>
            <a:r>
              <a:rPr sz="1600" spc="25" dirty="0">
                <a:latin typeface="Times New Roman"/>
                <a:cs typeface="Times New Roman"/>
              </a:rPr>
              <a:t>friend.</a:t>
            </a:r>
            <a:endParaRPr sz="160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–"/>
            </a:pPr>
            <a:endParaRPr sz="17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5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65" dirty="0">
                <a:latin typeface="Times New Roman"/>
                <a:cs typeface="Times New Roman"/>
              </a:rPr>
              <a:t>interface </a:t>
            </a:r>
            <a:r>
              <a:rPr sz="1800" spc="90" dirty="0">
                <a:latin typeface="Times New Roman"/>
                <a:cs typeface="Times New Roman"/>
              </a:rPr>
              <a:t>et </a:t>
            </a:r>
            <a:r>
              <a:rPr sz="1800" spc="130" dirty="0">
                <a:latin typeface="Times New Roman"/>
                <a:cs typeface="Times New Roman"/>
              </a:rPr>
              <a:t>une classe </a:t>
            </a:r>
            <a:r>
              <a:rPr sz="1800" spc="90" dirty="0">
                <a:latin typeface="Times New Roman"/>
                <a:cs typeface="Times New Roman"/>
              </a:rPr>
              <a:t>peuvent </a:t>
            </a:r>
            <a:r>
              <a:rPr sz="1800" spc="80" dirty="0">
                <a:latin typeface="Times New Roman"/>
                <a:cs typeface="Times New Roman"/>
              </a:rPr>
              <a:t>uniquement </a:t>
            </a:r>
            <a:r>
              <a:rPr sz="1800" spc="100" dirty="0">
                <a:latin typeface="Times New Roman"/>
                <a:cs typeface="Times New Roman"/>
              </a:rPr>
              <a:t>être </a:t>
            </a:r>
            <a:r>
              <a:rPr sz="1800" spc="70" dirty="0">
                <a:latin typeface="Times New Roman"/>
                <a:cs typeface="Times New Roman"/>
              </a:rPr>
              <a:t>publiques </a:t>
            </a:r>
            <a:r>
              <a:rPr sz="1800" spc="90" dirty="0">
                <a:latin typeface="Times New Roman"/>
                <a:cs typeface="Times New Roman"/>
              </a:rPr>
              <a:t>ou</a:t>
            </a:r>
            <a:r>
              <a:rPr sz="1800" spc="-204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friends.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6818" y="833088"/>
            <a:ext cx="62147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0" dirty="0"/>
              <a:t>Qu’est </a:t>
            </a:r>
            <a:r>
              <a:rPr spc="370" dirty="0"/>
              <a:t>ce </a:t>
            </a:r>
            <a:r>
              <a:rPr spc="325" dirty="0"/>
              <a:t>que </a:t>
            </a:r>
            <a:r>
              <a:rPr spc="245" dirty="0"/>
              <a:t>« </a:t>
            </a:r>
            <a:r>
              <a:rPr spc="370" dirty="0"/>
              <a:t>Java</a:t>
            </a:r>
            <a:r>
              <a:rPr spc="-640" dirty="0"/>
              <a:t> </a:t>
            </a:r>
            <a:r>
              <a:rPr spc="245" dirty="0"/>
              <a:t>» </a:t>
            </a:r>
            <a:r>
              <a:rPr spc="495"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7677784" cy="2098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00" dirty="0">
                <a:latin typeface="Times New Roman"/>
                <a:cs typeface="Times New Roman"/>
              </a:rPr>
              <a:t>Un </a:t>
            </a:r>
            <a:r>
              <a:rPr sz="3200" spc="200" dirty="0">
                <a:latin typeface="Times New Roman"/>
                <a:cs typeface="Times New Roman"/>
              </a:rPr>
              <a:t>langage </a:t>
            </a:r>
            <a:r>
              <a:rPr sz="3200" spc="260" dirty="0">
                <a:latin typeface="Times New Roman"/>
                <a:cs typeface="Times New Roman"/>
              </a:rPr>
              <a:t>de </a:t>
            </a:r>
            <a:r>
              <a:rPr sz="3200" spc="135" dirty="0">
                <a:latin typeface="Times New Roman"/>
                <a:cs typeface="Times New Roman"/>
              </a:rPr>
              <a:t>programmation</a:t>
            </a:r>
            <a:r>
              <a:rPr sz="3200" spc="-335" dirty="0">
                <a:latin typeface="Times New Roman"/>
                <a:cs typeface="Times New Roman"/>
              </a:rPr>
              <a:t> </a:t>
            </a:r>
            <a:r>
              <a:rPr sz="3200" spc="120" dirty="0">
                <a:latin typeface="Times New Roman"/>
                <a:cs typeface="Times New Roman"/>
              </a:rPr>
              <a:t>interprété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3200" u="heavy" spc="254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et</a:t>
            </a:r>
            <a:r>
              <a:rPr sz="3200" spc="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95" dirty="0">
                <a:latin typeface="Times New Roman"/>
                <a:cs typeface="Times New Roman"/>
              </a:rPr>
              <a:t>compilé.</a:t>
            </a:r>
            <a:endParaRPr sz="3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90"/>
              </a:spcBef>
            </a:pPr>
            <a:r>
              <a:rPr sz="2800" spc="150" dirty="0">
                <a:latin typeface="Times New Roman"/>
                <a:cs typeface="Times New Roman"/>
              </a:rPr>
              <a:t>– </a:t>
            </a:r>
            <a:r>
              <a:rPr sz="2800" spc="175" dirty="0">
                <a:latin typeface="Times New Roman"/>
                <a:cs typeface="Times New Roman"/>
              </a:rPr>
              <a:t>Langage </a:t>
            </a:r>
            <a:r>
              <a:rPr sz="2800" spc="110" dirty="0">
                <a:latin typeface="Times New Roman"/>
                <a:cs typeface="Times New Roman"/>
              </a:rPr>
              <a:t>portable </a:t>
            </a:r>
            <a:r>
              <a:rPr sz="2800" spc="-5" dirty="0">
                <a:latin typeface="Times New Roman"/>
                <a:cs typeface="Times New Roman"/>
              </a:rPr>
              <a:t>:</a:t>
            </a:r>
            <a:r>
              <a:rPr sz="2800" spc="-135" dirty="0">
                <a:latin typeface="Times New Roman"/>
                <a:cs typeface="Times New Roman"/>
              </a:rPr>
              <a:t> </a:t>
            </a:r>
            <a:r>
              <a:rPr sz="2800" spc="185" dirty="0">
                <a:latin typeface="Times New Roman"/>
                <a:cs typeface="Times New Roman"/>
              </a:rPr>
              <a:t>pseudo-code</a:t>
            </a:r>
            <a:endParaRPr sz="28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75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75" dirty="0">
                <a:latin typeface="Times New Roman"/>
                <a:cs typeface="Times New Roman"/>
              </a:rPr>
              <a:t>Quels </a:t>
            </a:r>
            <a:r>
              <a:rPr sz="3200" spc="170" dirty="0">
                <a:latin typeface="Times New Roman"/>
                <a:cs typeface="Times New Roman"/>
              </a:rPr>
              <a:t>types </a:t>
            </a:r>
            <a:r>
              <a:rPr sz="3200" spc="60" dirty="0">
                <a:latin typeface="Times New Roman"/>
                <a:cs typeface="Times New Roman"/>
              </a:rPr>
              <a:t>d’application </a:t>
            </a:r>
            <a:r>
              <a:rPr sz="3200" spc="125" dirty="0">
                <a:latin typeface="Times New Roman"/>
                <a:cs typeface="Times New Roman"/>
              </a:rPr>
              <a:t>pour </a:t>
            </a:r>
            <a:r>
              <a:rPr sz="3200" spc="180" dirty="0">
                <a:latin typeface="Times New Roman"/>
                <a:cs typeface="Times New Roman"/>
              </a:rPr>
              <a:t>« </a:t>
            </a:r>
            <a:r>
              <a:rPr sz="3200" spc="135" dirty="0">
                <a:latin typeface="Times New Roman"/>
                <a:cs typeface="Times New Roman"/>
              </a:rPr>
              <a:t>java </a:t>
            </a:r>
            <a:r>
              <a:rPr sz="3200" spc="180" dirty="0">
                <a:latin typeface="Times New Roman"/>
                <a:cs typeface="Times New Roman"/>
              </a:rPr>
              <a:t>»</a:t>
            </a:r>
            <a:r>
              <a:rPr sz="3200" spc="-240" dirty="0">
                <a:latin typeface="Times New Roman"/>
                <a:cs typeface="Times New Roman"/>
              </a:rPr>
              <a:t> </a:t>
            </a:r>
            <a:r>
              <a:rPr sz="3200" spc="360" dirty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93735" y="2627376"/>
            <a:ext cx="1295400" cy="9966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58442" y="4152900"/>
            <a:ext cx="609265" cy="10485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82239" y="4372469"/>
            <a:ext cx="825007" cy="7241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07358" y="4258127"/>
            <a:ext cx="723009" cy="92744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35703" y="5269420"/>
            <a:ext cx="7275195" cy="1473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36345">
              <a:lnSpc>
                <a:spcPct val="100000"/>
              </a:lnSpc>
              <a:spcBef>
                <a:spcPts val="100"/>
              </a:spcBef>
              <a:tabLst>
                <a:tab pos="3049905" algn="l"/>
                <a:tab pos="4616450" algn="l"/>
              </a:tabLst>
            </a:pPr>
            <a:r>
              <a:rPr sz="1800" spc="145" dirty="0">
                <a:latin typeface="Times New Roman"/>
                <a:cs typeface="Times New Roman"/>
              </a:rPr>
              <a:t>J2SE	</a:t>
            </a:r>
            <a:r>
              <a:rPr sz="1800" spc="120" dirty="0">
                <a:latin typeface="Times New Roman"/>
                <a:cs typeface="Times New Roman"/>
              </a:rPr>
              <a:t>J2EE	</a:t>
            </a:r>
            <a:r>
              <a:rPr sz="1800" spc="70" dirty="0">
                <a:latin typeface="Times New Roman"/>
                <a:cs typeface="Times New Roman"/>
              </a:rPr>
              <a:t>J2ME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145" dirty="0">
                <a:latin typeface="Times New Roman"/>
                <a:cs typeface="Times New Roman"/>
              </a:rPr>
              <a:t>J2SE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105" dirty="0">
                <a:latin typeface="Times New Roman"/>
                <a:cs typeface="Times New Roman"/>
              </a:rPr>
              <a:t>standard </a:t>
            </a:r>
            <a:r>
              <a:rPr sz="1800" spc="20" dirty="0">
                <a:latin typeface="Times New Roman"/>
                <a:cs typeface="Times New Roman"/>
              </a:rPr>
              <a:t>Edition </a:t>
            </a:r>
            <a:r>
              <a:rPr sz="1800" spc="45" dirty="0">
                <a:latin typeface="Times New Roman"/>
                <a:cs typeface="Times New Roman"/>
              </a:rPr>
              <a:t>(application </a:t>
            </a:r>
            <a:r>
              <a:rPr sz="1800" spc="90" dirty="0">
                <a:latin typeface="Times New Roman"/>
                <a:cs typeface="Times New Roman"/>
              </a:rPr>
              <a:t>console, </a:t>
            </a:r>
            <a:r>
              <a:rPr sz="1800" spc="-40" dirty="0">
                <a:latin typeface="Times New Roman"/>
                <a:cs typeface="Times New Roman"/>
              </a:rPr>
              <a:t>IHM,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Times New Roman"/>
                <a:cs typeface="Times New Roman"/>
              </a:rPr>
              <a:t>….)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spc="120" dirty="0">
                <a:latin typeface="Times New Roman"/>
                <a:cs typeface="Times New Roman"/>
              </a:rPr>
              <a:t>J2EE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75" dirty="0">
                <a:latin typeface="Times New Roman"/>
                <a:cs typeface="Times New Roman"/>
              </a:rPr>
              <a:t>Entreprise </a:t>
            </a:r>
            <a:r>
              <a:rPr sz="1800" spc="25" dirty="0">
                <a:latin typeface="Times New Roman"/>
                <a:cs typeface="Times New Roman"/>
              </a:rPr>
              <a:t>Edition </a:t>
            </a:r>
            <a:r>
              <a:rPr sz="1800" spc="114" dirty="0">
                <a:latin typeface="Times New Roman"/>
                <a:cs typeface="Times New Roman"/>
              </a:rPr>
              <a:t>(Java </a:t>
            </a:r>
            <a:r>
              <a:rPr sz="1800" spc="65" dirty="0">
                <a:latin typeface="Times New Roman"/>
                <a:cs typeface="Times New Roman"/>
              </a:rPr>
              <a:t>pour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70" dirty="0">
                <a:latin typeface="Times New Roman"/>
                <a:cs typeface="Times New Roman"/>
              </a:rPr>
              <a:t>Web, </a:t>
            </a:r>
            <a:r>
              <a:rPr sz="1800" spc="155" dirty="0">
                <a:latin typeface="Times New Roman"/>
                <a:cs typeface="Times New Roman"/>
              </a:rPr>
              <a:t>Bases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105" dirty="0">
                <a:latin typeface="Times New Roman"/>
                <a:cs typeface="Times New Roman"/>
              </a:rPr>
              <a:t>données…)  </a:t>
            </a:r>
            <a:r>
              <a:rPr sz="1800" spc="70" dirty="0">
                <a:latin typeface="Times New Roman"/>
                <a:cs typeface="Times New Roman"/>
              </a:rPr>
              <a:t>J2ME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10" dirty="0">
                <a:latin typeface="Times New Roman"/>
                <a:cs typeface="Times New Roman"/>
              </a:rPr>
              <a:t>Mobile </a:t>
            </a:r>
            <a:r>
              <a:rPr sz="1800" spc="25" dirty="0">
                <a:latin typeface="Times New Roman"/>
                <a:cs typeface="Times New Roman"/>
              </a:rPr>
              <a:t>Edition </a:t>
            </a:r>
            <a:r>
              <a:rPr sz="1800" spc="50" dirty="0">
                <a:latin typeface="Times New Roman"/>
                <a:cs typeface="Times New Roman"/>
              </a:rPr>
              <a:t>(pour </a:t>
            </a:r>
            <a:r>
              <a:rPr sz="1800" spc="80" dirty="0">
                <a:latin typeface="Times New Roman"/>
                <a:cs typeface="Times New Roman"/>
              </a:rPr>
              <a:t>toute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70" dirty="0">
                <a:latin typeface="Times New Roman"/>
                <a:cs typeface="Times New Roman"/>
              </a:rPr>
              <a:t>prog </a:t>
            </a:r>
            <a:r>
              <a:rPr sz="1800" spc="65" dirty="0">
                <a:latin typeface="Times New Roman"/>
                <a:cs typeface="Times New Roman"/>
              </a:rPr>
              <a:t>pour mobiles </a:t>
            </a:r>
            <a:r>
              <a:rPr sz="1800" spc="90" dirty="0">
                <a:latin typeface="Times New Roman"/>
                <a:cs typeface="Times New Roman"/>
              </a:rPr>
              <a:t>et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protocoles….)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4751" y="833088"/>
            <a:ext cx="57785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L’opération </a:t>
            </a:r>
            <a:r>
              <a:rPr spc="245" dirty="0"/>
              <a:t>« </a:t>
            </a:r>
            <a:r>
              <a:rPr spc="120" dirty="0"/>
              <a:t>toString</a:t>
            </a:r>
            <a:r>
              <a:rPr spc="2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698105" cy="30251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Lorsqu’un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objet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200" dirty="0">
                <a:latin typeface="Times New Roman"/>
                <a:cs typeface="Times New Roman"/>
              </a:rPr>
              <a:t>passé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méthode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Times New Roman"/>
                <a:cs typeface="Times New Roman"/>
              </a:rPr>
              <a:t>print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ou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Times New Roman"/>
                <a:cs typeface="Times New Roman"/>
              </a:rPr>
              <a:t>println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Times New Roman"/>
                <a:cs typeface="Times New Roman"/>
              </a:rPr>
              <a:t>),  </a:t>
            </a:r>
            <a:r>
              <a:rPr sz="2000" spc="40" dirty="0">
                <a:latin typeface="Times New Roman"/>
                <a:cs typeface="Times New Roman"/>
              </a:rPr>
              <a:t>l’opération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55" dirty="0">
                <a:latin typeface="Times New Roman"/>
                <a:cs typeface="Times New Roman"/>
              </a:rPr>
              <a:t>toString </a:t>
            </a:r>
            <a:r>
              <a:rPr sz="2000" spc="110" dirty="0">
                <a:latin typeface="Times New Roman"/>
                <a:cs typeface="Times New Roman"/>
              </a:rPr>
              <a:t>»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-34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celui-ci </a:t>
            </a:r>
            <a:r>
              <a:rPr sz="2000" spc="150" dirty="0">
                <a:latin typeface="Times New Roman"/>
                <a:cs typeface="Times New Roman"/>
              </a:rPr>
              <a:t>est </a:t>
            </a:r>
            <a:r>
              <a:rPr sz="2000" spc="100" dirty="0">
                <a:latin typeface="Times New Roman"/>
                <a:cs typeface="Times New Roman"/>
              </a:rPr>
              <a:t>automatiquement </a:t>
            </a:r>
            <a:r>
              <a:rPr sz="2000" spc="135" dirty="0">
                <a:latin typeface="Times New Roman"/>
                <a:cs typeface="Times New Roman"/>
              </a:rPr>
              <a:t>appelée.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opération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50" dirty="0">
                <a:latin typeface="Times New Roman"/>
                <a:cs typeface="Times New Roman"/>
              </a:rPr>
              <a:t> toString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45" dirty="0">
                <a:latin typeface="Times New Roman"/>
                <a:cs typeface="Times New Roman"/>
              </a:rPr>
              <a:t>définie </a:t>
            </a:r>
            <a:r>
              <a:rPr sz="2000" spc="114" dirty="0">
                <a:latin typeface="Times New Roman"/>
                <a:cs typeface="Times New Roman"/>
              </a:rPr>
              <a:t>par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défaut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dans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75" dirty="0">
                <a:latin typeface="Times New Roman"/>
                <a:cs typeface="Times New Roman"/>
              </a:rPr>
              <a:t>java.lang.Object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La </a:t>
            </a:r>
            <a:r>
              <a:rPr sz="2000" spc="95" dirty="0">
                <a:latin typeface="Times New Roman"/>
                <a:cs typeface="Times New Roman"/>
              </a:rPr>
              <a:t>signature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110" dirty="0">
                <a:latin typeface="Times New Roman"/>
                <a:cs typeface="Times New Roman"/>
              </a:rPr>
              <a:t>cette </a:t>
            </a:r>
            <a:r>
              <a:rPr sz="2000" spc="85" dirty="0">
                <a:latin typeface="Times New Roman"/>
                <a:cs typeface="Times New Roman"/>
              </a:rPr>
              <a:t>opération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-3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700">
              <a:latin typeface="Times New Roman"/>
              <a:cs typeface="Times New Roman"/>
            </a:endParaRPr>
          </a:p>
          <a:p>
            <a:pPr marR="3360420" algn="ctr">
              <a:lnSpc>
                <a:spcPct val="100000"/>
              </a:lnSpc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25" dirty="0">
                <a:latin typeface="Times New Roman"/>
                <a:cs typeface="Times New Roman"/>
              </a:rPr>
              <a:t>String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toString()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45" dirty="0">
                <a:latin typeface="Times New Roman"/>
                <a:cs typeface="Times New Roman"/>
              </a:rPr>
              <a:t>A </a:t>
            </a:r>
            <a:r>
              <a:rPr sz="4400" spc="240" dirty="0">
                <a:latin typeface="Times New Roman"/>
                <a:cs typeface="Times New Roman"/>
              </a:rPr>
              <a:t>vous </a:t>
            </a:r>
            <a:r>
              <a:rPr sz="4400" spc="375" dirty="0">
                <a:latin typeface="Times New Roman"/>
                <a:cs typeface="Times New Roman"/>
              </a:rPr>
              <a:t>de</a:t>
            </a:r>
            <a:r>
              <a:rPr sz="4400" spc="65" dirty="0">
                <a:latin typeface="Times New Roman"/>
                <a:cs typeface="Times New Roman"/>
              </a:rPr>
              <a:t> </a:t>
            </a:r>
            <a:r>
              <a:rPr sz="4400" spc="145" dirty="0">
                <a:latin typeface="Times New Roman"/>
                <a:cs typeface="Times New Roman"/>
              </a:rPr>
              <a:t>jouer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742569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spc="125" dirty="0">
                <a:latin typeface="Times New Roman"/>
                <a:cs typeface="Times New Roman"/>
              </a:rPr>
              <a:t>Implémenter </a:t>
            </a:r>
            <a:r>
              <a:rPr sz="3200" spc="100" dirty="0">
                <a:latin typeface="Times New Roman"/>
                <a:cs typeface="Times New Roman"/>
              </a:rPr>
              <a:t>votre </a:t>
            </a:r>
            <a:r>
              <a:rPr sz="3200" spc="80" dirty="0">
                <a:latin typeface="Times New Roman"/>
                <a:cs typeface="Times New Roman"/>
              </a:rPr>
              <a:t>toString </a:t>
            </a:r>
            <a:r>
              <a:rPr sz="3200" spc="135" dirty="0">
                <a:latin typeface="Times New Roman"/>
                <a:cs typeface="Times New Roman"/>
              </a:rPr>
              <a:t>pour </a:t>
            </a:r>
            <a:r>
              <a:rPr sz="3200" spc="85" dirty="0">
                <a:latin typeface="Times New Roman"/>
                <a:cs typeface="Times New Roman"/>
              </a:rPr>
              <a:t>la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235" dirty="0">
                <a:latin typeface="Times New Roman"/>
                <a:cs typeface="Times New Roman"/>
              </a:rPr>
              <a:t>classe  </a:t>
            </a:r>
            <a:r>
              <a:rPr sz="3200" spc="15" dirty="0">
                <a:latin typeface="Times New Roman"/>
                <a:cs typeface="Times New Roman"/>
              </a:rPr>
              <a:t>Visite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7511" y="833088"/>
            <a:ext cx="733361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La </a:t>
            </a:r>
            <a:r>
              <a:rPr spc="330" dirty="0"/>
              <a:t>classe </a:t>
            </a:r>
            <a:r>
              <a:rPr spc="245" dirty="0"/>
              <a:t>« </a:t>
            </a:r>
            <a:r>
              <a:rPr spc="155" dirty="0"/>
              <a:t>java.lang.String</a:t>
            </a:r>
            <a:r>
              <a:rPr spc="-350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937500" cy="4105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915669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La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50" dirty="0">
                <a:latin typeface="Times New Roman"/>
                <a:cs typeface="Times New Roman"/>
              </a:rPr>
              <a:t>String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permet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la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manipulation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des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chaînes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  </a:t>
            </a:r>
            <a:r>
              <a:rPr sz="2000" spc="125" dirty="0">
                <a:latin typeface="Times New Roman"/>
                <a:cs typeface="Times New Roman"/>
              </a:rPr>
              <a:t>caractères.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9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-45" dirty="0">
                <a:latin typeface="Times New Roman"/>
                <a:cs typeface="Times New Roman"/>
              </a:rPr>
              <a:t>Voici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quelques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unes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90" dirty="0">
                <a:latin typeface="Times New Roman"/>
                <a:cs typeface="Times New Roman"/>
              </a:rPr>
              <a:t>des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opérations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plus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usitées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cette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endParaRPr sz="20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4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40" dirty="0">
                <a:latin typeface="Times New Roman"/>
                <a:cs typeface="Times New Roman"/>
              </a:rPr>
              <a:t>length()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0" dirty="0">
                <a:latin typeface="Times New Roman"/>
                <a:cs typeface="Times New Roman"/>
              </a:rPr>
              <a:t>taille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chaîne</a:t>
            </a:r>
            <a:endParaRPr sz="18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90" dirty="0">
                <a:latin typeface="Times New Roman"/>
                <a:cs typeface="Times New Roman"/>
              </a:rPr>
              <a:t>???????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00" dirty="0">
                <a:latin typeface="Times New Roman"/>
                <a:cs typeface="Times New Roman"/>
              </a:rPr>
              <a:t>un </a:t>
            </a:r>
            <a:r>
              <a:rPr sz="1800" spc="105" dirty="0">
                <a:latin typeface="Times New Roman"/>
                <a:cs typeface="Times New Roman"/>
              </a:rPr>
              <a:t>caractère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-21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chaîne</a:t>
            </a:r>
            <a:endParaRPr sz="18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100" dirty="0">
                <a:latin typeface="Times New Roman"/>
                <a:cs typeface="Times New Roman"/>
              </a:rPr>
              <a:t>hashCode()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114" dirty="0">
                <a:latin typeface="Times New Roman"/>
                <a:cs typeface="Times New Roman"/>
              </a:rPr>
              <a:t>code </a:t>
            </a:r>
            <a:r>
              <a:rPr sz="1800" spc="145" dirty="0">
                <a:latin typeface="Times New Roman"/>
                <a:cs typeface="Times New Roman"/>
              </a:rPr>
              <a:t>hash </a:t>
            </a:r>
            <a:r>
              <a:rPr sz="1800" spc="65" dirty="0">
                <a:latin typeface="Times New Roman"/>
                <a:cs typeface="Times New Roman"/>
              </a:rPr>
              <a:t>pour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chaîne</a:t>
            </a:r>
            <a:endParaRPr sz="18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85" dirty="0">
                <a:latin typeface="Times New Roman"/>
                <a:cs typeface="Times New Roman"/>
              </a:rPr>
              <a:t>toUpperCase()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110" dirty="0">
                <a:latin typeface="Times New Roman"/>
                <a:cs typeface="Times New Roman"/>
              </a:rPr>
              <a:t>chaîne </a:t>
            </a:r>
            <a:r>
              <a:rPr sz="1800" spc="75" dirty="0">
                <a:latin typeface="Times New Roman"/>
                <a:cs typeface="Times New Roman"/>
              </a:rPr>
              <a:t>équivalente </a:t>
            </a:r>
            <a:r>
              <a:rPr sz="1800" spc="140" dirty="0">
                <a:latin typeface="Times New Roman"/>
                <a:cs typeface="Times New Roman"/>
              </a:rPr>
              <a:t>en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majuscule</a:t>
            </a:r>
            <a:endParaRPr sz="18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70" dirty="0">
                <a:latin typeface="Times New Roman"/>
                <a:cs typeface="Times New Roman"/>
              </a:rPr>
              <a:t>toLowerCase()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110" dirty="0">
                <a:latin typeface="Times New Roman"/>
                <a:cs typeface="Times New Roman"/>
              </a:rPr>
              <a:t>chaîne </a:t>
            </a:r>
            <a:r>
              <a:rPr sz="1800" spc="75" dirty="0">
                <a:latin typeface="Times New Roman"/>
                <a:cs typeface="Times New Roman"/>
              </a:rPr>
              <a:t>équivalente </a:t>
            </a:r>
            <a:r>
              <a:rPr sz="1800" spc="140" dirty="0">
                <a:latin typeface="Times New Roman"/>
                <a:cs typeface="Times New Roman"/>
              </a:rPr>
              <a:t>en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minuscule</a:t>
            </a:r>
            <a:endParaRPr sz="1800" dirty="0">
              <a:latin typeface="Times New Roman"/>
              <a:cs typeface="Times New Roman"/>
            </a:endParaRPr>
          </a:p>
          <a:p>
            <a:pPr marL="756285" marR="316230" lvl="1" indent="-28638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 </a:t>
            </a:r>
            <a:r>
              <a:rPr sz="1800" spc="50" dirty="0">
                <a:latin typeface="Times New Roman"/>
                <a:cs typeface="Times New Roman"/>
              </a:rPr>
              <a:t>startsWith( </a:t>
            </a: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10" dirty="0">
                <a:latin typeface="Times New Roman"/>
                <a:cs typeface="Times New Roman"/>
              </a:rPr>
              <a:t>prefix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true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45" dirty="0">
                <a:latin typeface="Times New Roman"/>
                <a:cs typeface="Times New Roman"/>
              </a:rPr>
              <a:t>si la </a:t>
            </a:r>
            <a:r>
              <a:rPr sz="1800" spc="110" dirty="0">
                <a:latin typeface="Times New Roman"/>
                <a:cs typeface="Times New Roman"/>
              </a:rPr>
              <a:t>chaîne </a:t>
            </a:r>
            <a:r>
              <a:rPr sz="1800" spc="125" dirty="0">
                <a:latin typeface="Times New Roman"/>
                <a:cs typeface="Times New Roman"/>
              </a:rPr>
              <a:t>est  </a:t>
            </a:r>
            <a:r>
              <a:rPr sz="1800" spc="55" dirty="0">
                <a:latin typeface="Times New Roman"/>
                <a:cs typeface="Times New Roman"/>
              </a:rPr>
              <a:t>préfixée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10" dirty="0">
                <a:latin typeface="Times New Roman"/>
                <a:cs typeface="Times New Roman"/>
              </a:rPr>
              <a:t>chaîne </a:t>
            </a:r>
            <a:r>
              <a:rPr sz="1800" spc="180" dirty="0">
                <a:latin typeface="Times New Roman"/>
                <a:cs typeface="Times New Roman"/>
              </a:rPr>
              <a:t>passée </a:t>
            </a:r>
            <a:r>
              <a:rPr sz="1800" spc="150" dirty="0">
                <a:latin typeface="Times New Roman"/>
                <a:cs typeface="Times New Roman"/>
              </a:rPr>
              <a:t>en</a:t>
            </a:r>
            <a:r>
              <a:rPr sz="1800" spc="-22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paramètre</a:t>
            </a:r>
            <a:endParaRPr sz="18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 </a:t>
            </a:r>
            <a:r>
              <a:rPr sz="1800" spc="60" dirty="0">
                <a:latin typeface="Times New Roman"/>
                <a:cs typeface="Times New Roman"/>
              </a:rPr>
              <a:t>endsWith( </a:t>
            </a: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-10" dirty="0">
                <a:latin typeface="Times New Roman"/>
                <a:cs typeface="Times New Roman"/>
              </a:rPr>
              <a:t>suffix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0" dirty="0">
                <a:latin typeface="Times New Roman"/>
                <a:cs typeface="Times New Roman"/>
              </a:rPr>
              <a:t>true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65" dirty="0">
                <a:latin typeface="Times New Roman"/>
                <a:cs typeface="Times New Roman"/>
              </a:rPr>
              <a:t>pour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15" dirty="0">
                <a:latin typeface="Times New Roman"/>
                <a:cs typeface="Times New Roman"/>
              </a:rPr>
              <a:t>suffixe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0" marR="5080" indent="-1973580">
              <a:lnSpc>
                <a:spcPct val="100000"/>
              </a:lnSpc>
              <a:spcBef>
                <a:spcPts val="100"/>
              </a:spcBef>
            </a:pPr>
            <a:r>
              <a:rPr spc="105" dirty="0"/>
              <a:t>Manipulation </a:t>
            </a:r>
            <a:r>
              <a:rPr spc="355" dirty="0"/>
              <a:t>de </a:t>
            </a:r>
            <a:r>
              <a:rPr spc="280" dirty="0"/>
              <a:t>chaîne</a:t>
            </a:r>
            <a:r>
              <a:rPr spc="-125" dirty="0"/>
              <a:t> </a:t>
            </a:r>
            <a:r>
              <a:rPr spc="355" dirty="0"/>
              <a:t>de  </a:t>
            </a:r>
            <a:r>
              <a:rPr spc="295" dirty="0"/>
              <a:t>caractères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50864"/>
            <a:ext cx="7593965" cy="3155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10000"/>
              </a:lnSpc>
              <a:spcBef>
                <a:spcPts val="10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50" dirty="0">
                <a:latin typeface="Times New Roman"/>
                <a:cs typeface="Times New Roman"/>
              </a:rPr>
              <a:t>Des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méthodes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supplémentaires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55" dirty="0">
                <a:latin typeface="Times New Roman"/>
                <a:cs typeface="Times New Roman"/>
              </a:rPr>
              <a:t> la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java.lang.String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  </a:t>
            </a:r>
            <a:r>
              <a:rPr sz="2000" spc="95" dirty="0">
                <a:latin typeface="Times New Roman"/>
                <a:cs typeface="Times New Roman"/>
              </a:rPr>
              <a:t>permettent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manipulation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90" dirty="0">
                <a:latin typeface="Times New Roman"/>
                <a:cs typeface="Times New Roman"/>
              </a:rPr>
              <a:t>des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chaînes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caractères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00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65" dirty="0">
                <a:latin typeface="Times New Roman"/>
                <a:cs typeface="Times New Roman"/>
              </a:rPr>
              <a:t>substring( </a:t>
            </a:r>
            <a:r>
              <a:rPr sz="1800" spc="-10" dirty="0">
                <a:latin typeface="Times New Roman"/>
                <a:cs typeface="Times New Roman"/>
              </a:rPr>
              <a:t>int </a:t>
            </a:r>
            <a:r>
              <a:rPr sz="1800" spc="65" dirty="0">
                <a:latin typeface="Times New Roman"/>
                <a:cs typeface="Times New Roman"/>
              </a:rPr>
              <a:t>begin_index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0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65" dirty="0">
                <a:latin typeface="Times New Roman"/>
                <a:cs typeface="Times New Roman"/>
              </a:rPr>
              <a:t>substring( </a:t>
            </a:r>
            <a:r>
              <a:rPr sz="1800" spc="-10" dirty="0">
                <a:latin typeface="Times New Roman"/>
                <a:cs typeface="Times New Roman"/>
              </a:rPr>
              <a:t>int </a:t>
            </a:r>
            <a:r>
              <a:rPr sz="1800" spc="60" dirty="0">
                <a:latin typeface="Times New Roman"/>
                <a:cs typeface="Times New Roman"/>
              </a:rPr>
              <a:t>begin_index, </a:t>
            </a:r>
            <a:r>
              <a:rPr sz="1800" spc="-10" dirty="0">
                <a:latin typeface="Times New Roman"/>
                <a:cs typeface="Times New Roman"/>
              </a:rPr>
              <a:t>int </a:t>
            </a:r>
            <a:r>
              <a:rPr sz="1800" spc="80" dirty="0">
                <a:latin typeface="Times New Roman"/>
                <a:cs typeface="Times New Roman"/>
              </a:rPr>
              <a:t>end_index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0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30" dirty="0">
                <a:latin typeface="Times New Roman"/>
                <a:cs typeface="Times New Roman"/>
              </a:rPr>
              <a:t>indexOf( </a:t>
            </a:r>
            <a:r>
              <a:rPr sz="1800" spc="95" dirty="0">
                <a:latin typeface="Times New Roman"/>
                <a:cs typeface="Times New Roman"/>
              </a:rPr>
              <a:t>char </a:t>
            </a:r>
            <a:r>
              <a:rPr sz="1800" spc="70" dirty="0">
                <a:latin typeface="Times New Roman"/>
                <a:cs typeface="Times New Roman"/>
              </a:rPr>
              <a:t>c, </a:t>
            </a:r>
            <a:r>
              <a:rPr sz="1800" spc="-10" dirty="0">
                <a:latin typeface="Times New Roman"/>
                <a:cs typeface="Times New Roman"/>
              </a:rPr>
              <a:t>int </a:t>
            </a:r>
            <a:r>
              <a:rPr sz="1800" spc="45" dirty="0">
                <a:latin typeface="Times New Roman"/>
                <a:cs typeface="Times New Roman"/>
              </a:rPr>
              <a:t>from_index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0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30" dirty="0">
                <a:latin typeface="Times New Roman"/>
                <a:cs typeface="Times New Roman"/>
              </a:rPr>
              <a:t>indexOf( </a:t>
            </a: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120" dirty="0">
                <a:latin typeface="Times New Roman"/>
                <a:cs typeface="Times New Roman"/>
              </a:rPr>
              <a:t>s, </a:t>
            </a:r>
            <a:r>
              <a:rPr sz="1800" spc="-10" dirty="0">
                <a:latin typeface="Times New Roman"/>
                <a:cs typeface="Times New Roman"/>
              </a:rPr>
              <a:t>int </a:t>
            </a:r>
            <a:r>
              <a:rPr sz="1800" spc="40" dirty="0">
                <a:latin typeface="Times New Roman"/>
                <a:cs typeface="Times New Roman"/>
              </a:rPr>
              <a:t>from_index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0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45" dirty="0">
                <a:latin typeface="Times New Roman"/>
                <a:cs typeface="Times New Roman"/>
              </a:rPr>
              <a:t>lastIndexOf( </a:t>
            </a:r>
            <a:r>
              <a:rPr sz="1800" spc="95" dirty="0">
                <a:latin typeface="Times New Roman"/>
                <a:cs typeface="Times New Roman"/>
              </a:rPr>
              <a:t>char </a:t>
            </a:r>
            <a:r>
              <a:rPr sz="1800" spc="100" dirty="0">
                <a:latin typeface="Times New Roman"/>
                <a:cs typeface="Times New Roman"/>
              </a:rPr>
              <a:t>c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0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45" dirty="0">
                <a:latin typeface="Times New Roman"/>
                <a:cs typeface="Times New Roman"/>
              </a:rPr>
              <a:t>lastIndexOf( String </a:t>
            </a:r>
            <a:r>
              <a:rPr sz="1800" spc="195" dirty="0">
                <a:latin typeface="Times New Roman"/>
                <a:cs typeface="Times New Roman"/>
              </a:rPr>
              <a:t>s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39745" marR="5080" indent="-2933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De </a:t>
            </a:r>
            <a:r>
              <a:rPr spc="100" dirty="0"/>
              <a:t>l’importance </a:t>
            </a:r>
            <a:r>
              <a:rPr spc="375" dirty="0"/>
              <a:t>de </a:t>
            </a:r>
            <a:r>
              <a:rPr spc="165" dirty="0"/>
              <a:t>savoir </a:t>
            </a:r>
            <a:r>
              <a:rPr dirty="0"/>
              <a:t>lire</a:t>
            </a:r>
            <a:r>
              <a:rPr spc="-370" dirty="0"/>
              <a:t> </a:t>
            </a:r>
            <a:r>
              <a:rPr spc="140" dirty="0"/>
              <a:t>la  </a:t>
            </a:r>
            <a:r>
              <a:rPr spc="210" dirty="0"/>
              <a:t>javadoc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905115" cy="33810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La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javadoc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sa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maitrise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indispensables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en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java…</a:t>
            </a:r>
            <a:endParaRPr lang="fr-FR" sz="2000" spc="65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lang="fr-FR" sz="2000" dirty="0">
                <a:latin typeface="Times New Roman"/>
                <a:cs typeface="Times New Roman"/>
              </a:rPr>
              <a:t>https://docs.oracle.com/javase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65" dirty="0">
                <a:latin typeface="Times New Roman"/>
                <a:cs typeface="Times New Roman"/>
              </a:rPr>
              <a:t>Petit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exercice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allez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javadoc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0" dirty="0">
                <a:latin typeface="Times New Roman"/>
                <a:cs typeface="Times New Roman"/>
              </a:rPr>
              <a:t>String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indiquez 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114" dirty="0">
                <a:latin typeface="Times New Roman"/>
                <a:cs typeface="Times New Roman"/>
              </a:rPr>
              <a:t>nom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125" dirty="0">
                <a:latin typeface="Times New Roman"/>
                <a:cs typeface="Times New Roman"/>
              </a:rPr>
              <a:t>méthode </a:t>
            </a:r>
            <a:r>
              <a:rPr sz="2000" spc="135" dirty="0">
                <a:latin typeface="Times New Roman"/>
                <a:cs typeface="Times New Roman"/>
              </a:rPr>
              <a:t>manquante </a:t>
            </a:r>
            <a:r>
              <a:rPr sz="2000" spc="80" dirty="0">
                <a:latin typeface="Times New Roman"/>
                <a:cs typeface="Times New Roman"/>
              </a:rPr>
              <a:t>pour </a:t>
            </a:r>
            <a:r>
              <a:rPr sz="2000" spc="85" dirty="0">
                <a:latin typeface="Times New Roman"/>
                <a:cs typeface="Times New Roman"/>
              </a:rPr>
              <a:t>déterminer </a:t>
            </a:r>
            <a:r>
              <a:rPr sz="2000" spc="105" dirty="0">
                <a:latin typeface="Times New Roman"/>
                <a:cs typeface="Times New Roman"/>
              </a:rPr>
              <a:t>un </a:t>
            </a:r>
            <a:r>
              <a:rPr sz="2000" spc="125" dirty="0">
                <a:latin typeface="Times New Roman"/>
                <a:cs typeface="Times New Roman"/>
              </a:rPr>
              <a:t>caractère </a:t>
            </a:r>
            <a:r>
              <a:rPr sz="2000" spc="225" dirty="0">
                <a:latin typeface="Times New Roman"/>
                <a:cs typeface="Times New Roman"/>
              </a:rPr>
              <a:t>à  </a:t>
            </a:r>
            <a:r>
              <a:rPr sz="2000" spc="145" dirty="0">
                <a:latin typeface="Times New Roman"/>
                <a:cs typeface="Times New Roman"/>
              </a:rPr>
              <a:t>une </a:t>
            </a:r>
            <a:r>
              <a:rPr sz="2000" spc="55" dirty="0">
                <a:latin typeface="Times New Roman"/>
                <a:cs typeface="Times New Roman"/>
              </a:rPr>
              <a:t>position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donnée…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•"/>
            </a:pPr>
            <a:endParaRPr sz="2900" dirty="0">
              <a:latin typeface="Times New Roman"/>
              <a:cs typeface="Times New Roman"/>
            </a:endParaRPr>
          </a:p>
          <a:p>
            <a:pPr marL="355600" marR="64135" indent="-342900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</a:tabLst>
            </a:pPr>
            <a:r>
              <a:rPr sz="2000" spc="40" dirty="0">
                <a:latin typeface="Times New Roman"/>
                <a:cs typeface="Times New Roman"/>
              </a:rPr>
              <a:t>Autre </a:t>
            </a:r>
            <a:r>
              <a:rPr sz="2000" spc="95" dirty="0">
                <a:latin typeface="Times New Roman"/>
                <a:cs typeface="Times New Roman"/>
              </a:rPr>
              <a:t>exercice </a:t>
            </a:r>
            <a:r>
              <a:rPr sz="2000" spc="-5" dirty="0">
                <a:latin typeface="Times New Roman"/>
                <a:cs typeface="Times New Roman"/>
              </a:rPr>
              <a:t>: </a:t>
            </a:r>
            <a:r>
              <a:rPr sz="2000" spc="125" dirty="0">
                <a:latin typeface="Times New Roman"/>
                <a:cs typeface="Times New Roman"/>
              </a:rPr>
              <a:t>regardez </a:t>
            </a:r>
            <a:r>
              <a:rPr sz="2000" spc="65" dirty="0">
                <a:latin typeface="Times New Roman"/>
                <a:cs typeface="Times New Roman"/>
              </a:rPr>
              <a:t>la </a:t>
            </a:r>
            <a:r>
              <a:rPr sz="2000" spc="90" dirty="0">
                <a:latin typeface="Times New Roman"/>
                <a:cs typeface="Times New Roman"/>
              </a:rPr>
              <a:t>javadoc </a:t>
            </a:r>
            <a:r>
              <a:rPr sz="2000" spc="160" dirty="0">
                <a:latin typeface="Times New Roman"/>
                <a:cs typeface="Times New Roman"/>
              </a:rPr>
              <a:t>de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-26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Integer….</a:t>
            </a:r>
            <a:r>
              <a:rPr sz="2000" spc="90" dirty="0" err="1">
                <a:latin typeface="Times New Roman"/>
                <a:cs typeface="Times New Roman"/>
              </a:rPr>
              <a:t>comme</a:t>
            </a:r>
            <a:r>
              <a:rPr lang="fr-FR" sz="2000" spc="90" dirty="0">
                <a:latin typeface="Times New Roman"/>
                <a:cs typeface="Times New Roman"/>
              </a:rPr>
              <a:t>nt</a:t>
            </a:r>
            <a:r>
              <a:rPr sz="2000" spc="90" dirty="0">
                <a:latin typeface="Times New Roman"/>
                <a:cs typeface="Times New Roman"/>
              </a:rPr>
              <a:t>  </a:t>
            </a:r>
            <a:r>
              <a:rPr sz="2000" spc="170" dirty="0">
                <a:latin typeface="Times New Roman"/>
                <a:cs typeface="Times New Roman"/>
              </a:rPr>
              <a:t>en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créer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45" dirty="0" err="1">
                <a:latin typeface="Times New Roman"/>
                <a:cs typeface="Times New Roman"/>
              </a:rPr>
              <a:t>une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lang="fr-FR" sz="2000" spc="50" dirty="0">
                <a:latin typeface="Times New Roman"/>
                <a:cs typeface="Times New Roman"/>
              </a:rPr>
              <a:t>instance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partir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d’une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0" dirty="0">
                <a:latin typeface="Times New Roman"/>
                <a:cs typeface="Times New Roman"/>
              </a:rPr>
              <a:t>String,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30" dirty="0" err="1">
                <a:latin typeface="Times New Roman"/>
                <a:cs typeface="Times New Roman"/>
              </a:rPr>
              <a:t>comme</a:t>
            </a:r>
            <a:r>
              <a:rPr lang="fr-FR" sz="2000" spc="130" dirty="0">
                <a:latin typeface="Times New Roman"/>
                <a:cs typeface="Times New Roman"/>
              </a:rPr>
              <a:t>nt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récupérer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valeur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d’un  </a:t>
            </a:r>
            <a:r>
              <a:rPr sz="2000" spc="80" dirty="0">
                <a:latin typeface="Times New Roman"/>
                <a:cs typeface="Times New Roman"/>
              </a:rPr>
              <a:t>Integer </a:t>
            </a:r>
            <a:r>
              <a:rPr sz="2000" spc="160" dirty="0">
                <a:latin typeface="Times New Roman"/>
                <a:cs typeface="Times New Roman"/>
              </a:rPr>
              <a:t>en </a:t>
            </a:r>
            <a:r>
              <a:rPr sz="2000" dirty="0">
                <a:latin typeface="Times New Roman"/>
                <a:cs typeface="Times New Roman"/>
              </a:rPr>
              <a:t>int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?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2431" y="833088"/>
            <a:ext cx="75799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350" dirty="0"/>
              <a:t>aspects </a:t>
            </a:r>
            <a:r>
              <a:rPr spc="204" dirty="0"/>
              <a:t>objets </a:t>
            </a:r>
            <a:r>
              <a:rPr spc="254" dirty="0"/>
              <a:t>du</a:t>
            </a:r>
            <a:r>
              <a:rPr spc="-400" dirty="0"/>
              <a:t> </a:t>
            </a:r>
            <a:r>
              <a:rPr spc="280" dirty="0"/>
              <a:t>langage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55332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langage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java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un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langage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objet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qui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propose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une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  </a:t>
            </a:r>
            <a:r>
              <a:rPr sz="2000" spc="200" dirty="0">
                <a:latin typeface="Times New Roman"/>
                <a:cs typeface="Times New Roman"/>
              </a:rPr>
              <a:t>base </a:t>
            </a:r>
            <a:r>
              <a:rPr sz="2000" spc="140" dirty="0">
                <a:latin typeface="Times New Roman"/>
                <a:cs typeface="Times New Roman"/>
              </a:rPr>
              <a:t>appelée </a:t>
            </a:r>
            <a:r>
              <a:rPr sz="2000" spc="-5" dirty="0">
                <a:latin typeface="Times New Roman"/>
                <a:cs typeface="Times New Roman"/>
              </a:rPr>
              <a:t>: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135" dirty="0">
                <a:solidFill>
                  <a:srgbClr val="FF0000"/>
                </a:solidFill>
                <a:latin typeface="Times New Roman"/>
                <a:cs typeface="Times New Roman"/>
              </a:rPr>
              <a:t>java.lang.Object</a:t>
            </a:r>
            <a:r>
              <a:rPr sz="2000" spc="-2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04138" y="4402294"/>
            <a:ext cx="167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10" dirty="0">
                <a:latin typeface="Times New Roman"/>
                <a:cs typeface="Times New Roman"/>
              </a:rPr>
              <a:t>«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554" y="4402294"/>
            <a:ext cx="684720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 </a:t>
            </a:r>
            <a:r>
              <a:rPr sz="2000" spc="100" dirty="0">
                <a:latin typeface="Times New Roman"/>
                <a:cs typeface="Times New Roman"/>
              </a:rPr>
              <a:t>connaître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75" dirty="0">
                <a:latin typeface="Times New Roman"/>
                <a:cs typeface="Times New Roman"/>
              </a:rPr>
              <a:t>type </a:t>
            </a:r>
            <a:r>
              <a:rPr sz="2000" spc="85" dirty="0">
                <a:latin typeface="Times New Roman"/>
                <a:cs typeface="Times New Roman"/>
              </a:rPr>
              <a:t>réel </a:t>
            </a:r>
            <a:r>
              <a:rPr sz="2000" spc="90" dirty="0">
                <a:latin typeface="Times New Roman"/>
                <a:cs typeface="Times New Roman"/>
              </a:rPr>
              <a:t>d'un </a:t>
            </a:r>
            <a:r>
              <a:rPr sz="2000" spc="70" dirty="0">
                <a:latin typeface="Times New Roman"/>
                <a:cs typeface="Times New Roman"/>
              </a:rPr>
              <a:t>objet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-27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utilise </a:t>
            </a:r>
            <a:r>
              <a:rPr sz="2000" spc="80" dirty="0">
                <a:latin typeface="Times New Roman"/>
                <a:cs typeface="Times New Roman"/>
              </a:rPr>
              <a:t>l'opérateur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175" dirty="0">
                <a:solidFill>
                  <a:srgbClr val="FF0000"/>
                </a:solidFill>
                <a:latin typeface="Times New Roman"/>
                <a:cs typeface="Times New Roman"/>
              </a:rPr>
              <a:t>instanceof</a:t>
            </a:r>
            <a:r>
              <a:rPr sz="20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22990" y="5231334"/>
            <a:ext cx="3260090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spc="-245" dirty="0">
                <a:latin typeface="Times New Roman"/>
                <a:cs typeface="Times New Roman"/>
              </a:rPr>
              <a:t>if </a:t>
            </a:r>
            <a:r>
              <a:rPr sz="2400" spc="-150" dirty="0">
                <a:latin typeface="Times New Roman"/>
                <a:cs typeface="Times New Roman"/>
              </a:rPr>
              <a:t>( </a:t>
            </a:r>
            <a:r>
              <a:rPr sz="2400" spc="-155" dirty="0">
                <a:latin typeface="Times New Roman"/>
                <a:cs typeface="Times New Roman"/>
              </a:rPr>
              <a:t>obj </a:t>
            </a:r>
            <a:r>
              <a:rPr sz="2400" spc="-95" dirty="0" err="1">
                <a:latin typeface="Times New Roman"/>
                <a:cs typeface="Times New Roman"/>
              </a:rPr>
              <a:t>instanceof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lang="fr-FR" sz="2400" spc="-65" dirty="0">
                <a:latin typeface="Times New Roman"/>
                <a:cs typeface="Times New Roman"/>
              </a:rPr>
              <a:t>m</a:t>
            </a:r>
            <a:r>
              <a:rPr sz="2400" spc="-65" dirty="0" err="1">
                <a:latin typeface="Times New Roman"/>
                <a:cs typeface="Times New Roman"/>
              </a:rPr>
              <a:t>aClasse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endParaRPr sz="2400" dirty="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  <a:spcBef>
                <a:spcPts val="575"/>
              </a:spcBef>
            </a:pP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185" dirty="0">
                <a:latin typeface="Times New Roman"/>
                <a:cs typeface="Times New Roman"/>
              </a:rPr>
              <a:t>Bloc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d'instructions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363467" y="3246120"/>
            <a:ext cx="685800" cy="838200"/>
          </a:xfrm>
          <a:custGeom>
            <a:avLst/>
            <a:gdLst/>
            <a:ahLst/>
            <a:cxnLst/>
            <a:rect l="l" t="t" r="r" b="b"/>
            <a:pathLst>
              <a:path w="685800" h="838200">
                <a:moveTo>
                  <a:pt x="394716" y="838200"/>
                </a:moveTo>
                <a:lnTo>
                  <a:pt x="394716" y="713232"/>
                </a:lnTo>
                <a:lnTo>
                  <a:pt x="345216" y="710527"/>
                </a:lnTo>
                <a:lnTo>
                  <a:pt x="297547" y="702632"/>
                </a:lnTo>
                <a:lnTo>
                  <a:pt x="252080" y="689876"/>
                </a:lnTo>
                <a:lnTo>
                  <a:pt x="209186" y="672588"/>
                </a:lnTo>
                <a:lnTo>
                  <a:pt x="169234" y="651096"/>
                </a:lnTo>
                <a:lnTo>
                  <a:pt x="132594" y="625729"/>
                </a:lnTo>
                <a:lnTo>
                  <a:pt x="99639" y="596816"/>
                </a:lnTo>
                <a:lnTo>
                  <a:pt x="70737" y="564686"/>
                </a:lnTo>
                <a:lnTo>
                  <a:pt x="46259" y="529667"/>
                </a:lnTo>
                <a:lnTo>
                  <a:pt x="26576" y="492089"/>
                </a:lnTo>
                <a:lnTo>
                  <a:pt x="12058" y="452279"/>
                </a:lnTo>
                <a:lnTo>
                  <a:pt x="3076" y="410568"/>
                </a:lnTo>
                <a:lnTo>
                  <a:pt x="0" y="367284"/>
                </a:lnTo>
                <a:lnTo>
                  <a:pt x="0" y="0"/>
                </a:lnTo>
                <a:lnTo>
                  <a:pt x="185928" y="0"/>
                </a:lnTo>
                <a:lnTo>
                  <a:pt x="185928" y="367284"/>
                </a:lnTo>
                <a:lnTo>
                  <a:pt x="193350" y="400353"/>
                </a:lnTo>
                <a:lnTo>
                  <a:pt x="246888" y="455485"/>
                </a:lnTo>
                <a:lnTo>
                  <a:pt x="289108" y="475092"/>
                </a:lnTo>
                <a:lnTo>
                  <a:pt x="339033" y="487757"/>
                </a:lnTo>
                <a:lnTo>
                  <a:pt x="394716" y="492252"/>
                </a:lnTo>
                <a:lnTo>
                  <a:pt x="548708" y="492252"/>
                </a:lnTo>
                <a:lnTo>
                  <a:pt x="685800" y="603504"/>
                </a:lnTo>
                <a:lnTo>
                  <a:pt x="394716" y="838200"/>
                </a:lnTo>
                <a:close/>
              </a:path>
              <a:path w="685800" h="838200">
                <a:moveTo>
                  <a:pt x="548708" y="492252"/>
                </a:moveTo>
                <a:lnTo>
                  <a:pt x="394716" y="492252"/>
                </a:lnTo>
                <a:lnTo>
                  <a:pt x="394716" y="367284"/>
                </a:lnTo>
                <a:lnTo>
                  <a:pt x="548708" y="492252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58896" y="3241548"/>
            <a:ext cx="698500" cy="853440"/>
          </a:xfrm>
          <a:custGeom>
            <a:avLst/>
            <a:gdLst/>
            <a:ahLst/>
            <a:cxnLst/>
            <a:rect l="l" t="t" r="r" b="b"/>
            <a:pathLst>
              <a:path w="698500" h="853439">
                <a:moveTo>
                  <a:pt x="394716" y="722376"/>
                </a:moveTo>
                <a:lnTo>
                  <a:pt x="379476" y="722376"/>
                </a:lnTo>
                <a:lnTo>
                  <a:pt x="339852" y="719328"/>
                </a:lnTo>
                <a:lnTo>
                  <a:pt x="300228" y="711708"/>
                </a:lnTo>
                <a:lnTo>
                  <a:pt x="262128" y="701040"/>
                </a:lnTo>
                <a:lnTo>
                  <a:pt x="245364" y="694944"/>
                </a:lnTo>
                <a:lnTo>
                  <a:pt x="227076" y="688848"/>
                </a:lnTo>
                <a:lnTo>
                  <a:pt x="176784" y="662940"/>
                </a:lnTo>
                <a:lnTo>
                  <a:pt x="131064" y="632460"/>
                </a:lnTo>
                <a:lnTo>
                  <a:pt x="105156" y="608076"/>
                </a:lnTo>
                <a:lnTo>
                  <a:pt x="91440" y="595884"/>
                </a:lnTo>
                <a:lnTo>
                  <a:pt x="80772" y="582168"/>
                </a:lnTo>
                <a:lnTo>
                  <a:pt x="68580" y="568452"/>
                </a:lnTo>
                <a:lnTo>
                  <a:pt x="57912" y="553212"/>
                </a:lnTo>
                <a:lnTo>
                  <a:pt x="32004" y="509016"/>
                </a:lnTo>
                <a:lnTo>
                  <a:pt x="13716" y="460248"/>
                </a:lnTo>
                <a:lnTo>
                  <a:pt x="9144" y="441960"/>
                </a:lnTo>
                <a:lnTo>
                  <a:pt x="4572" y="425196"/>
                </a:lnTo>
                <a:lnTo>
                  <a:pt x="3048" y="406908"/>
                </a:lnTo>
                <a:lnTo>
                  <a:pt x="1397" y="388620"/>
                </a:lnTo>
                <a:lnTo>
                  <a:pt x="0" y="371856"/>
                </a:lnTo>
                <a:lnTo>
                  <a:pt x="0" y="0"/>
                </a:lnTo>
                <a:lnTo>
                  <a:pt x="195072" y="0"/>
                </a:lnTo>
                <a:lnTo>
                  <a:pt x="195072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795" y="390144"/>
                </a:lnTo>
                <a:lnTo>
                  <a:pt x="12192" y="406908"/>
                </a:lnTo>
                <a:lnTo>
                  <a:pt x="18288" y="440436"/>
                </a:lnTo>
                <a:lnTo>
                  <a:pt x="27432" y="473964"/>
                </a:lnTo>
                <a:lnTo>
                  <a:pt x="27986" y="473964"/>
                </a:lnTo>
                <a:lnTo>
                  <a:pt x="33528" y="489204"/>
                </a:lnTo>
                <a:lnTo>
                  <a:pt x="56388" y="534924"/>
                </a:lnTo>
                <a:lnTo>
                  <a:pt x="67056" y="548640"/>
                </a:lnTo>
                <a:lnTo>
                  <a:pt x="65532" y="548640"/>
                </a:lnTo>
                <a:lnTo>
                  <a:pt x="86868" y="576072"/>
                </a:lnTo>
                <a:lnTo>
                  <a:pt x="99060" y="588264"/>
                </a:lnTo>
                <a:lnTo>
                  <a:pt x="111252" y="601980"/>
                </a:lnTo>
                <a:lnTo>
                  <a:pt x="112776" y="601980"/>
                </a:lnTo>
                <a:lnTo>
                  <a:pt x="123444" y="612648"/>
                </a:lnTo>
                <a:lnTo>
                  <a:pt x="137160" y="624840"/>
                </a:lnTo>
                <a:lnTo>
                  <a:pt x="152400" y="635508"/>
                </a:lnTo>
                <a:lnTo>
                  <a:pt x="150876" y="635508"/>
                </a:lnTo>
                <a:lnTo>
                  <a:pt x="166116" y="644652"/>
                </a:lnTo>
                <a:lnTo>
                  <a:pt x="181356" y="655320"/>
                </a:lnTo>
                <a:lnTo>
                  <a:pt x="198120" y="664464"/>
                </a:lnTo>
                <a:lnTo>
                  <a:pt x="200660" y="664464"/>
                </a:lnTo>
                <a:lnTo>
                  <a:pt x="213360" y="672084"/>
                </a:lnTo>
                <a:lnTo>
                  <a:pt x="230124" y="679704"/>
                </a:lnTo>
                <a:lnTo>
                  <a:pt x="248412" y="685800"/>
                </a:lnTo>
                <a:lnTo>
                  <a:pt x="265176" y="691896"/>
                </a:lnTo>
                <a:lnTo>
                  <a:pt x="283464" y="697992"/>
                </a:lnTo>
                <a:lnTo>
                  <a:pt x="301752" y="702564"/>
                </a:lnTo>
                <a:lnTo>
                  <a:pt x="321564" y="705612"/>
                </a:lnTo>
                <a:lnTo>
                  <a:pt x="339852" y="708660"/>
                </a:lnTo>
                <a:lnTo>
                  <a:pt x="359664" y="711708"/>
                </a:lnTo>
                <a:lnTo>
                  <a:pt x="379476" y="713232"/>
                </a:lnTo>
                <a:lnTo>
                  <a:pt x="405384" y="713232"/>
                </a:lnTo>
                <a:lnTo>
                  <a:pt x="405384" y="717804"/>
                </a:lnTo>
                <a:lnTo>
                  <a:pt x="394716" y="717804"/>
                </a:lnTo>
                <a:lnTo>
                  <a:pt x="394716" y="722376"/>
                </a:lnTo>
                <a:close/>
              </a:path>
              <a:path w="698500" h="853439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698500" h="853439">
                <a:moveTo>
                  <a:pt x="185928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185928" y="4572"/>
                </a:lnTo>
                <a:lnTo>
                  <a:pt x="185928" y="10668"/>
                </a:lnTo>
                <a:close/>
              </a:path>
              <a:path w="698500" h="853439">
                <a:moveTo>
                  <a:pt x="405384" y="501396"/>
                </a:moveTo>
                <a:lnTo>
                  <a:pt x="377952" y="501396"/>
                </a:lnTo>
                <a:lnTo>
                  <a:pt x="356616" y="499872"/>
                </a:lnTo>
                <a:lnTo>
                  <a:pt x="316992" y="492252"/>
                </a:lnTo>
                <a:lnTo>
                  <a:pt x="280416" y="480060"/>
                </a:lnTo>
                <a:lnTo>
                  <a:pt x="234696" y="455676"/>
                </a:lnTo>
                <a:lnTo>
                  <a:pt x="202692" y="423672"/>
                </a:lnTo>
                <a:lnTo>
                  <a:pt x="190500" y="397764"/>
                </a:lnTo>
                <a:lnTo>
                  <a:pt x="185928" y="385572"/>
                </a:lnTo>
                <a:lnTo>
                  <a:pt x="185928" y="4572"/>
                </a:lnTo>
                <a:lnTo>
                  <a:pt x="190500" y="10668"/>
                </a:lnTo>
                <a:lnTo>
                  <a:pt x="195072" y="10668"/>
                </a:lnTo>
                <a:lnTo>
                  <a:pt x="195072" y="371856"/>
                </a:lnTo>
                <a:lnTo>
                  <a:pt x="196405" y="382524"/>
                </a:lnTo>
                <a:lnTo>
                  <a:pt x="195072" y="382524"/>
                </a:lnTo>
                <a:lnTo>
                  <a:pt x="199136" y="394716"/>
                </a:lnTo>
                <a:lnTo>
                  <a:pt x="198120" y="394716"/>
                </a:lnTo>
                <a:lnTo>
                  <a:pt x="204216" y="406908"/>
                </a:lnTo>
                <a:lnTo>
                  <a:pt x="210312" y="417576"/>
                </a:lnTo>
                <a:lnTo>
                  <a:pt x="228600" y="438912"/>
                </a:lnTo>
                <a:lnTo>
                  <a:pt x="230341" y="438912"/>
                </a:lnTo>
                <a:lnTo>
                  <a:pt x="240792" y="448056"/>
                </a:lnTo>
                <a:lnTo>
                  <a:pt x="254508" y="455676"/>
                </a:lnTo>
                <a:lnTo>
                  <a:pt x="268224" y="464820"/>
                </a:lnTo>
                <a:lnTo>
                  <a:pt x="271576" y="464820"/>
                </a:lnTo>
                <a:lnTo>
                  <a:pt x="320040" y="483108"/>
                </a:lnTo>
                <a:lnTo>
                  <a:pt x="358140" y="489204"/>
                </a:lnTo>
                <a:lnTo>
                  <a:pt x="379476" y="492252"/>
                </a:lnTo>
                <a:lnTo>
                  <a:pt x="394716" y="492252"/>
                </a:lnTo>
                <a:lnTo>
                  <a:pt x="394716" y="496824"/>
                </a:lnTo>
                <a:lnTo>
                  <a:pt x="405384" y="496824"/>
                </a:lnTo>
                <a:lnTo>
                  <a:pt x="405384" y="501396"/>
                </a:lnTo>
                <a:close/>
              </a:path>
              <a:path w="698500" h="853439">
                <a:moveTo>
                  <a:pt x="195072" y="10668"/>
                </a:moveTo>
                <a:lnTo>
                  <a:pt x="190500" y="10668"/>
                </a:lnTo>
                <a:lnTo>
                  <a:pt x="185928" y="4572"/>
                </a:lnTo>
                <a:lnTo>
                  <a:pt x="195072" y="4572"/>
                </a:lnTo>
                <a:lnTo>
                  <a:pt x="195072" y="10668"/>
                </a:lnTo>
                <a:close/>
              </a:path>
              <a:path w="698500" h="853439">
                <a:moveTo>
                  <a:pt x="394716" y="496824"/>
                </a:moveTo>
                <a:lnTo>
                  <a:pt x="394716" y="361188"/>
                </a:lnTo>
                <a:lnTo>
                  <a:pt x="407820" y="371856"/>
                </a:lnTo>
                <a:lnTo>
                  <a:pt x="405384" y="371856"/>
                </a:lnTo>
                <a:lnTo>
                  <a:pt x="396240" y="374904"/>
                </a:lnTo>
                <a:lnTo>
                  <a:pt x="405384" y="382285"/>
                </a:lnTo>
                <a:lnTo>
                  <a:pt x="405384" y="492252"/>
                </a:lnTo>
                <a:lnTo>
                  <a:pt x="400812" y="492252"/>
                </a:lnTo>
                <a:lnTo>
                  <a:pt x="394716" y="496824"/>
                </a:lnTo>
                <a:close/>
              </a:path>
              <a:path w="698500" h="853439">
                <a:moveTo>
                  <a:pt x="405384" y="382285"/>
                </a:moveTo>
                <a:lnTo>
                  <a:pt x="396240" y="374904"/>
                </a:lnTo>
                <a:lnTo>
                  <a:pt x="405384" y="371856"/>
                </a:lnTo>
                <a:lnTo>
                  <a:pt x="405384" y="382285"/>
                </a:lnTo>
                <a:close/>
              </a:path>
              <a:path w="698500" h="853439">
                <a:moveTo>
                  <a:pt x="684128" y="607314"/>
                </a:moveTo>
                <a:lnTo>
                  <a:pt x="405384" y="382285"/>
                </a:lnTo>
                <a:lnTo>
                  <a:pt x="405384" y="371856"/>
                </a:lnTo>
                <a:lnTo>
                  <a:pt x="407820" y="371856"/>
                </a:lnTo>
                <a:lnTo>
                  <a:pt x="692375" y="603504"/>
                </a:lnTo>
                <a:lnTo>
                  <a:pt x="688848" y="603504"/>
                </a:lnTo>
                <a:lnTo>
                  <a:pt x="684128" y="607314"/>
                </a:lnTo>
                <a:close/>
              </a:path>
              <a:path w="698500" h="853439">
                <a:moveTo>
                  <a:pt x="196596" y="384048"/>
                </a:moveTo>
                <a:lnTo>
                  <a:pt x="195072" y="382524"/>
                </a:lnTo>
                <a:lnTo>
                  <a:pt x="196405" y="382524"/>
                </a:lnTo>
                <a:lnTo>
                  <a:pt x="196596" y="384048"/>
                </a:lnTo>
                <a:close/>
              </a:path>
              <a:path w="698500" h="853439">
                <a:moveTo>
                  <a:pt x="199644" y="396240"/>
                </a:moveTo>
                <a:lnTo>
                  <a:pt x="198120" y="394716"/>
                </a:lnTo>
                <a:lnTo>
                  <a:pt x="199136" y="394716"/>
                </a:lnTo>
                <a:lnTo>
                  <a:pt x="199644" y="396240"/>
                </a:lnTo>
                <a:close/>
              </a:path>
              <a:path w="698500" h="853439">
                <a:moveTo>
                  <a:pt x="230341" y="438912"/>
                </a:moveTo>
                <a:lnTo>
                  <a:pt x="228600" y="438912"/>
                </a:lnTo>
                <a:lnTo>
                  <a:pt x="228600" y="437388"/>
                </a:lnTo>
                <a:lnTo>
                  <a:pt x="230341" y="438912"/>
                </a:lnTo>
                <a:close/>
              </a:path>
              <a:path w="698500" h="853439">
                <a:moveTo>
                  <a:pt x="271576" y="464820"/>
                </a:moveTo>
                <a:lnTo>
                  <a:pt x="268224" y="464820"/>
                </a:lnTo>
                <a:lnTo>
                  <a:pt x="268224" y="463296"/>
                </a:lnTo>
                <a:lnTo>
                  <a:pt x="271576" y="464820"/>
                </a:lnTo>
                <a:close/>
              </a:path>
              <a:path w="698500" h="853439">
                <a:moveTo>
                  <a:pt x="27986" y="473964"/>
                </a:moveTo>
                <a:lnTo>
                  <a:pt x="27432" y="473964"/>
                </a:lnTo>
                <a:lnTo>
                  <a:pt x="27432" y="472440"/>
                </a:lnTo>
                <a:lnTo>
                  <a:pt x="27986" y="473964"/>
                </a:lnTo>
                <a:close/>
              </a:path>
              <a:path w="698500" h="853439">
                <a:moveTo>
                  <a:pt x="405384" y="496824"/>
                </a:moveTo>
                <a:lnTo>
                  <a:pt x="394716" y="496824"/>
                </a:lnTo>
                <a:lnTo>
                  <a:pt x="400812" y="492252"/>
                </a:lnTo>
                <a:lnTo>
                  <a:pt x="405384" y="492252"/>
                </a:lnTo>
                <a:lnTo>
                  <a:pt x="405384" y="496824"/>
                </a:lnTo>
                <a:close/>
              </a:path>
              <a:path w="698500" h="853439">
                <a:moveTo>
                  <a:pt x="112776" y="601980"/>
                </a:moveTo>
                <a:lnTo>
                  <a:pt x="111252" y="601980"/>
                </a:lnTo>
                <a:lnTo>
                  <a:pt x="111252" y="600456"/>
                </a:lnTo>
                <a:lnTo>
                  <a:pt x="112776" y="601980"/>
                </a:lnTo>
                <a:close/>
              </a:path>
              <a:path w="698500" h="853439">
                <a:moveTo>
                  <a:pt x="688848" y="611124"/>
                </a:moveTo>
                <a:lnTo>
                  <a:pt x="684128" y="607314"/>
                </a:lnTo>
                <a:lnTo>
                  <a:pt x="688848" y="603504"/>
                </a:lnTo>
                <a:lnTo>
                  <a:pt x="688848" y="611124"/>
                </a:lnTo>
                <a:close/>
              </a:path>
              <a:path w="698500" h="853439">
                <a:moveTo>
                  <a:pt x="694224" y="611124"/>
                </a:moveTo>
                <a:lnTo>
                  <a:pt x="688848" y="611124"/>
                </a:lnTo>
                <a:lnTo>
                  <a:pt x="688848" y="603504"/>
                </a:lnTo>
                <a:lnTo>
                  <a:pt x="692375" y="603504"/>
                </a:lnTo>
                <a:lnTo>
                  <a:pt x="697992" y="608076"/>
                </a:lnTo>
                <a:lnTo>
                  <a:pt x="694224" y="611124"/>
                </a:lnTo>
                <a:close/>
              </a:path>
              <a:path w="698500" h="853439">
                <a:moveTo>
                  <a:pt x="407901" y="842772"/>
                </a:moveTo>
                <a:lnTo>
                  <a:pt x="405384" y="842772"/>
                </a:lnTo>
                <a:lnTo>
                  <a:pt x="405384" y="832342"/>
                </a:lnTo>
                <a:lnTo>
                  <a:pt x="684128" y="607314"/>
                </a:lnTo>
                <a:lnTo>
                  <a:pt x="688848" y="611124"/>
                </a:lnTo>
                <a:lnTo>
                  <a:pt x="694224" y="611124"/>
                </a:lnTo>
                <a:lnTo>
                  <a:pt x="407901" y="842772"/>
                </a:lnTo>
                <a:close/>
              </a:path>
              <a:path w="698500" h="853439">
                <a:moveTo>
                  <a:pt x="200660" y="664464"/>
                </a:moveTo>
                <a:lnTo>
                  <a:pt x="198120" y="664464"/>
                </a:lnTo>
                <a:lnTo>
                  <a:pt x="198120" y="662940"/>
                </a:lnTo>
                <a:lnTo>
                  <a:pt x="200660" y="664464"/>
                </a:lnTo>
                <a:close/>
              </a:path>
              <a:path w="698500" h="853439">
                <a:moveTo>
                  <a:pt x="394716" y="853440"/>
                </a:moveTo>
                <a:lnTo>
                  <a:pt x="394716" y="717804"/>
                </a:lnTo>
                <a:lnTo>
                  <a:pt x="399288" y="722376"/>
                </a:lnTo>
                <a:lnTo>
                  <a:pt x="405384" y="722376"/>
                </a:lnTo>
                <a:lnTo>
                  <a:pt x="405384" y="832342"/>
                </a:lnTo>
                <a:lnTo>
                  <a:pt x="396240" y="839724"/>
                </a:lnTo>
                <a:lnTo>
                  <a:pt x="405384" y="842772"/>
                </a:lnTo>
                <a:lnTo>
                  <a:pt x="407901" y="842772"/>
                </a:lnTo>
                <a:lnTo>
                  <a:pt x="394716" y="853440"/>
                </a:lnTo>
                <a:close/>
              </a:path>
              <a:path w="698500" h="853439">
                <a:moveTo>
                  <a:pt x="405384" y="722376"/>
                </a:moveTo>
                <a:lnTo>
                  <a:pt x="399288" y="722376"/>
                </a:lnTo>
                <a:lnTo>
                  <a:pt x="394716" y="717804"/>
                </a:lnTo>
                <a:lnTo>
                  <a:pt x="405384" y="717804"/>
                </a:lnTo>
                <a:lnTo>
                  <a:pt x="405384" y="722376"/>
                </a:lnTo>
                <a:close/>
              </a:path>
              <a:path w="698500" h="853439">
                <a:moveTo>
                  <a:pt x="405384" y="842772"/>
                </a:moveTo>
                <a:lnTo>
                  <a:pt x="396240" y="839724"/>
                </a:lnTo>
                <a:lnTo>
                  <a:pt x="405384" y="832342"/>
                </a:lnTo>
                <a:lnTo>
                  <a:pt x="405384" y="8427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280348" y="3475740"/>
            <a:ext cx="3127375" cy="622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900"/>
              </a:lnSpc>
              <a:spcBef>
                <a:spcPts val="100"/>
              </a:spcBef>
            </a:pP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Toutes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les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classes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java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héritent 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implicitement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java.lang.Object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0832" y="833088"/>
            <a:ext cx="512635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95" dirty="0"/>
              <a:t>Conversion </a:t>
            </a:r>
            <a:r>
              <a:rPr spc="375" dirty="0"/>
              <a:t>de</a:t>
            </a:r>
            <a:r>
              <a:rPr spc="-40" dirty="0"/>
              <a:t> </a:t>
            </a:r>
            <a:r>
              <a:rPr spc="250" dirty="0"/>
              <a:t>types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8069580" cy="404533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159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conversion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type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220" dirty="0">
                <a:solidFill>
                  <a:srgbClr val="FF0000"/>
                </a:solidFill>
                <a:latin typeface="Times New Roman"/>
                <a:cs typeface="Times New Roman"/>
              </a:rPr>
              <a:t>cast</a:t>
            </a:r>
            <a:r>
              <a:rPr sz="2000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)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une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technique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90" dirty="0" err="1">
                <a:latin typeface="Times New Roman"/>
                <a:cs typeface="Times New Roman"/>
              </a:rPr>
              <a:t>fondamental</a:t>
            </a:r>
            <a:r>
              <a:rPr lang="fr-FR" sz="2000" spc="90" dirty="0">
                <a:latin typeface="Times New Roman"/>
                <a:cs typeface="Times New Roman"/>
              </a:rPr>
              <a:t>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 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85" dirty="0">
                <a:latin typeface="Times New Roman"/>
                <a:cs typeface="Times New Roman"/>
              </a:rPr>
              <a:t>programmation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Pour </a:t>
            </a:r>
            <a:r>
              <a:rPr sz="1800" spc="40" dirty="0">
                <a:latin typeface="Times New Roman"/>
                <a:cs typeface="Times New Roman"/>
              </a:rPr>
              <a:t>convertir </a:t>
            </a:r>
            <a:r>
              <a:rPr sz="1800" spc="100" dirty="0">
                <a:latin typeface="Times New Roman"/>
                <a:cs typeface="Times New Roman"/>
              </a:rPr>
              <a:t>un </a:t>
            </a:r>
            <a:r>
              <a:rPr sz="1800" spc="65" dirty="0">
                <a:latin typeface="Times New Roman"/>
                <a:cs typeface="Times New Roman"/>
              </a:rPr>
              <a:t>type </a:t>
            </a:r>
            <a:r>
              <a:rPr sz="1800" spc="140" dirty="0">
                <a:latin typeface="Times New Roman"/>
                <a:cs typeface="Times New Roman"/>
              </a:rPr>
              <a:t>en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95" dirty="0">
                <a:latin typeface="Times New Roman"/>
                <a:cs typeface="Times New Roman"/>
              </a:rPr>
              <a:t>autre </a:t>
            </a:r>
            <a:r>
              <a:rPr sz="1800" spc="90" dirty="0">
                <a:latin typeface="Times New Roman"/>
                <a:cs typeface="Times New Roman"/>
              </a:rPr>
              <a:t>on </a:t>
            </a:r>
            <a:r>
              <a:rPr sz="1800" spc="120" dirty="0">
                <a:latin typeface="Times New Roman"/>
                <a:cs typeface="Times New Roman"/>
              </a:rPr>
              <a:t>respecte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90" dirty="0">
                <a:latin typeface="Times New Roman"/>
                <a:cs typeface="Times New Roman"/>
              </a:rPr>
              <a:t>syntaxe </a:t>
            </a:r>
            <a:r>
              <a:rPr sz="1800" spc="80" dirty="0">
                <a:latin typeface="Times New Roman"/>
                <a:cs typeface="Times New Roman"/>
              </a:rPr>
              <a:t>suivante</a:t>
            </a:r>
            <a:r>
              <a:rPr sz="1800" spc="-2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1841500">
              <a:lnSpc>
                <a:spcPct val="100000"/>
              </a:lnSpc>
              <a:spcBef>
                <a:spcPts val="1575"/>
              </a:spcBef>
            </a:pPr>
            <a:r>
              <a:rPr sz="2400" spc="-150" dirty="0">
                <a:latin typeface="Times New Roman"/>
                <a:cs typeface="Times New Roman"/>
              </a:rPr>
              <a:t>( </a:t>
            </a:r>
            <a:r>
              <a:rPr sz="2400" spc="-105" dirty="0">
                <a:latin typeface="Times New Roman"/>
                <a:cs typeface="Times New Roman"/>
              </a:rPr>
              <a:t>type </a:t>
            </a:r>
            <a:r>
              <a:rPr sz="2400" spc="-50" dirty="0">
                <a:latin typeface="Times New Roman"/>
                <a:cs typeface="Times New Roman"/>
              </a:rPr>
              <a:t>de </a:t>
            </a:r>
            <a:r>
              <a:rPr sz="2400" spc="-130" dirty="0">
                <a:latin typeface="Times New Roman"/>
                <a:cs typeface="Times New Roman"/>
              </a:rPr>
              <a:t>convervion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type_a_convertir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850" dirty="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00000"/>
              </a:lnSpc>
              <a:spcBef>
                <a:spcPts val="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30" dirty="0">
                <a:latin typeface="Times New Roman"/>
                <a:cs typeface="Times New Roman"/>
              </a:rPr>
              <a:t>Attention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75" dirty="0">
                <a:latin typeface="Times New Roman"/>
                <a:cs typeface="Times New Roman"/>
              </a:rPr>
              <a:t>conversion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80" dirty="0">
                <a:latin typeface="Times New Roman"/>
                <a:cs typeface="Times New Roman"/>
              </a:rPr>
              <a:t>uniquement possible </a:t>
            </a:r>
            <a:r>
              <a:rPr sz="1800" spc="45" dirty="0">
                <a:latin typeface="Times New Roman"/>
                <a:cs typeface="Times New Roman"/>
              </a:rPr>
              <a:t>si le </a:t>
            </a:r>
            <a:r>
              <a:rPr sz="1800" spc="65" dirty="0">
                <a:latin typeface="Times New Roman"/>
                <a:cs typeface="Times New Roman"/>
              </a:rPr>
              <a:t>type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40" dirty="0">
                <a:latin typeface="Times New Roman"/>
                <a:cs typeface="Times New Roman"/>
              </a:rPr>
              <a:t>convertir </a:t>
            </a:r>
            <a:r>
              <a:rPr sz="1800" spc="120" dirty="0">
                <a:latin typeface="Times New Roman"/>
                <a:cs typeface="Times New Roman"/>
              </a:rPr>
              <a:t>est  </a:t>
            </a:r>
            <a:r>
              <a:rPr sz="1800" spc="-5" dirty="0">
                <a:latin typeface="Times New Roman"/>
                <a:cs typeface="Times New Roman"/>
              </a:rPr>
              <a:t>lié </a:t>
            </a:r>
            <a:r>
              <a:rPr sz="1800" spc="140" dirty="0">
                <a:latin typeface="Times New Roman"/>
                <a:cs typeface="Times New Roman"/>
              </a:rPr>
              <a:t>au </a:t>
            </a:r>
            <a:r>
              <a:rPr sz="1800" spc="65" dirty="0">
                <a:latin typeface="Times New Roman"/>
                <a:cs typeface="Times New Roman"/>
              </a:rPr>
              <a:t>type </a:t>
            </a:r>
            <a:r>
              <a:rPr sz="1800" spc="150" dirty="0">
                <a:latin typeface="Times New Roman"/>
                <a:cs typeface="Times New Roman"/>
              </a:rPr>
              <a:t>de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conversion.</a:t>
            </a:r>
            <a:endParaRPr sz="180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Times New Roman"/>
              <a:buChar char="–"/>
            </a:pPr>
            <a:endParaRPr sz="29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95" dirty="0">
                <a:latin typeface="Times New Roman"/>
                <a:cs typeface="Times New Roman"/>
              </a:rPr>
              <a:t>Exemple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1870"/>
              </a:spcBef>
            </a:pPr>
            <a:r>
              <a:rPr sz="2400" spc="-105" dirty="0">
                <a:latin typeface="Times New Roman"/>
                <a:cs typeface="Times New Roman"/>
              </a:rPr>
              <a:t>java.lang.Object </a:t>
            </a:r>
            <a:r>
              <a:rPr sz="2400" spc="-160" dirty="0">
                <a:latin typeface="Times New Roman"/>
                <a:cs typeface="Times New Roman"/>
              </a:rPr>
              <a:t>obj </a:t>
            </a:r>
            <a:r>
              <a:rPr sz="2400" spc="-204" dirty="0">
                <a:latin typeface="Times New Roman"/>
                <a:cs typeface="Times New Roman"/>
              </a:rPr>
              <a:t>= </a:t>
            </a:r>
            <a:r>
              <a:rPr sz="2400" spc="-150" dirty="0">
                <a:latin typeface="Times New Roman"/>
                <a:cs typeface="Times New Roman"/>
              </a:rPr>
              <a:t>( </a:t>
            </a:r>
            <a:r>
              <a:rPr sz="2400" spc="-105" dirty="0">
                <a:latin typeface="Times New Roman"/>
                <a:cs typeface="Times New Roman"/>
              </a:rPr>
              <a:t>java.lang.Object </a:t>
            </a:r>
            <a:r>
              <a:rPr sz="2400" spc="-150" dirty="0">
                <a:latin typeface="Times New Roman"/>
                <a:cs typeface="Times New Roman"/>
              </a:rPr>
              <a:t>) </a:t>
            </a:r>
            <a:r>
              <a:rPr sz="2400" spc="-145" dirty="0">
                <a:latin typeface="Times New Roman"/>
                <a:cs typeface="Times New Roman"/>
              </a:rPr>
              <a:t>new</a:t>
            </a:r>
            <a:r>
              <a:rPr sz="2400" spc="280" dirty="0">
                <a:latin typeface="Times New Roman"/>
                <a:cs typeface="Times New Roman"/>
              </a:rPr>
              <a:t> </a:t>
            </a:r>
            <a:r>
              <a:rPr lang="fr-FR" sz="2400" spc="-80" dirty="0">
                <a:latin typeface="Times New Roman"/>
                <a:cs typeface="Times New Roman"/>
              </a:rPr>
              <a:t>M</a:t>
            </a:r>
            <a:r>
              <a:rPr sz="2400" spc="-80" dirty="0" err="1">
                <a:latin typeface="Times New Roman"/>
                <a:cs typeface="Times New Roman"/>
              </a:rPr>
              <a:t>aClasse</a:t>
            </a:r>
            <a:r>
              <a:rPr sz="2400" spc="-80" dirty="0">
                <a:latin typeface="Times New Roman"/>
                <a:cs typeface="Times New Roman"/>
              </a:rPr>
              <a:t>();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98520" marR="5080" indent="-3124835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245" dirty="0"/>
              <a:t>types </a:t>
            </a:r>
            <a:r>
              <a:rPr spc="355" dirty="0"/>
              <a:t>de </a:t>
            </a:r>
            <a:r>
              <a:rPr spc="425" dirty="0"/>
              <a:t>base </a:t>
            </a:r>
            <a:r>
              <a:rPr spc="365" dirty="0"/>
              <a:t>sous</a:t>
            </a:r>
            <a:r>
              <a:rPr spc="-670" dirty="0"/>
              <a:t> </a:t>
            </a:r>
            <a:r>
              <a:rPr spc="145" dirty="0"/>
              <a:t>forme  objet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1977610"/>
            <a:ext cx="7168515" cy="4671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66725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95" dirty="0">
                <a:latin typeface="Times New Roman"/>
                <a:cs typeface="Times New Roman"/>
              </a:rPr>
              <a:t>série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95" dirty="0">
                <a:latin typeface="Times New Roman"/>
                <a:cs typeface="Times New Roman"/>
              </a:rPr>
              <a:t>sont </a:t>
            </a:r>
            <a:r>
              <a:rPr sz="1800" spc="55" dirty="0">
                <a:latin typeface="Times New Roman"/>
                <a:cs typeface="Times New Roman"/>
              </a:rPr>
              <a:t>définies </a:t>
            </a:r>
            <a:r>
              <a:rPr sz="1800" spc="65" dirty="0">
                <a:latin typeface="Times New Roman"/>
                <a:cs typeface="Times New Roman"/>
              </a:rPr>
              <a:t>pour </a:t>
            </a:r>
            <a:r>
              <a:rPr sz="1800" spc="105" dirty="0">
                <a:latin typeface="Times New Roman"/>
                <a:cs typeface="Times New Roman"/>
              </a:rPr>
              <a:t>encapsuler </a:t>
            </a:r>
            <a:r>
              <a:rPr sz="1800" spc="90" dirty="0">
                <a:latin typeface="Times New Roman"/>
                <a:cs typeface="Times New Roman"/>
              </a:rPr>
              <a:t>les types</a:t>
            </a:r>
            <a:r>
              <a:rPr sz="1800" spc="-254" dirty="0">
                <a:latin typeface="Times New Roman"/>
                <a:cs typeface="Times New Roman"/>
              </a:rPr>
              <a:t> </a:t>
            </a:r>
            <a:r>
              <a:rPr sz="1800" spc="150" dirty="0">
                <a:latin typeface="Times New Roman"/>
                <a:cs typeface="Times New Roman"/>
              </a:rPr>
              <a:t>de  </a:t>
            </a:r>
            <a:r>
              <a:rPr sz="1800" spc="175" dirty="0">
                <a:latin typeface="Times New Roman"/>
                <a:cs typeface="Times New Roman"/>
              </a:rPr>
              <a:t>bases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90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70" dirty="0">
                <a:latin typeface="Times New Roman"/>
                <a:cs typeface="Times New Roman"/>
              </a:rPr>
              <a:t>Short</a:t>
            </a:r>
            <a:endParaRPr sz="16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85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60" dirty="0">
                <a:latin typeface="Times New Roman"/>
                <a:cs typeface="Times New Roman"/>
              </a:rPr>
              <a:t>Integer</a:t>
            </a:r>
            <a:endParaRPr sz="16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85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40" dirty="0">
                <a:latin typeface="Times New Roman"/>
                <a:cs typeface="Times New Roman"/>
              </a:rPr>
              <a:t>Long</a:t>
            </a:r>
            <a:endParaRPr sz="16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84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50" dirty="0">
                <a:latin typeface="Times New Roman"/>
                <a:cs typeface="Times New Roman"/>
              </a:rPr>
              <a:t>Float</a:t>
            </a:r>
            <a:endParaRPr sz="16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80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55" dirty="0">
                <a:latin typeface="Times New Roman"/>
                <a:cs typeface="Times New Roman"/>
              </a:rPr>
              <a:t>Double</a:t>
            </a:r>
            <a:endParaRPr sz="16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85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95" dirty="0">
                <a:latin typeface="Times New Roman"/>
                <a:cs typeface="Times New Roman"/>
              </a:rPr>
              <a:t>Charactere</a:t>
            </a:r>
            <a:endParaRPr sz="16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85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35" dirty="0">
                <a:latin typeface="Times New Roman"/>
                <a:cs typeface="Times New Roman"/>
              </a:rPr>
              <a:t>Byte</a:t>
            </a:r>
            <a:endParaRPr sz="16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Times New Roman"/>
              <a:buChar char="–"/>
            </a:pPr>
            <a:endParaRPr sz="23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120" dirty="0">
                <a:latin typeface="Times New Roman"/>
                <a:cs typeface="Times New Roman"/>
              </a:rPr>
              <a:t>Chacune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160" dirty="0">
                <a:latin typeface="Times New Roman"/>
                <a:cs typeface="Times New Roman"/>
              </a:rPr>
              <a:t>ces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classes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proposes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160" dirty="0">
                <a:latin typeface="Times New Roman"/>
                <a:cs typeface="Times New Roman"/>
              </a:rPr>
              <a:t>des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opérations </a:t>
            </a:r>
            <a:r>
              <a:rPr sz="1800" spc="65" dirty="0">
                <a:latin typeface="Times New Roman"/>
                <a:cs typeface="Times New Roman"/>
              </a:rPr>
              <a:t>pour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145" dirty="0">
                <a:latin typeface="Times New Roman"/>
                <a:cs typeface="Times New Roman"/>
              </a:rPr>
              <a:t>passer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d'un  </a:t>
            </a:r>
            <a:r>
              <a:rPr sz="1800" spc="65" dirty="0">
                <a:latin typeface="Times New Roman"/>
                <a:cs typeface="Times New Roman"/>
              </a:rPr>
              <a:t>type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55" dirty="0">
                <a:latin typeface="Times New Roman"/>
                <a:cs typeface="Times New Roman"/>
              </a:rPr>
              <a:t>l'autre. </a:t>
            </a:r>
            <a:r>
              <a:rPr sz="1800" spc="125" dirty="0">
                <a:latin typeface="Times New Roman"/>
                <a:cs typeface="Times New Roman"/>
              </a:rPr>
              <a:t>Par </a:t>
            </a:r>
            <a:r>
              <a:rPr sz="1800" spc="95" dirty="0">
                <a:latin typeface="Times New Roman"/>
                <a:cs typeface="Times New Roman"/>
              </a:rPr>
              <a:t>exemple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0" dirty="0">
                <a:latin typeface="Times New Roman"/>
                <a:cs typeface="Times New Roman"/>
              </a:rPr>
              <a:t>Integer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85" dirty="0">
                <a:latin typeface="Times New Roman"/>
                <a:cs typeface="Times New Roman"/>
              </a:rPr>
              <a:t>comporte </a:t>
            </a:r>
            <a:r>
              <a:rPr sz="1800" spc="90" dirty="0">
                <a:latin typeface="Times New Roman"/>
                <a:cs typeface="Times New Roman"/>
              </a:rPr>
              <a:t>les  </a:t>
            </a:r>
            <a:r>
              <a:rPr sz="1800" spc="80" dirty="0">
                <a:latin typeface="Times New Roman"/>
                <a:cs typeface="Times New Roman"/>
              </a:rPr>
              <a:t>opérations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90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10" dirty="0">
                <a:latin typeface="Times New Roman"/>
                <a:cs typeface="Times New Roman"/>
              </a:rPr>
              <a:t>intValue()</a:t>
            </a:r>
            <a:endParaRPr sz="16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85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40" dirty="0">
                <a:latin typeface="Times New Roman"/>
                <a:cs typeface="Times New Roman"/>
              </a:rPr>
              <a:t>shortValue()</a:t>
            </a:r>
            <a:endParaRPr sz="1600">
              <a:latin typeface="Times New Roman"/>
              <a:cs typeface="Times New Roman"/>
            </a:endParaRPr>
          </a:p>
          <a:p>
            <a:pPr marL="755015" lvl="1" indent="-285750">
              <a:lnSpc>
                <a:spcPct val="100000"/>
              </a:lnSpc>
              <a:spcBef>
                <a:spcPts val="385"/>
              </a:spcBef>
              <a:buChar char="–"/>
              <a:tabLst>
                <a:tab pos="755015" algn="l"/>
                <a:tab pos="755650" algn="l"/>
              </a:tabLst>
            </a:pPr>
            <a:r>
              <a:rPr sz="1600" spc="15" dirty="0">
                <a:latin typeface="Times New Roman"/>
                <a:cs typeface="Times New Roman"/>
              </a:rPr>
              <a:t>floatValue()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67266" y="833088"/>
            <a:ext cx="19538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9" dirty="0"/>
              <a:t>C</a:t>
            </a:r>
            <a:r>
              <a:rPr spc="260" dirty="0"/>
              <a:t>o</a:t>
            </a:r>
            <a:r>
              <a:rPr spc="215" dirty="0"/>
              <a:t>n</a:t>
            </a:r>
            <a:r>
              <a:rPr spc="484" dirty="0"/>
              <a:t>s</a:t>
            </a:r>
            <a:r>
              <a:rPr spc="5" dirty="0"/>
              <a:t>t</a:t>
            </a:r>
            <a:r>
              <a:rPr spc="509" dirty="0"/>
              <a:t>a</a:t>
            </a:r>
            <a:r>
              <a:rPr spc="-5" dirty="0"/>
              <a:t>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2000559"/>
            <a:ext cx="4572635" cy="438404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Exemple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125" dirty="0">
                <a:latin typeface="Times New Roman"/>
                <a:cs typeface="Times New Roman"/>
              </a:rPr>
              <a:t>void </a:t>
            </a:r>
            <a:r>
              <a:rPr sz="1800" spc="-60" dirty="0">
                <a:latin typeface="Times New Roman"/>
                <a:cs typeface="Times New Roman"/>
              </a:rPr>
              <a:t>carre( </a:t>
            </a:r>
            <a:r>
              <a:rPr sz="1800" spc="-125" dirty="0">
                <a:latin typeface="Times New Roman"/>
                <a:cs typeface="Times New Roman"/>
              </a:rPr>
              <a:t>int </a:t>
            </a:r>
            <a:r>
              <a:rPr sz="1800" spc="-85" dirty="0">
                <a:latin typeface="Times New Roman"/>
                <a:cs typeface="Times New Roman"/>
              </a:rPr>
              <a:t>valeur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219"/>
              </a:spcBef>
            </a:pPr>
            <a:r>
              <a:rPr sz="1800" spc="-85" dirty="0">
                <a:latin typeface="Times New Roman"/>
                <a:cs typeface="Times New Roman"/>
              </a:rPr>
              <a:t>valeur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85" dirty="0">
                <a:latin typeface="Times New Roman"/>
                <a:cs typeface="Times New Roman"/>
              </a:rPr>
              <a:t>valeur </a:t>
            </a:r>
            <a:r>
              <a:rPr sz="1800" spc="-330" dirty="0">
                <a:latin typeface="Times New Roman"/>
                <a:cs typeface="Times New Roman"/>
              </a:rPr>
              <a:t>*</a:t>
            </a:r>
            <a:r>
              <a:rPr sz="1800" spc="-220" dirty="0">
                <a:latin typeface="Times New Roman"/>
                <a:cs typeface="Times New Roman"/>
              </a:rPr>
              <a:t> </a:t>
            </a:r>
            <a:r>
              <a:rPr lang="fr-FR" sz="1800" spc="-220" dirty="0">
                <a:latin typeface="Times New Roman"/>
                <a:cs typeface="Times New Roman"/>
              </a:rPr>
              <a:t> valeur </a:t>
            </a:r>
            <a:r>
              <a:rPr sz="1800" spc="-95" dirty="0">
                <a:latin typeface="Times New Roman"/>
                <a:cs typeface="Times New Roman"/>
              </a:rPr>
              <a:t>;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270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65" dirty="0">
                <a:latin typeface="Times New Roman"/>
                <a:cs typeface="Times New Roman"/>
              </a:rPr>
              <a:t>static </a:t>
            </a:r>
            <a:r>
              <a:rPr sz="1800" spc="-125" dirty="0">
                <a:latin typeface="Times New Roman"/>
                <a:cs typeface="Times New Roman"/>
              </a:rPr>
              <a:t>void </a:t>
            </a:r>
            <a:r>
              <a:rPr sz="1800" spc="-110" dirty="0">
                <a:latin typeface="Times New Roman"/>
                <a:cs typeface="Times New Roman"/>
              </a:rPr>
              <a:t>main( </a:t>
            </a:r>
            <a:r>
              <a:rPr sz="1800" spc="-95" dirty="0">
                <a:latin typeface="Times New Roman"/>
                <a:cs typeface="Times New Roman"/>
              </a:rPr>
              <a:t>String </a:t>
            </a:r>
            <a:r>
              <a:rPr sz="1800" spc="-200" dirty="0">
                <a:latin typeface="Times New Roman"/>
                <a:cs typeface="Times New Roman"/>
              </a:rPr>
              <a:t>[] </a:t>
            </a:r>
            <a:r>
              <a:rPr sz="1800" spc="-40" dirty="0">
                <a:latin typeface="Times New Roman"/>
                <a:cs typeface="Times New Roman"/>
              </a:rPr>
              <a:t>args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756285" marR="1312545">
              <a:lnSpc>
                <a:spcPct val="110000"/>
              </a:lnSpc>
            </a:pPr>
            <a:r>
              <a:rPr sz="1800" spc="-100" dirty="0">
                <a:latin typeface="Times New Roman"/>
                <a:cs typeface="Times New Roman"/>
              </a:rPr>
              <a:t>Exemple </a:t>
            </a:r>
            <a:r>
              <a:rPr sz="1800" spc="-80" dirty="0">
                <a:latin typeface="Times New Roman"/>
                <a:cs typeface="Times New Roman"/>
              </a:rPr>
              <a:t>ex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110" dirty="0">
                <a:latin typeface="Times New Roman"/>
                <a:cs typeface="Times New Roman"/>
              </a:rPr>
              <a:t>new </a:t>
            </a:r>
            <a:r>
              <a:rPr sz="1800" spc="-105" dirty="0">
                <a:latin typeface="Times New Roman"/>
                <a:cs typeface="Times New Roman"/>
              </a:rPr>
              <a:t>Exemple();  </a:t>
            </a:r>
            <a:r>
              <a:rPr sz="1800" spc="-125" dirty="0">
                <a:latin typeface="Times New Roman"/>
                <a:cs typeface="Times New Roman"/>
              </a:rPr>
              <a:t>int </a:t>
            </a:r>
            <a:r>
              <a:rPr sz="1800" spc="-105" dirty="0">
                <a:latin typeface="Times New Roman"/>
                <a:cs typeface="Times New Roman"/>
              </a:rPr>
              <a:t>val </a:t>
            </a:r>
            <a:r>
              <a:rPr sz="1800" spc="-155" dirty="0">
                <a:latin typeface="Times New Roman"/>
                <a:cs typeface="Times New Roman"/>
              </a:rPr>
              <a:t>=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2;</a:t>
            </a:r>
            <a:endParaRPr sz="1800" dirty="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215"/>
              </a:spcBef>
            </a:pPr>
            <a:r>
              <a:rPr sz="1800" spc="-65" dirty="0">
                <a:latin typeface="Times New Roman"/>
                <a:cs typeface="Times New Roman"/>
              </a:rPr>
              <a:t>ex.carre( </a:t>
            </a:r>
            <a:r>
              <a:rPr sz="1800" spc="-110" dirty="0">
                <a:latin typeface="Times New Roman"/>
                <a:cs typeface="Times New Roman"/>
              </a:rPr>
              <a:t>val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);</a:t>
            </a:r>
            <a:endParaRPr sz="1800" dirty="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219"/>
              </a:spcBef>
            </a:pPr>
            <a:r>
              <a:rPr sz="1800" spc="-105" dirty="0">
                <a:latin typeface="Times New Roman"/>
                <a:cs typeface="Times New Roman"/>
              </a:rPr>
              <a:t>System.out.println("Valeur </a:t>
            </a:r>
            <a:r>
              <a:rPr sz="1800" spc="-40" dirty="0">
                <a:latin typeface="Times New Roman"/>
                <a:cs typeface="Times New Roman"/>
              </a:rPr>
              <a:t>au </a:t>
            </a:r>
            <a:r>
              <a:rPr sz="1800" spc="-50" dirty="0">
                <a:latin typeface="Times New Roman"/>
                <a:cs typeface="Times New Roman"/>
              </a:rPr>
              <a:t>carré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215" dirty="0">
                <a:latin typeface="Times New Roman"/>
                <a:cs typeface="Times New Roman"/>
              </a:rPr>
              <a:t>" </a:t>
            </a:r>
            <a:r>
              <a:rPr sz="1800" spc="-155" dirty="0">
                <a:latin typeface="Times New Roman"/>
                <a:cs typeface="Times New Roman"/>
              </a:rPr>
              <a:t>+ </a:t>
            </a:r>
            <a:r>
              <a:rPr sz="1800" spc="-110" dirty="0">
                <a:latin typeface="Times New Roman"/>
                <a:cs typeface="Times New Roman"/>
              </a:rPr>
              <a:t>val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);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1050" marR="5080" indent="-3308985">
              <a:lnSpc>
                <a:spcPct val="100000"/>
              </a:lnSpc>
              <a:spcBef>
                <a:spcPts val="100"/>
              </a:spcBef>
            </a:pPr>
            <a:r>
              <a:rPr spc="125" dirty="0"/>
              <a:t>Mise </a:t>
            </a:r>
            <a:r>
              <a:rPr spc="355" dirty="0"/>
              <a:t>en </a:t>
            </a:r>
            <a:r>
              <a:rPr spc="240" dirty="0"/>
              <a:t>place </a:t>
            </a:r>
            <a:r>
              <a:rPr spc="355" dirty="0"/>
              <a:t>de </a:t>
            </a:r>
            <a:r>
              <a:rPr spc="290" dirty="0"/>
              <a:t>paramètres</a:t>
            </a:r>
            <a:r>
              <a:rPr spc="-420" dirty="0"/>
              <a:t> </a:t>
            </a:r>
            <a:r>
              <a:rPr spc="375" dirty="0"/>
              <a:t>en  </a:t>
            </a:r>
            <a:r>
              <a:rPr spc="160" dirty="0"/>
              <a:t>sortie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2000559"/>
            <a:ext cx="1776095" cy="62928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Exemple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61127" y="2604093"/>
            <a:ext cx="4859020" cy="347916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125" dirty="0">
                <a:latin typeface="Times New Roman"/>
                <a:cs typeface="Times New Roman"/>
              </a:rPr>
              <a:t>void </a:t>
            </a:r>
            <a:r>
              <a:rPr sz="1800" spc="-60" dirty="0">
                <a:latin typeface="Times New Roman"/>
                <a:cs typeface="Times New Roman"/>
              </a:rPr>
              <a:t>carre( 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IntConteneur 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val</a:t>
            </a:r>
            <a:r>
              <a:rPr sz="1800" spc="1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583565">
              <a:lnSpc>
                <a:spcPct val="100000"/>
              </a:lnSpc>
              <a:spcBef>
                <a:spcPts val="215"/>
              </a:spcBef>
            </a:pP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val.valeur </a:t>
            </a:r>
            <a:r>
              <a:rPr sz="1800" spc="-155" dirty="0">
                <a:solidFill>
                  <a:srgbClr val="FF0000"/>
                </a:solidFill>
                <a:latin typeface="Times New Roman"/>
                <a:cs typeface="Times New Roman"/>
              </a:rPr>
              <a:t>= 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val.valeur </a:t>
            </a:r>
            <a:r>
              <a:rPr sz="1800" spc="-330" dirty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sz="1800" spc="-2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1800" spc="-245" dirty="0">
                <a:solidFill>
                  <a:srgbClr val="FF0000"/>
                </a:solidFill>
                <a:latin typeface="Times New Roman"/>
                <a:cs typeface="Times New Roman"/>
              </a:rPr>
              <a:t> valeur 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65" dirty="0">
                <a:latin typeface="Times New Roman"/>
                <a:cs typeface="Times New Roman"/>
              </a:rPr>
              <a:t>static </a:t>
            </a:r>
            <a:r>
              <a:rPr sz="1800" spc="-125" dirty="0">
                <a:latin typeface="Times New Roman"/>
                <a:cs typeface="Times New Roman"/>
              </a:rPr>
              <a:t>void </a:t>
            </a:r>
            <a:r>
              <a:rPr sz="1800" spc="-110" dirty="0">
                <a:latin typeface="Times New Roman"/>
                <a:cs typeface="Times New Roman"/>
              </a:rPr>
              <a:t>main( </a:t>
            </a:r>
            <a:r>
              <a:rPr sz="1800" spc="-95" dirty="0">
                <a:latin typeface="Times New Roman"/>
                <a:cs typeface="Times New Roman"/>
              </a:rPr>
              <a:t>String </a:t>
            </a:r>
            <a:r>
              <a:rPr sz="1800" spc="-200" dirty="0">
                <a:latin typeface="Times New Roman"/>
                <a:cs typeface="Times New Roman"/>
              </a:rPr>
              <a:t>[] </a:t>
            </a:r>
            <a:r>
              <a:rPr sz="1800" spc="-40" dirty="0">
                <a:latin typeface="Times New Roman"/>
                <a:cs typeface="Times New Roman"/>
              </a:rPr>
              <a:t>args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413384" marR="932815">
              <a:lnSpc>
                <a:spcPct val="110000"/>
              </a:lnSpc>
            </a:pPr>
            <a:r>
              <a:rPr sz="1800" spc="-100" dirty="0">
                <a:latin typeface="Times New Roman"/>
                <a:cs typeface="Times New Roman"/>
              </a:rPr>
              <a:t>Exemple </a:t>
            </a:r>
            <a:r>
              <a:rPr sz="1800" spc="-80" dirty="0">
                <a:latin typeface="Times New Roman"/>
                <a:cs typeface="Times New Roman"/>
              </a:rPr>
              <a:t>ex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110" dirty="0">
                <a:latin typeface="Times New Roman"/>
                <a:cs typeface="Times New Roman"/>
              </a:rPr>
              <a:t>new </a:t>
            </a:r>
            <a:r>
              <a:rPr sz="1800" spc="-105" dirty="0">
                <a:latin typeface="Times New Roman"/>
                <a:cs typeface="Times New Roman"/>
              </a:rPr>
              <a:t>Exemple();  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IntContener 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val </a:t>
            </a:r>
            <a:r>
              <a:rPr sz="1800" spc="-155" dirty="0">
                <a:solidFill>
                  <a:srgbClr val="FF0000"/>
                </a:solidFill>
                <a:latin typeface="Times New Roman"/>
                <a:cs typeface="Times New Roman"/>
              </a:rPr>
              <a:t>= 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new 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IntConteneur(2);  </a:t>
            </a:r>
            <a:r>
              <a:rPr sz="1800" spc="-65" dirty="0">
                <a:latin typeface="Times New Roman"/>
                <a:cs typeface="Times New Roman"/>
              </a:rPr>
              <a:t>ex.carre( </a:t>
            </a:r>
            <a:r>
              <a:rPr sz="1800" spc="-110" dirty="0">
                <a:latin typeface="Times New Roman"/>
                <a:cs typeface="Times New Roman"/>
              </a:rPr>
              <a:t>val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);</a:t>
            </a:r>
            <a:endParaRPr sz="1800" dirty="0">
              <a:latin typeface="Times New Roman"/>
              <a:cs typeface="Times New Roman"/>
            </a:endParaRPr>
          </a:p>
          <a:p>
            <a:pPr marL="413384">
              <a:lnSpc>
                <a:spcPct val="100000"/>
              </a:lnSpc>
              <a:spcBef>
                <a:spcPts val="215"/>
              </a:spcBef>
            </a:pPr>
            <a:r>
              <a:rPr sz="1800" spc="-105" dirty="0">
                <a:latin typeface="Times New Roman"/>
                <a:cs typeface="Times New Roman"/>
              </a:rPr>
              <a:t>System.out.println("Valeur </a:t>
            </a:r>
            <a:r>
              <a:rPr sz="1800" spc="-40" dirty="0">
                <a:latin typeface="Times New Roman"/>
                <a:cs typeface="Times New Roman"/>
              </a:rPr>
              <a:t>au </a:t>
            </a:r>
            <a:r>
              <a:rPr sz="1800" spc="-50" dirty="0">
                <a:latin typeface="Times New Roman"/>
                <a:cs typeface="Times New Roman"/>
              </a:rPr>
              <a:t>carré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215" dirty="0">
                <a:latin typeface="Times New Roman"/>
                <a:cs typeface="Times New Roman"/>
              </a:rPr>
              <a:t>" </a:t>
            </a:r>
            <a:r>
              <a:rPr sz="1800" spc="-155" dirty="0">
                <a:latin typeface="Times New Roman"/>
                <a:cs typeface="Times New Roman"/>
              </a:rPr>
              <a:t>+ 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val.valeur</a:t>
            </a:r>
            <a:r>
              <a:rPr sz="1800" spc="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);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18228" y="6084809"/>
            <a:ext cx="88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391" y="2663408"/>
            <a:ext cx="2588895" cy="1146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25" dirty="0">
                <a:latin typeface="Times New Roman"/>
                <a:cs typeface="Times New Roman"/>
              </a:rPr>
              <a:t>public </a:t>
            </a:r>
            <a:r>
              <a:rPr sz="1800" spc="114" dirty="0">
                <a:latin typeface="Times New Roman"/>
                <a:cs typeface="Times New Roman"/>
              </a:rPr>
              <a:t>class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IntConteneur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26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393065">
              <a:lnSpc>
                <a:spcPct val="100000"/>
              </a:lnSpc>
            </a:pPr>
            <a:r>
              <a:rPr sz="1800" spc="25" dirty="0">
                <a:latin typeface="Times New Roman"/>
                <a:cs typeface="Times New Roman"/>
              </a:rPr>
              <a:t>public </a:t>
            </a:r>
            <a:r>
              <a:rPr sz="1800" spc="-10" dirty="0">
                <a:latin typeface="Times New Roman"/>
                <a:cs typeface="Times New Roman"/>
              </a:rPr>
              <a:t>int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valeur;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800" spc="-26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87667" y="3810000"/>
            <a:ext cx="687070" cy="1125220"/>
          </a:xfrm>
          <a:custGeom>
            <a:avLst/>
            <a:gdLst/>
            <a:ahLst/>
            <a:cxnLst/>
            <a:rect l="l" t="t" r="r" b="b"/>
            <a:pathLst>
              <a:path w="687070" h="1125220">
                <a:moveTo>
                  <a:pt x="639530" y="513588"/>
                </a:moveTo>
                <a:lnTo>
                  <a:pt x="272796" y="513588"/>
                </a:lnTo>
                <a:lnTo>
                  <a:pt x="315250" y="489830"/>
                </a:lnTo>
                <a:lnTo>
                  <a:pt x="356018" y="462959"/>
                </a:lnTo>
                <a:lnTo>
                  <a:pt x="394985" y="433108"/>
                </a:lnTo>
                <a:lnTo>
                  <a:pt x="432032" y="400411"/>
                </a:lnTo>
                <a:lnTo>
                  <a:pt x="467045" y="364999"/>
                </a:lnTo>
                <a:lnTo>
                  <a:pt x="499906" y="327007"/>
                </a:lnTo>
                <a:lnTo>
                  <a:pt x="530498" y="286568"/>
                </a:lnTo>
                <a:lnTo>
                  <a:pt x="558705" y="243815"/>
                </a:lnTo>
                <a:lnTo>
                  <a:pt x="584412" y="198881"/>
                </a:lnTo>
                <a:lnTo>
                  <a:pt x="607500" y="151899"/>
                </a:lnTo>
                <a:lnTo>
                  <a:pt x="627854" y="103003"/>
                </a:lnTo>
                <a:lnTo>
                  <a:pt x="645356" y="52325"/>
                </a:lnTo>
                <a:lnTo>
                  <a:pt x="659892" y="0"/>
                </a:lnTo>
                <a:lnTo>
                  <a:pt x="670536" y="48486"/>
                </a:lnTo>
                <a:lnTo>
                  <a:pt x="678498" y="97091"/>
                </a:lnTo>
                <a:lnTo>
                  <a:pt x="683826" y="145696"/>
                </a:lnTo>
                <a:lnTo>
                  <a:pt x="686569" y="194183"/>
                </a:lnTo>
                <a:lnTo>
                  <a:pt x="686708" y="243815"/>
                </a:lnTo>
                <a:lnTo>
                  <a:pt x="684490" y="290322"/>
                </a:lnTo>
                <a:lnTo>
                  <a:pt x="679765" y="337736"/>
                </a:lnTo>
                <a:lnTo>
                  <a:pt x="672648" y="384556"/>
                </a:lnTo>
                <a:lnTo>
                  <a:pt x="663187" y="430660"/>
                </a:lnTo>
                <a:lnTo>
                  <a:pt x="651429" y="475932"/>
                </a:lnTo>
                <a:lnTo>
                  <a:pt x="639530" y="513588"/>
                </a:lnTo>
                <a:close/>
              </a:path>
              <a:path w="687070" h="1125220">
                <a:moveTo>
                  <a:pt x="272796" y="1124712"/>
                </a:moveTo>
                <a:lnTo>
                  <a:pt x="0" y="800100"/>
                </a:lnTo>
                <a:lnTo>
                  <a:pt x="272796" y="344424"/>
                </a:lnTo>
                <a:lnTo>
                  <a:pt x="272796" y="513588"/>
                </a:lnTo>
                <a:lnTo>
                  <a:pt x="639530" y="513588"/>
                </a:lnTo>
                <a:lnTo>
                  <a:pt x="621220" y="563499"/>
                </a:lnTo>
                <a:lnTo>
                  <a:pt x="602865" y="605555"/>
                </a:lnTo>
                <a:lnTo>
                  <a:pt x="582407" y="646303"/>
                </a:lnTo>
                <a:lnTo>
                  <a:pt x="559894" y="685621"/>
                </a:lnTo>
                <a:lnTo>
                  <a:pt x="535375" y="723392"/>
                </a:lnTo>
                <a:lnTo>
                  <a:pt x="508898" y="759495"/>
                </a:lnTo>
                <a:lnTo>
                  <a:pt x="480512" y="793813"/>
                </a:lnTo>
                <a:lnTo>
                  <a:pt x="450264" y="826226"/>
                </a:lnTo>
                <a:lnTo>
                  <a:pt x="418203" y="856615"/>
                </a:lnTo>
                <a:lnTo>
                  <a:pt x="384378" y="884860"/>
                </a:lnTo>
                <a:lnTo>
                  <a:pt x="348836" y="910844"/>
                </a:lnTo>
                <a:lnTo>
                  <a:pt x="311626" y="934446"/>
                </a:lnTo>
                <a:lnTo>
                  <a:pt x="272796" y="955548"/>
                </a:lnTo>
                <a:lnTo>
                  <a:pt x="272796" y="1124712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87667" y="2788920"/>
            <a:ext cx="685800" cy="1243965"/>
          </a:xfrm>
          <a:custGeom>
            <a:avLst/>
            <a:gdLst/>
            <a:ahLst/>
            <a:cxnLst/>
            <a:rect l="l" t="t" r="r" b="b"/>
            <a:pathLst>
              <a:path w="685800" h="1243964">
                <a:moveTo>
                  <a:pt x="685800" y="1243584"/>
                </a:moveTo>
                <a:lnTo>
                  <a:pt x="684344" y="1190968"/>
                </a:lnTo>
                <a:lnTo>
                  <a:pt x="680037" y="1139263"/>
                </a:lnTo>
                <a:lnTo>
                  <a:pt x="672969" y="1088573"/>
                </a:lnTo>
                <a:lnTo>
                  <a:pt x="663229" y="1039004"/>
                </a:lnTo>
                <a:lnTo>
                  <a:pt x="650906" y="990660"/>
                </a:lnTo>
                <a:lnTo>
                  <a:pt x="636090" y="943649"/>
                </a:lnTo>
                <a:lnTo>
                  <a:pt x="618871" y="898073"/>
                </a:lnTo>
                <a:lnTo>
                  <a:pt x="599337" y="854040"/>
                </a:lnTo>
                <a:lnTo>
                  <a:pt x="577580" y="811655"/>
                </a:lnTo>
                <a:lnTo>
                  <a:pt x="553687" y="771022"/>
                </a:lnTo>
                <a:lnTo>
                  <a:pt x="527749" y="732247"/>
                </a:lnTo>
                <a:lnTo>
                  <a:pt x="499855" y="695435"/>
                </a:lnTo>
                <a:lnTo>
                  <a:pt x="470095" y="660692"/>
                </a:lnTo>
                <a:lnTo>
                  <a:pt x="438559" y="628124"/>
                </a:lnTo>
                <a:lnTo>
                  <a:pt x="405335" y="597834"/>
                </a:lnTo>
                <a:lnTo>
                  <a:pt x="370513" y="569930"/>
                </a:lnTo>
                <a:lnTo>
                  <a:pt x="334184" y="544515"/>
                </a:lnTo>
                <a:lnTo>
                  <a:pt x="296435" y="521696"/>
                </a:lnTo>
                <a:lnTo>
                  <a:pt x="257358" y="501578"/>
                </a:lnTo>
                <a:lnTo>
                  <a:pt x="217041" y="484266"/>
                </a:lnTo>
                <a:lnTo>
                  <a:pt x="175575" y="469865"/>
                </a:lnTo>
                <a:lnTo>
                  <a:pt x="133048" y="458481"/>
                </a:lnTo>
                <a:lnTo>
                  <a:pt x="89550" y="450219"/>
                </a:lnTo>
                <a:lnTo>
                  <a:pt x="45171" y="445185"/>
                </a:lnTo>
                <a:lnTo>
                  <a:pt x="0" y="443484"/>
                </a:lnTo>
                <a:lnTo>
                  <a:pt x="0" y="0"/>
                </a:lnTo>
                <a:lnTo>
                  <a:pt x="45171" y="1701"/>
                </a:lnTo>
                <a:lnTo>
                  <a:pt x="89550" y="6735"/>
                </a:lnTo>
                <a:lnTo>
                  <a:pt x="133048" y="14997"/>
                </a:lnTo>
                <a:lnTo>
                  <a:pt x="175575" y="26381"/>
                </a:lnTo>
                <a:lnTo>
                  <a:pt x="217041" y="40782"/>
                </a:lnTo>
                <a:lnTo>
                  <a:pt x="257358" y="58094"/>
                </a:lnTo>
                <a:lnTo>
                  <a:pt x="296435" y="78212"/>
                </a:lnTo>
                <a:lnTo>
                  <a:pt x="334184" y="101031"/>
                </a:lnTo>
                <a:lnTo>
                  <a:pt x="370513" y="126446"/>
                </a:lnTo>
                <a:lnTo>
                  <a:pt x="405335" y="154350"/>
                </a:lnTo>
                <a:lnTo>
                  <a:pt x="438559" y="184640"/>
                </a:lnTo>
                <a:lnTo>
                  <a:pt x="470095" y="217208"/>
                </a:lnTo>
                <a:lnTo>
                  <a:pt x="499855" y="251951"/>
                </a:lnTo>
                <a:lnTo>
                  <a:pt x="527749" y="288763"/>
                </a:lnTo>
                <a:lnTo>
                  <a:pt x="553687" y="327538"/>
                </a:lnTo>
                <a:lnTo>
                  <a:pt x="577580" y="368171"/>
                </a:lnTo>
                <a:lnTo>
                  <a:pt x="599337" y="410556"/>
                </a:lnTo>
                <a:lnTo>
                  <a:pt x="618871" y="454589"/>
                </a:lnTo>
                <a:lnTo>
                  <a:pt x="636090" y="500165"/>
                </a:lnTo>
                <a:lnTo>
                  <a:pt x="650906" y="547176"/>
                </a:lnTo>
                <a:lnTo>
                  <a:pt x="663229" y="595520"/>
                </a:lnTo>
                <a:lnTo>
                  <a:pt x="672969" y="645089"/>
                </a:lnTo>
                <a:lnTo>
                  <a:pt x="680037" y="695779"/>
                </a:lnTo>
                <a:lnTo>
                  <a:pt x="684344" y="747484"/>
                </a:lnTo>
                <a:lnTo>
                  <a:pt x="685800" y="800100"/>
                </a:lnTo>
                <a:lnTo>
                  <a:pt x="685800" y="1243584"/>
                </a:lnTo>
                <a:close/>
              </a:path>
            </a:pathLst>
          </a:custGeom>
          <a:solidFill>
            <a:srgbClr val="CD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83096" y="2784348"/>
            <a:ext cx="696595" cy="2162810"/>
          </a:xfrm>
          <a:custGeom>
            <a:avLst/>
            <a:gdLst/>
            <a:ahLst/>
            <a:cxnLst/>
            <a:rect l="l" t="t" r="r" b="b"/>
            <a:pathLst>
              <a:path w="696595" h="2162810">
                <a:moveTo>
                  <a:pt x="300228" y="531876"/>
                </a:moveTo>
                <a:lnTo>
                  <a:pt x="239268" y="501396"/>
                </a:lnTo>
                <a:lnTo>
                  <a:pt x="175260" y="478536"/>
                </a:lnTo>
                <a:lnTo>
                  <a:pt x="141732" y="469392"/>
                </a:lnTo>
                <a:lnTo>
                  <a:pt x="143256" y="469392"/>
                </a:lnTo>
                <a:lnTo>
                  <a:pt x="108204" y="461772"/>
                </a:lnTo>
                <a:lnTo>
                  <a:pt x="109728" y="461772"/>
                </a:lnTo>
                <a:lnTo>
                  <a:pt x="74676" y="457200"/>
                </a:lnTo>
                <a:lnTo>
                  <a:pt x="39624" y="454152"/>
                </a:lnTo>
                <a:lnTo>
                  <a:pt x="41148" y="454152"/>
                </a:lnTo>
                <a:lnTo>
                  <a:pt x="0" y="452628"/>
                </a:lnTo>
                <a:lnTo>
                  <a:pt x="0" y="0"/>
                </a:lnTo>
                <a:lnTo>
                  <a:pt x="41148" y="1524"/>
                </a:lnTo>
                <a:lnTo>
                  <a:pt x="76200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443484"/>
                </a:lnTo>
                <a:lnTo>
                  <a:pt x="6096" y="443484"/>
                </a:lnTo>
                <a:lnTo>
                  <a:pt x="10668" y="448056"/>
                </a:lnTo>
                <a:lnTo>
                  <a:pt x="76200" y="448056"/>
                </a:lnTo>
                <a:lnTo>
                  <a:pt x="111252" y="452628"/>
                </a:lnTo>
                <a:lnTo>
                  <a:pt x="178308" y="469392"/>
                </a:lnTo>
                <a:lnTo>
                  <a:pt x="242316" y="492252"/>
                </a:lnTo>
                <a:lnTo>
                  <a:pt x="304800" y="522732"/>
                </a:lnTo>
                <a:lnTo>
                  <a:pt x="317500" y="530352"/>
                </a:lnTo>
                <a:lnTo>
                  <a:pt x="300228" y="530352"/>
                </a:lnTo>
                <a:lnTo>
                  <a:pt x="300228" y="531876"/>
                </a:lnTo>
                <a:close/>
              </a:path>
              <a:path w="696595" h="2162810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696595" h="2162810">
                <a:moveTo>
                  <a:pt x="269748" y="73152"/>
                </a:moveTo>
                <a:lnTo>
                  <a:pt x="239268" y="57912"/>
                </a:lnTo>
                <a:lnTo>
                  <a:pt x="207264" y="45720"/>
                </a:lnTo>
                <a:lnTo>
                  <a:pt x="175260" y="35052"/>
                </a:lnTo>
                <a:lnTo>
                  <a:pt x="141732" y="25908"/>
                </a:lnTo>
                <a:lnTo>
                  <a:pt x="143256" y="25908"/>
                </a:lnTo>
                <a:lnTo>
                  <a:pt x="108204" y="19812"/>
                </a:lnTo>
                <a:lnTo>
                  <a:pt x="109728" y="19812"/>
                </a:lnTo>
                <a:lnTo>
                  <a:pt x="74676" y="13716"/>
                </a:lnTo>
                <a:lnTo>
                  <a:pt x="39624" y="10668"/>
                </a:lnTo>
                <a:lnTo>
                  <a:pt x="10668" y="10668"/>
                </a:lnTo>
                <a:lnTo>
                  <a:pt x="10668" y="4572"/>
                </a:lnTo>
                <a:lnTo>
                  <a:pt x="76200" y="4572"/>
                </a:lnTo>
                <a:lnTo>
                  <a:pt x="111252" y="9144"/>
                </a:lnTo>
                <a:lnTo>
                  <a:pt x="178308" y="25908"/>
                </a:lnTo>
                <a:lnTo>
                  <a:pt x="242316" y="48768"/>
                </a:lnTo>
                <a:lnTo>
                  <a:pt x="289560" y="71628"/>
                </a:lnTo>
                <a:lnTo>
                  <a:pt x="269748" y="71628"/>
                </a:lnTo>
                <a:lnTo>
                  <a:pt x="269748" y="73152"/>
                </a:lnTo>
                <a:close/>
              </a:path>
              <a:path w="696595" h="2162810">
                <a:moveTo>
                  <a:pt x="385572" y="146304"/>
                </a:moveTo>
                <a:lnTo>
                  <a:pt x="358140" y="124968"/>
                </a:lnTo>
                <a:lnTo>
                  <a:pt x="329184" y="105156"/>
                </a:lnTo>
                <a:lnTo>
                  <a:pt x="300228" y="88392"/>
                </a:lnTo>
                <a:lnTo>
                  <a:pt x="269748" y="71628"/>
                </a:lnTo>
                <a:lnTo>
                  <a:pt x="289560" y="71628"/>
                </a:lnTo>
                <a:lnTo>
                  <a:pt x="304800" y="79248"/>
                </a:lnTo>
                <a:lnTo>
                  <a:pt x="335280" y="97536"/>
                </a:lnTo>
                <a:lnTo>
                  <a:pt x="364236" y="117348"/>
                </a:lnTo>
                <a:lnTo>
                  <a:pt x="399505" y="144780"/>
                </a:lnTo>
                <a:lnTo>
                  <a:pt x="385572" y="144780"/>
                </a:lnTo>
                <a:lnTo>
                  <a:pt x="385572" y="146304"/>
                </a:lnTo>
                <a:close/>
              </a:path>
              <a:path w="696595" h="2162810">
                <a:moveTo>
                  <a:pt x="438912" y="192024"/>
                </a:moveTo>
                <a:lnTo>
                  <a:pt x="413004" y="167640"/>
                </a:lnTo>
                <a:lnTo>
                  <a:pt x="385572" y="144780"/>
                </a:lnTo>
                <a:lnTo>
                  <a:pt x="399505" y="144780"/>
                </a:lnTo>
                <a:lnTo>
                  <a:pt x="419100" y="160020"/>
                </a:lnTo>
                <a:lnTo>
                  <a:pt x="445008" y="184404"/>
                </a:lnTo>
                <a:lnTo>
                  <a:pt x="450745" y="190500"/>
                </a:lnTo>
                <a:lnTo>
                  <a:pt x="438912" y="190500"/>
                </a:lnTo>
                <a:lnTo>
                  <a:pt x="438912" y="192024"/>
                </a:lnTo>
                <a:close/>
              </a:path>
              <a:path w="696595" h="2162810">
                <a:moveTo>
                  <a:pt x="588264" y="393192"/>
                </a:moveTo>
                <a:lnTo>
                  <a:pt x="569976" y="359664"/>
                </a:lnTo>
                <a:lnTo>
                  <a:pt x="550164" y="329184"/>
                </a:lnTo>
                <a:lnTo>
                  <a:pt x="551688" y="329184"/>
                </a:lnTo>
                <a:lnTo>
                  <a:pt x="509016" y="269748"/>
                </a:lnTo>
                <a:lnTo>
                  <a:pt x="463296" y="216408"/>
                </a:lnTo>
                <a:lnTo>
                  <a:pt x="438912" y="190500"/>
                </a:lnTo>
                <a:lnTo>
                  <a:pt x="450745" y="190500"/>
                </a:lnTo>
                <a:lnTo>
                  <a:pt x="493776" y="236220"/>
                </a:lnTo>
                <a:lnTo>
                  <a:pt x="516636" y="263652"/>
                </a:lnTo>
                <a:lnTo>
                  <a:pt x="537972" y="294132"/>
                </a:lnTo>
                <a:lnTo>
                  <a:pt x="559308" y="323088"/>
                </a:lnTo>
                <a:lnTo>
                  <a:pt x="577596" y="355092"/>
                </a:lnTo>
                <a:lnTo>
                  <a:pt x="595884" y="388620"/>
                </a:lnTo>
                <a:lnTo>
                  <a:pt x="597408" y="391668"/>
                </a:lnTo>
                <a:lnTo>
                  <a:pt x="588264" y="391668"/>
                </a:lnTo>
                <a:lnTo>
                  <a:pt x="588264" y="393192"/>
                </a:lnTo>
                <a:close/>
              </a:path>
              <a:path w="696595" h="2162810">
                <a:moveTo>
                  <a:pt x="678180" y="684276"/>
                </a:moveTo>
                <a:lnTo>
                  <a:pt x="672084" y="644652"/>
                </a:lnTo>
                <a:lnTo>
                  <a:pt x="664464" y="606552"/>
                </a:lnTo>
                <a:lnTo>
                  <a:pt x="655320" y="568452"/>
                </a:lnTo>
                <a:lnTo>
                  <a:pt x="644652" y="531876"/>
                </a:lnTo>
                <a:lnTo>
                  <a:pt x="632460" y="495300"/>
                </a:lnTo>
                <a:lnTo>
                  <a:pt x="603504" y="425196"/>
                </a:lnTo>
                <a:lnTo>
                  <a:pt x="588264" y="391668"/>
                </a:lnTo>
                <a:lnTo>
                  <a:pt x="597408" y="391668"/>
                </a:lnTo>
                <a:lnTo>
                  <a:pt x="627888" y="455676"/>
                </a:lnTo>
                <a:lnTo>
                  <a:pt x="641604" y="492252"/>
                </a:lnTo>
                <a:lnTo>
                  <a:pt x="653796" y="528828"/>
                </a:lnTo>
                <a:lnTo>
                  <a:pt x="664464" y="565404"/>
                </a:lnTo>
                <a:lnTo>
                  <a:pt x="673608" y="603504"/>
                </a:lnTo>
                <a:lnTo>
                  <a:pt x="681228" y="643128"/>
                </a:lnTo>
                <a:lnTo>
                  <a:pt x="687324" y="682752"/>
                </a:lnTo>
                <a:lnTo>
                  <a:pt x="678180" y="682752"/>
                </a:lnTo>
                <a:lnTo>
                  <a:pt x="678180" y="684276"/>
                </a:lnTo>
                <a:close/>
              </a:path>
              <a:path w="696595" h="2162810">
                <a:moveTo>
                  <a:pt x="10668" y="448056"/>
                </a:moveTo>
                <a:lnTo>
                  <a:pt x="6096" y="443484"/>
                </a:lnTo>
                <a:lnTo>
                  <a:pt x="10668" y="443682"/>
                </a:lnTo>
                <a:lnTo>
                  <a:pt x="10668" y="448056"/>
                </a:lnTo>
                <a:close/>
              </a:path>
              <a:path w="696595" h="2162810">
                <a:moveTo>
                  <a:pt x="10668" y="443682"/>
                </a:moveTo>
                <a:lnTo>
                  <a:pt x="6096" y="443484"/>
                </a:lnTo>
                <a:lnTo>
                  <a:pt x="10668" y="443484"/>
                </a:lnTo>
                <a:lnTo>
                  <a:pt x="10668" y="443682"/>
                </a:lnTo>
                <a:close/>
              </a:path>
              <a:path w="696595" h="2162810">
                <a:moveTo>
                  <a:pt x="76200" y="448056"/>
                </a:moveTo>
                <a:lnTo>
                  <a:pt x="10668" y="448056"/>
                </a:lnTo>
                <a:lnTo>
                  <a:pt x="10668" y="443682"/>
                </a:lnTo>
                <a:lnTo>
                  <a:pt x="41148" y="445008"/>
                </a:lnTo>
                <a:lnTo>
                  <a:pt x="76200" y="448056"/>
                </a:lnTo>
                <a:close/>
              </a:path>
              <a:path w="696595" h="2162810">
                <a:moveTo>
                  <a:pt x="463296" y="659892"/>
                </a:moveTo>
                <a:lnTo>
                  <a:pt x="437388" y="633984"/>
                </a:lnTo>
                <a:lnTo>
                  <a:pt x="438912" y="633984"/>
                </a:lnTo>
                <a:lnTo>
                  <a:pt x="413004" y="611124"/>
                </a:lnTo>
                <a:lnTo>
                  <a:pt x="385572" y="588264"/>
                </a:lnTo>
                <a:lnTo>
                  <a:pt x="358140" y="568452"/>
                </a:lnTo>
                <a:lnTo>
                  <a:pt x="329184" y="548640"/>
                </a:lnTo>
                <a:lnTo>
                  <a:pt x="300228" y="530352"/>
                </a:lnTo>
                <a:lnTo>
                  <a:pt x="317500" y="530352"/>
                </a:lnTo>
                <a:lnTo>
                  <a:pt x="364236" y="559308"/>
                </a:lnTo>
                <a:lnTo>
                  <a:pt x="419100" y="603504"/>
                </a:lnTo>
                <a:lnTo>
                  <a:pt x="469392" y="652272"/>
                </a:lnTo>
                <a:lnTo>
                  <a:pt x="474810" y="658368"/>
                </a:lnTo>
                <a:lnTo>
                  <a:pt x="463296" y="658368"/>
                </a:lnTo>
                <a:lnTo>
                  <a:pt x="463296" y="659892"/>
                </a:lnTo>
                <a:close/>
              </a:path>
              <a:path w="696595" h="2162810">
                <a:moveTo>
                  <a:pt x="562791" y="772668"/>
                </a:moveTo>
                <a:lnTo>
                  <a:pt x="551688" y="772668"/>
                </a:lnTo>
                <a:lnTo>
                  <a:pt x="530352" y="742188"/>
                </a:lnTo>
                <a:lnTo>
                  <a:pt x="509016" y="713232"/>
                </a:lnTo>
                <a:lnTo>
                  <a:pt x="463296" y="658368"/>
                </a:lnTo>
                <a:lnTo>
                  <a:pt x="474810" y="658368"/>
                </a:lnTo>
                <a:lnTo>
                  <a:pt x="493776" y="679704"/>
                </a:lnTo>
                <a:lnTo>
                  <a:pt x="516636" y="707136"/>
                </a:lnTo>
                <a:lnTo>
                  <a:pt x="537972" y="736092"/>
                </a:lnTo>
                <a:lnTo>
                  <a:pt x="559308" y="766572"/>
                </a:lnTo>
                <a:lnTo>
                  <a:pt x="562791" y="772668"/>
                </a:lnTo>
                <a:close/>
              </a:path>
              <a:path w="696595" h="2162810">
                <a:moveTo>
                  <a:pt x="696468" y="1248156"/>
                </a:moveTo>
                <a:lnTo>
                  <a:pt x="694944" y="1205484"/>
                </a:lnTo>
                <a:lnTo>
                  <a:pt x="691896" y="1165860"/>
                </a:lnTo>
                <a:lnTo>
                  <a:pt x="687324" y="1124712"/>
                </a:lnTo>
                <a:lnTo>
                  <a:pt x="685800" y="1114806"/>
                </a:lnTo>
                <a:lnTo>
                  <a:pt x="685800" y="763524"/>
                </a:lnTo>
                <a:lnTo>
                  <a:pt x="682752" y="723900"/>
                </a:lnTo>
                <a:lnTo>
                  <a:pt x="678180" y="682752"/>
                </a:lnTo>
                <a:lnTo>
                  <a:pt x="687324" y="682752"/>
                </a:lnTo>
                <a:lnTo>
                  <a:pt x="691896" y="722376"/>
                </a:lnTo>
                <a:lnTo>
                  <a:pt x="694944" y="763524"/>
                </a:lnTo>
                <a:lnTo>
                  <a:pt x="696411" y="803148"/>
                </a:lnTo>
                <a:lnTo>
                  <a:pt x="696468" y="1248156"/>
                </a:lnTo>
                <a:close/>
              </a:path>
              <a:path w="696595" h="2162810">
                <a:moveTo>
                  <a:pt x="632460" y="938784"/>
                </a:moveTo>
                <a:lnTo>
                  <a:pt x="618744" y="902208"/>
                </a:lnTo>
                <a:lnTo>
                  <a:pt x="588264" y="835152"/>
                </a:lnTo>
                <a:lnTo>
                  <a:pt x="569976" y="803148"/>
                </a:lnTo>
                <a:lnTo>
                  <a:pt x="550164" y="771144"/>
                </a:lnTo>
                <a:lnTo>
                  <a:pt x="551688" y="772668"/>
                </a:lnTo>
                <a:lnTo>
                  <a:pt x="562791" y="772668"/>
                </a:lnTo>
                <a:lnTo>
                  <a:pt x="595884" y="830580"/>
                </a:lnTo>
                <a:lnTo>
                  <a:pt x="612648" y="864108"/>
                </a:lnTo>
                <a:lnTo>
                  <a:pt x="627888" y="899160"/>
                </a:lnTo>
                <a:lnTo>
                  <a:pt x="641604" y="934212"/>
                </a:lnTo>
                <a:lnTo>
                  <a:pt x="642620" y="937260"/>
                </a:lnTo>
                <a:lnTo>
                  <a:pt x="632460" y="937260"/>
                </a:lnTo>
                <a:lnTo>
                  <a:pt x="632460" y="938784"/>
                </a:lnTo>
                <a:close/>
              </a:path>
              <a:path w="696595" h="2162810">
                <a:moveTo>
                  <a:pt x="659196" y="1026563"/>
                </a:moveTo>
                <a:lnTo>
                  <a:pt x="655320" y="1010412"/>
                </a:lnTo>
                <a:lnTo>
                  <a:pt x="644652" y="973836"/>
                </a:lnTo>
                <a:lnTo>
                  <a:pt x="632460" y="937260"/>
                </a:lnTo>
                <a:lnTo>
                  <a:pt x="642620" y="937260"/>
                </a:lnTo>
                <a:lnTo>
                  <a:pt x="653796" y="970788"/>
                </a:lnTo>
                <a:lnTo>
                  <a:pt x="664464" y="1008888"/>
                </a:lnTo>
                <a:lnTo>
                  <a:pt x="668121" y="1024128"/>
                </a:lnTo>
                <a:lnTo>
                  <a:pt x="659892" y="1024128"/>
                </a:lnTo>
                <a:lnTo>
                  <a:pt x="659196" y="1026563"/>
                </a:lnTo>
                <a:close/>
              </a:path>
              <a:path w="696595" h="2162810">
                <a:moveTo>
                  <a:pt x="663768" y="1045613"/>
                </a:moveTo>
                <a:lnTo>
                  <a:pt x="659196" y="1026563"/>
                </a:lnTo>
                <a:lnTo>
                  <a:pt x="659892" y="1024128"/>
                </a:lnTo>
                <a:lnTo>
                  <a:pt x="668837" y="1027109"/>
                </a:lnTo>
                <a:lnTo>
                  <a:pt x="668936" y="1027523"/>
                </a:lnTo>
                <a:lnTo>
                  <a:pt x="663768" y="1045613"/>
                </a:lnTo>
                <a:close/>
              </a:path>
              <a:path w="696595" h="2162810">
                <a:moveTo>
                  <a:pt x="668837" y="1027109"/>
                </a:moveTo>
                <a:lnTo>
                  <a:pt x="659892" y="1024128"/>
                </a:lnTo>
                <a:lnTo>
                  <a:pt x="668121" y="1024128"/>
                </a:lnTo>
                <a:lnTo>
                  <a:pt x="668837" y="1027109"/>
                </a:lnTo>
                <a:close/>
              </a:path>
              <a:path w="696595" h="2162810">
                <a:moveTo>
                  <a:pt x="285496" y="1539240"/>
                </a:moveTo>
                <a:lnTo>
                  <a:pt x="281940" y="1539240"/>
                </a:lnTo>
                <a:lnTo>
                  <a:pt x="281940" y="1530692"/>
                </a:lnTo>
                <a:lnTo>
                  <a:pt x="309372" y="1516380"/>
                </a:lnTo>
                <a:lnTo>
                  <a:pt x="342900" y="1495044"/>
                </a:lnTo>
                <a:lnTo>
                  <a:pt x="374904" y="1472184"/>
                </a:lnTo>
                <a:lnTo>
                  <a:pt x="405384" y="1447800"/>
                </a:lnTo>
                <a:lnTo>
                  <a:pt x="435864" y="1420368"/>
                </a:lnTo>
                <a:lnTo>
                  <a:pt x="463296" y="1392936"/>
                </a:lnTo>
                <a:lnTo>
                  <a:pt x="490728" y="1362456"/>
                </a:lnTo>
                <a:lnTo>
                  <a:pt x="516636" y="1330452"/>
                </a:lnTo>
                <a:lnTo>
                  <a:pt x="539496" y="1296924"/>
                </a:lnTo>
                <a:lnTo>
                  <a:pt x="562356" y="1261872"/>
                </a:lnTo>
                <a:lnTo>
                  <a:pt x="583692" y="1225296"/>
                </a:lnTo>
                <a:lnTo>
                  <a:pt x="582168" y="1225296"/>
                </a:lnTo>
                <a:lnTo>
                  <a:pt x="601980" y="1187196"/>
                </a:lnTo>
                <a:lnTo>
                  <a:pt x="618744" y="1149096"/>
                </a:lnTo>
                <a:lnTo>
                  <a:pt x="633984" y="1107948"/>
                </a:lnTo>
                <a:lnTo>
                  <a:pt x="647700" y="1066800"/>
                </a:lnTo>
                <a:lnTo>
                  <a:pt x="659196" y="1026563"/>
                </a:lnTo>
                <a:lnTo>
                  <a:pt x="663768" y="1045613"/>
                </a:lnTo>
                <a:lnTo>
                  <a:pt x="643128" y="1112520"/>
                </a:lnTo>
                <a:lnTo>
                  <a:pt x="627888" y="1152144"/>
                </a:lnTo>
                <a:lnTo>
                  <a:pt x="611124" y="1191768"/>
                </a:lnTo>
                <a:lnTo>
                  <a:pt x="591312" y="1229868"/>
                </a:lnTo>
                <a:lnTo>
                  <a:pt x="569976" y="1266444"/>
                </a:lnTo>
                <a:lnTo>
                  <a:pt x="524256" y="1336548"/>
                </a:lnTo>
                <a:lnTo>
                  <a:pt x="498348" y="1368552"/>
                </a:lnTo>
                <a:lnTo>
                  <a:pt x="470916" y="1399032"/>
                </a:lnTo>
                <a:lnTo>
                  <a:pt x="441960" y="1427988"/>
                </a:lnTo>
                <a:lnTo>
                  <a:pt x="381000" y="1479804"/>
                </a:lnTo>
                <a:lnTo>
                  <a:pt x="347472" y="1502664"/>
                </a:lnTo>
                <a:lnTo>
                  <a:pt x="313944" y="1524000"/>
                </a:lnTo>
                <a:lnTo>
                  <a:pt x="285496" y="1539240"/>
                </a:lnTo>
                <a:close/>
              </a:path>
              <a:path w="696595" h="2162810">
                <a:moveTo>
                  <a:pt x="672084" y="1088136"/>
                </a:moveTo>
                <a:lnTo>
                  <a:pt x="664464" y="1048512"/>
                </a:lnTo>
                <a:lnTo>
                  <a:pt x="663768" y="1045613"/>
                </a:lnTo>
                <a:lnTo>
                  <a:pt x="668936" y="1027523"/>
                </a:lnTo>
                <a:lnTo>
                  <a:pt x="673608" y="1046988"/>
                </a:lnTo>
                <a:lnTo>
                  <a:pt x="681228" y="1085088"/>
                </a:lnTo>
                <a:lnTo>
                  <a:pt x="681462" y="1086612"/>
                </a:lnTo>
                <a:lnTo>
                  <a:pt x="672084" y="1086612"/>
                </a:lnTo>
                <a:lnTo>
                  <a:pt x="672084" y="1088136"/>
                </a:lnTo>
                <a:close/>
              </a:path>
              <a:path w="696595" h="2162810">
                <a:moveTo>
                  <a:pt x="685800" y="1207008"/>
                </a:moveTo>
                <a:lnTo>
                  <a:pt x="682752" y="1165860"/>
                </a:lnTo>
                <a:lnTo>
                  <a:pt x="678180" y="1126236"/>
                </a:lnTo>
                <a:lnTo>
                  <a:pt x="672084" y="1086612"/>
                </a:lnTo>
                <a:lnTo>
                  <a:pt x="681462" y="1086612"/>
                </a:lnTo>
                <a:lnTo>
                  <a:pt x="685800" y="1114806"/>
                </a:lnTo>
                <a:lnTo>
                  <a:pt x="685800" y="1207008"/>
                </a:lnTo>
                <a:close/>
              </a:path>
              <a:path w="696595" h="2162810">
                <a:moveTo>
                  <a:pt x="684276" y="1394460"/>
                </a:moveTo>
                <a:lnTo>
                  <a:pt x="675132" y="1394460"/>
                </a:lnTo>
                <a:lnTo>
                  <a:pt x="678180" y="1365504"/>
                </a:lnTo>
                <a:lnTo>
                  <a:pt x="682752" y="1336548"/>
                </a:lnTo>
                <a:lnTo>
                  <a:pt x="684276" y="1306068"/>
                </a:lnTo>
                <a:lnTo>
                  <a:pt x="685800" y="1277112"/>
                </a:lnTo>
                <a:lnTo>
                  <a:pt x="685800" y="1114806"/>
                </a:lnTo>
                <a:lnTo>
                  <a:pt x="687324" y="1124712"/>
                </a:lnTo>
                <a:lnTo>
                  <a:pt x="691896" y="1165860"/>
                </a:lnTo>
                <a:lnTo>
                  <a:pt x="694944" y="1205484"/>
                </a:lnTo>
                <a:lnTo>
                  <a:pt x="696468" y="1248156"/>
                </a:lnTo>
                <a:lnTo>
                  <a:pt x="694944" y="1277112"/>
                </a:lnTo>
                <a:lnTo>
                  <a:pt x="693420" y="1307592"/>
                </a:lnTo>
                <a:lnTo>
                  <a:pt x="691896" y="1336548"/>
                </a:lnTo>
                <a:lnTo>
                  <a:pt x="688848" y="1365504"/>
                </a:lnTo>
                <a:lnTo>
                  <a:pt x="684276" y="1394460"/>
                </a:lnTo>
                <a:close/>
              </a:path>
              <a:path w="696595" h="2162810">
                <a:moveTo>
                  <a:pt x="271272" y="1546860"/>
                </a:moveTo>
                <a:lnTo>
                  <a:pt x="271272" y="1388432"/>
                </a:lnTo>
                <a:lnTo>
                  <a:pt x="280416" y="1373124"/>
                </a:lnTo>
                <a:lnTo>
                  <a:pt x="271825" y="1370260"/>
                </a:lnTo>
                <a:lnTo>
                  <a:pt x="281940" y="1353312"/>
                </a:lnTo>
                <a:lnTo>
                  <a:pt x="281940" y="1530692"/>
                </a:lnTo>
                <a:lnTo>
                  <a:pt x="274320" y="1534668"/>
                </a:lnTo>
                <a:lnTo>
                  <a:pt x="281940" y="1539240"/>
                </a:lnTo>
                <a:lnTo>
                  <a:pt x="285496" y="1539240"/>
                </a:lnTo>
                <a:lnTo>
                  <a:pt x="271272" y="1546860"/>
                </a:lnTo>
                <a:close/>
              </a:path>
              <a:path w="696595" h="2162810">
                <a:moveTo>
                  <a:pt x="271272" y="1371188"/>
                </a:moveTo>
                <a:lnTo>
                  <a:pt x="271272" y="1370076"/>
                </a:lnTo>
                <a:lnTo>
                  <a:pt x="271825" y="1370260"/>
                </a:lnTo>
                <a:lnTo>
                  <a:pt x="271272" y="1371188"/>
                </a:lnTo>
                <a:close/>
              </a:path>
              <a:path w="696595" h="2162810">
                <a:moveTo>
                  <a:pt x="271272" y="1388432"/>
                </a:moveTo>
                <a:lnTo>
                  <a:pt x="271272" y="1371188"/>
                </a:lnTo>
                <a:lnTo>
                  <a:pt x="271825" y="1370260"/>
                </a:lnTo>
                <a:lnTo>
                  <a:pt x="280416" y="1373124"/>
                </a:lnTo>
                <a:lnTo>
                  <a:pt x="271272" y="1388432"/>
                </a:lnTo>
                <a:close/>
              </a:path>
              <a:path w="696595" h="2162810">
                <a:moveTo>
                  <a:pt x="271272" y="2149812"/>
                </a:moveTo>
                <a:lnTo>
                  <a:pt x="0" y="1825752"/>
                </a:lnTo>
                <a:lnTo>
                  <a:pt x="271272" y="1371188"/>
                </a:lnTo>
                <a:lnTo>
                  <a:pt x="271272" y="1388432"/>
                </a:lnTo>
                <a:lnTo>
                  <a:pt x="11874" y="1822704"/>
                </a:lnTo>
                <a:lnTo>
                  <a:pt x="9144" y="1822704"/>
                </a:lnTo>
                <a:lnTo>
                  <a:pt x="9144" y="1827276"/>
                </a:lnTo>
                <a:lnTo>
                  <a:pt x="12964" y="1827276"/>
                </a:lnTo>
                <a:lnTo>
                  <a:pt x="271272" y="2136374"/>
                </a:lnTo>
                <a:lnTo>
                  <a:pt x="271272" y="2149812"/>
                </a:lnTo>
                <a:close/>
              </a:path>
              <a:path w="696595" h="2162810">
                <a:moveTo>
                  <a:pt x="673928" y="1450848"/>
                </a:moveTo>
                <a:lnTo>
                  <a:pt x="664464" y="1450848"/>
                </a:lnTo>
                <a:lnTo>
                  <a:pt x="669036" y="1421892"/>
                </a:lnTo>
                <a:lnTo>
                  <a:pt x="675132" y="1392936"/>
                </a:lnTo>
                <a:lnTo>
                  <a:pt x="675132" y="1394460"/>
                </a:lnTo>
                <a:lnTo>
                  <a:pt x="684276" y="1394460"/>
                </a:lnTo>
                <a:lnTo>
                  <a:pt x="679704" y="1423416"/>
                </a:lnTo>
                <a:lnTo>
                  <a:pt x="673928" y="1450848"/>
                </a:lnTo>
                <a:close/>
              </a:path>
              <a:path w="696595" h="2162810">
                <a:moveTo>
                  <a:pt x="597408" y="1661160"/>
                </a:moveTo>
                <a:lnTo>
                  <a:pt x="586740" y="1661160"/>
                </a:lnTo>
                <a:lnTo>
                  <a:pt x="598932" y="1635252"/>
                </a:lnTo>
                <a:lnTo>
                  <a:pt x="611124" y="1610868"/>
                </a:lnTo>
                <a:lnTo>
                  <a:pt x="632460" y="1559052"/>
                </a:lnTo>
                <a:lnTo>
                  <a:pt x="641604" y="1531620"/>
                </a:lnTo>
                <a:lnTo>
                  <a:pt x="649224" y="1505712"/>
                </a:lnTo>
                <a:lnTo>
                  <a:pt x="656844" y="1478280"/>
                </a:lnTo>
                <a:lnTo>
                  <a:pt x="664464" y="1449324"/>
                </a:lnTo>
                <a:lnTo>
                  <a:pt x="664464" y="1450848"/>
                </a:lnTo>
                <a:lnTo>
                  <a:pt x="673928" y="1450848"/>
                </a:lnTo>
                <a:lnTo>
                  <a:pt x="673608" y="1452372"/>
                </a:lnTo>
                <a:lnTo>
                  <a:pt x="650748" y="1534668"/>
                </a:lnTo>
                <a:lnTo>
                  <a:pt x="640080" y="1562100"/>
                </a:lnTo>
                <a:lnTo>
                  <a:pt x="630936" y="1588008"/>
                </a:lnTo>
                <a:lnTo>
                  <a:pt x="620268" y="1613916"/>
                </a:lnTo>
                <a:lnTo>
                  <a:pt x="608076" y="1639824"/>
                </a:lnTo>
                <a:lnTo>
                  <a:pt x="597408" y="1661160"/>
                </a:lnTo>
                <a:close/>
              </a:path>
              <a:path w="696595" h="2162810">
                <a:moveTo>
                  <a:pt x="281940" y="1539240"/>
                </a:moveTo>
                <a:lnTo>
                  <a:pt x="274320" y="1534668"/>
                </a:lnTo>
                <a:lnTo>
                  <a:pt x="281940" y="1530692"/>
                </a:lnTo>
                <a:lnTo>
                  <a:pt x="281940" y="1539240"/>
                </a:lnTo>
                <a:close/>
              </a:path>
              <a:path w="696595" h="2162810">
                <a:moveTo>
                  <a:pt x="541020" y="1754124"/>
                </a:moveTo>
                <a:lnTo>
                  <a:pt x="530352" y="1754124"/>
                </a:lnTo>
                <a:lnTo>
                  <a:pt x="560832" y="1708404"/>
                </a:lnTo>
                <a:lnTo>
                  <a:pt x="574548" y="1684020"/>
                </a:lnTo>
                <a:lnTo>
                  <a:pt x="586740" y="1659636"/>
                </a:lnTo>
                <a:lnTo>
                  <a:pt x="586740" y="1661160"/>
                </a:lnTo>
                <a:lnTo>
                  <a:pt x="597408" y="1661160"/>
                </a:lnTo>
                <a:lnTo>
                  <a:pt x="595884" y="1664208"/>
                </a:lnTo>
                <a:lnTo>
                  <a:pt x="568452" y="1712976"/>
                </a:lnTo>
                <a:lnTo>
                  <a:pt x="541020" y="1754124"/>
                </a:lnTo>
                <a:close/>
              </a:path>
              <a:path w="696595" h="2162810">
                <a:moveTo>
                  <a:pt x="281940" y="2162556"/>
                </a:moveTo>
                <a:lnTo>
                  <a:pt x="271633" y="2150243"/>
                </a:lnTo>
                <a:lnTo>
                  <a:pt x="280416" y="2147316"/>
                </a:lnTo>
                <a:lnTo>
                  <a:pt x="271272" y="2136374"/>
                </a:lnTo>
                <a:lnTo>
                  <a:pt x="271272" y="1978152"/>
                </a:lnTo>
                <a:lnTo>
                  <a:pt x="320040" y="1952244"/>
                </a:lnTo>
                <a:lnTo>
                  <a:pt x="342900" y="1938528"/>
                </a:lnTo>
                <a:lnTo>
                  <a:pt x="364236" y="1923288"/>
                </a:lnTo>
                <a:lnTo>
                  <a:pt x="385572" y="1906524"/>
                </a:lnTo>
                <a:lnTo>
                  <a:pt x="405384" y="1891284"/>
                </a:lnTo>
                <a:lnTo>
                  <a:pt x="445008" y="1854708"/>
                </a:lnTo>
                <a:lnTo>
                  <a:pt x="443484" y="1854708"/>
                </a:lnTo>
                <a:lnTo>
                  <a:pt x="463296" y="1836420"/>
                </a:lnTo>
                <a:lnTo>
                  <a:pt x="480060" y="1816608"/>
                </a:lnTo>
                <a:lnTo>
                  <a:pt x="498348" y="1796796"/>
                </a:lnTo>
                <a:lnTo>
                  <a:pt x="515112" y="1775460"/>
                </a:lnTo>
                <a:lnTo>
                  <a:pt x="530352" y="1752600"/>
                </a:lnTo>
                <a:lnTo>
                  <a:pt x="530352" y="1754124"/>
                </a:lnTo>
                <a:lnTo>
                  <a:pt x="541020" y="1754124"/>
                </a:lnTo>
                <a:lnTo>
                  <a:pt x="505968" y="1802892"/>
                </a:lnTo>
                <a:lnTo>
                  <a:pt x="451104" y="1862328"/>
                </a:lnTo>
                <a:lnTo>
                  <a:pt x="411480" y="1897380"/>
                </a:lnTo>
                <a:lnTo>
                  <a:pt x="368808" y="1930908"/>
                </a:lnTo>
                <a:lnTo>
                  <a:pt x="301752" y="1973580"/>
                </a:lnTo>
                <a:lnTo>
                  <a:pt x="287464" y="1981200"/>
                </a:lnTo>
                <a:lnTo>
                  <a:pt x="281940" y="1981200"/>
                </a:lnTo>
                <a:lnTo>
                  <a:pt x="278892" y="1985772"/>
                </a:lnTo>
                <a:lnTo>
                  <a:pt x="281940" y="1985772"/>
                </a:lnTo>
                <a:lnTo>
                  <a:pt x="281940" y="2162556"/>
                </a:lnTo>
                <a:close/>
              </a:path>
              <a:path w="696595" h="2162810">
                <a:moveTo>
                  <a:pt x="9144" y="1827276"/>
                </a:moveTo>
                <a:lnTo>
                  <a:pt x="9144" y="1822704"/>
                </a:lnTo>
                <a:lnTo>
                  <a:pt x="10736" y="1824609"/>
                </a:lnTo>
                <a:lnTo>
                  <a:pt x="9144" y="1827276"/>
                </a:lnTo>
                <a:close/>
              </a:path>
              <a:path w="696595" h="2162810">
                <a:moveTo>
                  <a:pt x="10736" y="1824609"/>
                </a:moveTo>
                <a:lnTo>
                  <a:pt x="9144" y="1822704"/>
                </a:lnTo>
                <a:lnTo>
                  <a:pt x="11874" y="1822704"/>
                </a:lnTo>
                <a:lnTo>
                  <a:pt x="10736" y="1824609"/>
                </a:lnTo>
                <a:close/>
              </a:path>
              <a:path w="696595" h="2162810">
                <a:moveTo>
                  <a:pt x="12964" y="1827276"/>
                </a:moveTo>
                <a:lnTo>
                  <a:pt x="9144" y="1827276"/>
                </a:lnTo>
                <a:lnTo>
                  <a:pt x="10736" y="1824609"/>
                </a:lnTo>
                <a:lnTo>
                  <a:pt x="12964" y="1827276"/>
                </a:lnTo>
                <a:close/>
              </a:path>
              <a:path w="696595" h="2162810">
                <a:moveTo>
                  <a:pt x="278892" y="1985772"/>
                </a:moveTo>
                <a:lnTo>
                  <a:pt x="281940" y="1981200"/>
                </a:lnTo>
                <a:lnTo>
                  <a:pt x="281940" y="1984146"/>
                </a:lnTo>
                <a:lnTo>
                  <a:pt x="278892" y="1985772"/>
                </a:lnTo>
                <a:close/>
              </a:path>
              <a:path w="696595" h="2162810">
                <a:moveTo>
                  <a:pt x="281940" y="1984146"/>
                </a:moveTo>
                <a:lnTo>
                  <a:pt x="281940" y="1981200"/>
                </a:lnTo>
                <a:lnTo>
                  <a:pt x="287464" y="1981200"/>
                </a:lnTo>
                <a:lnTo>
                  <a:pt x="281940" y="1984146"/>
                </a:lnTo>
                <a:close/>
              </a:path>
              <a:path w="696595" h="2162810">
                <a:moveTo>
                  <a:pt x="281940" y="1985772"/>
                </a:moveTo>
                <a:lnTo>
                  <a:pt x="278892" y="1985772"/>
                </a:lnTo>
                <a:lnTo>
                  <a:pt x="281940" y="1984146"/>
                </a:lnTo>
                <a:lnTo>
                  <a:pt x="281940" y="1985772"/>
                </a:lnTo>
                <a:close/>
              </a:path>
              <a:path w="696595" h="2162810">
                <a:moveTo>
                  <a:pt x="271633" y="2150243"/>
                </a:moveTo>
                <a:lnTo>
                  <a:pt x="271272" y="2149812"/>
                </a:lnTo>
                <a:lnTo>
                  <a:pt x="271272" y="2136374"/>
                </a:lnTo>
                <a:lnTo>
                  <a:pt x="280416" y="2147316"/>
                </a:lnTo>
                <a:lnTo>
                  <a:pt x="271633" y="2150243"/>
                </a:lnTo>
                <a:close/>
              </a:path>
              <a:path w="696595" h="2162810">
                <a:moveTo>
                  <a:pt x="271272" y="2150364"/>
                </a:moveTo>
                <a:lnTo>
                  <a:pt x="271272" y="2149812"/>
                </a:lnTo>
                <a:lnTo>
                  <a:pt x="271633" y="2150243"/>
                </a:lnTo>
                <a:lnTo>
                  <a:pt x="271272" y="21503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6023" y="833088"/>
            <a:ext cx="751268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Comment </a:t>
            </a:r>
            <a:r>
              <a:rPr spc="250" dirty="0"/>
              <a:t>cela </a:t>
            </a:r>
            <a:r>
              <a:rPr spc="145" dirty="0"/>
              <a:t>fonctionne </a:t>
            </a:r>
            <a:r>
              <a:rPr spc="-250" dirty="0"/>
              <a:t>t’il</a:t>
            </a:r>
            <a:r>
              <a:rPr spc="-235" dirty="0"/>
              <a:t> </a:t>
            </a:r>
            <a:r>
              <a:rPr spc="495" dirty="0"/>
              <a:t>?</a:t>
            </a:r>
          </a:p>
        </p:txBody>
      </p:sp>
      <p:sp>
        <p:nvSpPr>
          <p:cNvPr id="3" name="object 3"/>
          <p:cNvSpPr/>
          <p:nvPr/>
        </p:nvSpPr>
        <p:spPr>
          <a:xfrm>
            <a:off x="2372867" y="1979676"/>
            <a:ext cx="5943600" cy="2785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831129" y="5179613"/>
            <a:ext cx="5614670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Times New Roman"/>
                <a:cs typeface="Times New Roman"/>
              </a:rPr>
              <a:t>L’interprète </a:t>
            </a:r>
            <a:r>
              <a:rPr sz="2000" spc="-5" dirty="0">
                <a:latin typeface="Times New Roman"/>
                <a:cs typeface="Times New Roman"/>
              </a:rPr>
              <a:t>est </a:t>
            </a:r>
            <a:r>
              <a:rPr sz="2000" spc="5" dirty="0">
                <a:latin typeface="Times New Roman"/>
                <a:cs typeface="Times New Roman"/>
              </a:rPr>
              <a:t>une </a:t>
            </a:r>
            <a:r>
              <a:rPr sz="2000" spc="-5" dirty="0">
                <a:latin typeface="Times New Roman"/>
                <a:cs typeface="Times New Roman"/>
              </a:rPr>
              <a:t>machine </a:t>
            </a:r>
            <a:r>
              <a:rPr sz="2000" dirty="0">
                <a:latin typeface="Times New Roman"/>
                <a:cs typeface="Times New Roman"/>
              </a:rPr>
              <a:t>virtuelle plus connue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sous  le </a:t>
            </a:r>
            <a:r>
              <a:rPr sz="2000" spc="5" dirty="0">
                <a:latin typeface="Times New Roman"/>
                <a:cs typeface="Times New Roman"/>
              </a:rPr>
              <a:t>nom </a:t>
            </a:r>
            <a:r>
              <a:rPr sz="2000" dirty="0">
                <a:latin typeface="Times New Roman"/>
                <a:cs typeface="Times New Roman"/>
              </a:rPr>
              <a:t>de « jvm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 marL="12700" marR="55118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Compilateur </a:t>
            </a:r>
            <a:r>
              <a:rPr sz="2000" dirty="0">
                <a:latin typeface="Times New Roman"/>
                <a:cs typeface="Times New Roman"/>
              </a:rPr>
              <a:t>= javac (présent dans le </a:t>
            </a:r>
            <a:r>
              <a:rPr sz="2000" spc="-5" dirty="0">
                <a:latin typeface="Times New Roman"/>
                <a:cs typeface="Times New Roman"/>
              </a:rPr>
              <a:t>JDK)  Interpréteur </a:t>
            </a:r>
            <a:r>
              <a:rPr sz="2000" dirty="0">
                <a:latin typeface="Times New Roman"/>
                <a:cs typeface="Times New Roman"/>
              </a:rPr>
              <a:t>= java </a:t>
            </a:r>
            <a:r>
              <a:rPr sz="2000" spc="5" dirty="0">
                <a:latin typeface="Times New Roman"/>
                <a:cs typeface="Times New Roman"/>
              </a:rPr>
              <a:t>(la JVM </a:t>
            </a:r>
            <a:r>
              <a:rPr sz="2000" dirty="0">
                <a:latin typeface="Times New Roman"/>
                <a:cs typeface="Times New Roman"/>
              </a:rPr>
              <a:t>présente dans </a:t>
            </a:r>
            <a:r>
              <a:rPr sz="2000" spc="-10" dirty="0">
                <a:latin typeface="Times New Roman"/>
                <a:cs typeface="Times New Roman"/>
              </a:rPr>
              <a:t>la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JRE)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54153" y="2392170"/>
            <a:ext cx="2146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40" dirty="0">
                <a:latin typeface="Times New Roman"/>
                <a:cs typeface="Times New Roman"/>
              </a:rPr>
              <a:t>HelloWorldAPP.class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5065" y="833088"/>
            <a:ext cx="57194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290" dirty="0"/>
              <a:t>tests </a:t>
            </a:r>
            <a:r>
              <a:rPr spc="375" dirty="0"/>
              <a:t>de</a:t>
            </a:r>
            <a:r>
              <a:rPr spc="-225" dirty="0"/>
              <a:t> </a:t>
            </a:r>
            <a:r>
              <a:rPr spc="150" dirty="0"/>
              <a:t>conditions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6934834" cy="4281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75" dirty="0">
                <a:latin typeface="Times New Roman"/>
                <a:cs typeface="Times New Roman"/>
              </a:rPr>
              <a:t>Les </a:t>
            </a:r>
            <a:r>
              <a:rPr sz="3200" spc="210" dirty="0">
                <a:latin typeface="Times New Roman"/>
                <a:cs typeface="Times New Roman"/>
              </a:rPr>
              <a:t>tests </a:t>
            </a:r>
            <a:r>
              <a:rPr sz="3200" spc="275" dirty="0">
                <a:latin typeface="Times New Roman"/>
                <a:cs typeface="Times New Roman"/>
              </a:rPr>
              <a:t>de </a:t>
            </a:r>
            <a:r>
              <a:rPr sz="3200" spc="105" dirty="0">
                <a:latin typeface="Times New Roman"/>
                <a:cs typeface="Times New Roman"/>
              </a:rPr>
              <a:t>conditions </a:t>
            </a:r>
            <a:r>
              <a:rPr sz="3200" spc="275" dirty="0">
                <a:latin typeface="Times New Roman"/>
                <a:cs typeface="Times New Roman"/>
              </a:rPr>
              <a:t>en </a:t>
            </a:r>
            <a:r>
              <a:rPr sz="3200" spc="135" dirty="0">
                <a:latin typeface="Times New Roman"/>
                <a:cs typeface="Times New Roman"/>
              </a:rPr>
              <a:t>java </a:t>
            </a:r>
            <a:r>
              <a:rPr sz="3200" spc="175" dirty="0">
                <a:latin typeface="Times New Roman"/>
                <a:cs typeface="Times New Roman"/>
              </a:rPr>
              <a:t>sont  </a:t>
            </a:r>
            <a:r>
              <a:rPr sz="3200" spc="140" dirty="0">
                <a:latin typeface="Times New Roman"/>
                <a:cs typeface="Times New Roman"/>
              </a:rPr>
              <a:t>équivalents</a:t>
            </a:r>
            <a:r>
              <a:rPr sz="3200" spc="60" dirty="0">
                <a:latin typeface="Times New Roman"/>
                <a:cs typeface="Times New Roman"/>
              </a:rPr>
              <a:t> </a:t>
            </a:r>
            <a:r>
              <a:rPr sz="3200" spc="360" dirty="0">
                <a:latin typeface="Times New Roman"/>
                <a:cs typeface="Times New Roman"/>
              </a:rPr>
              <a:t>à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spc="175" dirty="0">
                <a:latin typeface="Times New Roman"/>
                <a:cs typeface="Times New Roman"/>
              </a:rPr>
              <a:t>ceux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spc="170" dirty="0">
                <a:latin typeface="Times New Roman"/>
                <a:cs typeface="Times New Roman"/>
              </a:rPr>
              <a:t>du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spc="175" dirty="0">
                <a:latin typeface="Times New Roman"/>
                <a:cs typeface="Times New Roman"/>
              </a:rPr>
              <a:t>C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spc="185" dirty="0">
                <a:latin typeface="Times New Roman"/>
                <a:cs typeface="Times New Roman"/>
              </a:rPr>
              <a:t>ou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185" dirty="0">
                <a:latin typeface="Times New Roman"/>
                <a:cs typeface="Times New Roman"/>
              </a:rPr>
              <a:t>du</a:t>
            </a:r>
            <a:r>
              <a:rPr sz="3200" spc="75" dirty="0">
                <a:latin typeface="Times New Roman"/>
                <a:cs typeface="Times New Roman"/>
              </a:rPr>
              <a:t> </a:t>
            </a:r>
            <a:r>
              <a:rPr sz="3200" spc="105" dirty="0">
                <a:latin typeface="Times New Roman"/>
                <a:cs typeface="Times New Roman"/>
              </a:rPr>
              <a:t>C++</a:t>
            </a:r>
            <a:r>
              <a:rPr sz="3200" spc="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: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5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400" spc="-245" dirty="0">
                <a:latin typeface="Times New Roman"/>
                <a:cs typeface="Times New Roman"/>
              </a:rPr>
              <a:t>if </a:t>
            </a:r>
            <a:r>
              <a:rPr sz="2400" spc="-150" dirty="0">
                <a:latin typeface="Times New Roman"/>
                <a:cs typeface="Times New Roman"/>
              </a:rPr>
              <a:t>( </a:t>
            </a:r>
            <a:r>
              <a:rPr sz="2400" spc="-140" dirty="0">
                <a:latin typeface="Times New Roman"/>
                <a:cs typeface="Times New Roman"/>
              </a:rPr>
              <a:t>condition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r>
              <a:rPr lang="fr-FR" sz="2400" spc="-15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  <a:p>
            <a:pPr marL="927100" marR="1066165" indent="228600">
              <a:lnSpc>
                <a:spcPct val="120000"/>
              </a:lnSpc>
            </a:pP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185" dirty="0">
                <a:latin typeface="Times New Roman"/>
                <a:cs typeface="Times New Roman"/>
              </a:rPr>
              <a:t>Bloc </a:t>
            </a:r>
            <a:r>
              <a:rPr sz="2400" spc="-114" dirty="0">
                <a:latin typeface="Times New Roman"/>
                <a:cs typeface="Times New Roman"/>
              </a:rPr>
              <a:t>d'instruction </a:t>
            </a:r>
            <a:r>
              <a:rPr sz="2400" spc="-90" dirty="0">
                <a:latin typeface="Times New Roman"/>
                <a:cs typeface="Times New Roman"/>
              </a:rPr>
              <a:t>si </a:t>
            </a:r>
            <a:r>
              <a:rPr sz="2400" spc="-105" dirty="0">
                <a:latin typeface="Times New Roman"/>
                <a:cs typeface="Times New Roman"/>
              </a:rPr>
              <a:t>la </a:t>
            </a:r>
            <a:r>
              <a:rPr sz="2400" spc="-140" dirty="0">
                <a:latin typeface="Times New Roman"/>
                <a:cs typeface="Times New Roman"/>
              </a:rPr>
              <a:t>condition </a:t>
            </a:r>
            <a:r>
              <a:rPr sz="2400" spc="-25" dirty="0">
                <a:latin typeface="Times New Roman"/>
                <a:cs typeface="Times New Roman"/>
              </a:rPr>
              <a:t>est </a:t>
            </a:r>
            <a:r>
              <a:rPr sz="2400" spc="-110" dirty="0" err="1">
                <a:latin typeface="Times New Roman"/>
                <a:cs typeface="Times New Roman"/>
              </a:rPr>
              <a:t>vraie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endParaRPr lang="fr-FR" sz="2400" spc="-110" dirty="0">
              <a:latin typeface="Times New Roman"/>
              <a:cs typeface="Times New Roman"/>
            </a:endParaRPr>
          </a:p>
          <a:p>
            <a:pPr marL="927100" marR="1066165" indent="228600">
              <a:lnSpc>
                <a:spcPct val="120000"/>
              </a:lnSpc>
            </a:pPr>
            <a:r>
              <a:rPr lang="fr-FR" sz="2400" spc="-110" dirty="0">
                <a:latin typeface="Times New Roman"/>
                <a:cs typeface="Times New Roman"/>
              </a:rPr>
              <a:t>}</a:t>
            </a:r>
          </a:p>
          <a:p>
            <a:pPr marL="927100" marR="1066165" indent="228600">
              <a:lnSpc>
                <a:spcPct val="120000"/>
              </a:lnSpc>
            </a:pPr>
            <a:r>
              <a:rPr lang="fr-FR" sz="2400" spc="-40" dirty="0">
                <a:latin typeface="Times New Roman"/>
                <a:cs typeface="Times New Roman"/>
              </a:rPr>
              <a:t>e</a:t>
            </a:r>
            <a:r>
              <a:rPr sz="2400" spc="-40" dirty="0" err="1">
                <a:latin typeface="Times New Roman"/>
                <a:cs typeface="Times New Roman"/>
              </a:rPr>
              <a:t>lse</a:t>
            </a:r>
            <a:r>
              <a:rPr lang="fr-FR" sz="2400" spc="-4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575"/>
              </a:spcBef>
            </a:pP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185" dirty="0">
                <a:latin typeface="Times New Roman"/>
                <a:cs typeface="Times New Roman"/>
              </a:rPr>
              <a:t>Bloc </a:t>
            </a:r>
            <a:r>
              <a:rPr sz="2400" spc="-114" dirty="0">
                <a:latin typeface="Times New Roman"/>
                <a:cs typeface="Times New Roman"/>
              </a:rPr>
              <a:t>d'instruction </a:t>
            </a:r>
            <a:r>
              <a:rPr sz="2400" spc="-90" dirty="0">
                <a:latin typeface="Times New Roman"/>
                <a:cs typeface="Times New Roman"/>
              </a:rPr>
              <a:t>si </a:t>
            </a:r>
            <a:r>
              <a:rPr sz="2400" spc="-105" dirty="0">
                <a:latin typeface="Times New Roman"/>
                <a:cs typeface="Times New Roman"/>
              </a:rPr>
              <a:t>la </a:t>
            </a:r>
            <a:r>
              <a:rPr sz="2400" spc="-140" dirty="0">
                <a:latin typeface="Times New Roman"/>
                <a:cs typeface="Times New Roman"/>
              </a:rPr>
              <a:t>condition </a:t>
            </a:r>
            <a:r>
              <a:rPr sz="2400" spc="-25" dirty="0" err="1">
                <a:latin typeface="Times New Roman"/>
                <a:cs typeface="Times New Roman"/>
              </a:rPr>
              <a:t>est</a:t>
            </a:r>
            <a:r>
              <a:rPr sz="2400" spc="-325" dirty="0">
                <a:latin typeface="Times New Roman"/>
                <a:cs typeface="Times New Roman"/>
              </a:rPr>
              <a:t> </a:t>
            </a:r>
            <a:r>
              <a:rPr sz="2400" spc="-35" dirty="0" err="1">
                <a:latin typeface="Times New Roman"/>
                <a:cs typeface="Times New Roman"/>
              </a:rPr>
              <a:t>fausse</a:t>
            </a:r>
            <a:endParaRPr lang="fr-FR" sz="2400" spc="-35" dirty="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575"/>
              </a:spcBef>
            </a:pPr>
            <a:r>
              <a:rPr lang="fr-FR" sz="2400" spc="-35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6813" y="833088"/>
            <a:ext cx="47517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100" dirty="0"/>
              <a:t>choix</a:t>
            </a:r>
            <a:r>
              <a:rPr spc="-80" dirty="0"/>
              <a:t> </a:t>
            </a:r>
            <a:r>
              <a:rPr spc="110" dirty="0"/>
              <a:t>multiples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7922259" cy="4663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80" dirty="0">
                <a:latin typeface="Times New Roman"/>
                <a:cs typeface="Times New Roman"/>
              </a:rPr>
              <a:t>On </a:t>
            </a:r>
            <a:r>
              <a:rPr sz="3200" spc="170" dirty="0">
                <a:latin typeface="Times New Roman"/>
                <a:cs typeface="Times New Roman"/>
              </a:rPr>
              <a:t>peut </a:t>
            </a:r>
            <a:r>
              <a:rPr sz="3200" spc="190" dirty="0">
                <a:latin typeface="Times New Roman"/>
                <a:cs typeface="Times New Roman"/>
              </a:rPr>
              <a:t>également </a:t>
            </a:r>
            <a:r>
              <a:rPr sz="3200" spc="40" dirty="0">
                <a:latin typeface="Times New Roman"/>
                <a:cs typeface="Times New Roman"/>
              </a:rPr>
              <a:t>utiliser </a:t>
            </a:r>
            <a:r>
              <a:rPr sz="3200" spc="235" dirty="0">
                <a:latin typeface="Times New Roman"/>
                <a:cs typeface="Times New Roman"/>
              </a:rPr>
              <a:t>une </a:t>
            </a:r>
            <a:r>
              <a:rPr sz="3200" spc="135" dirty="0">
                <a:latin typeface="Times New Roman"/>
                <a:cs typeface="Times New Roman"/>
              </a:rPr>
              <a:t>structure</a:t>
            </a:r>
            <a:r>
              <a:rPr sz="3200" spc="-345" dirty="0">
                <a:latin typeface="Times New Roman"/>
                <a:cs typeface="Times New Roman"/>
              </a:rPr>
              <a:t> </a:t>
            </a:r>
            <a:r>
              <a:rPr sz="3200" spc="360" dirty="0">
                <a:latin typeface="Times New Roman"/>
                <a:cs typeface="Times New Roman"/>
              </a:rPr>
              <a:t>à  </a:t>
            </a:r>
            <a:r>
              <a:rPr sz="3200" spc="65" dirty="0">
                <a:latin typeface="Times New Roman"/>
                <a:cs typeface="Times New Roman"/>
              </a:rPr>
              <a:t>choix </a:t>
            </a:r>
            <a:r>
              <a:rPr sz="3200" spc="70" dirty="0">
                <a:latin typeface="Times New Roman"/>
                <a:cs typeface="Times New Roman"/>
              </a:rPr>
              <a:t>multiples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5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400" spc="-140" dirty="0">
                <a:latin typeface="Times New Roman"/>
                <a:cs typeface="Times New Roman"/>
              </a:rPr>
              <a:t>switch </a:t>
            </a:r>
            <a:r>
              <a:rPr sz="2400" spc="-150" dirty="0">
                <a:latin typeface="Times New Roman"/>
                <a:cs typeface="Times New Roman"/>
              </a:rPr>
              <a:t>( </a:t>
            </a:r>
            <a:r>
              <a:rPr sz="2400" spc="-110" dirty="0">
                <a:latin typeface="Times New Roman"/>
                <a:cs typeface="Times New Roman"/>
              </a:rPr>
              <a:t>type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>
              <a:latin typeface="Times New Roman"/>
              <a:cs typeface="Times New Roman"/>
            </a:endParaRPr>
          </a:p>
          <a:p>
            <a:pPr marL="99695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/>
                <a:cs typeface="Times New Roman"/>
              </a:rPr>
              <a:t>case </a:t>
            </a:r>
            <a:r>
              <a:rPr sz="2400" spc="-110" dirty="0">
                <a:latin typeface="Times New Roman"/>
                <a:cs typeface="Times New Roman"/>
              </a:rPr>
              <a:t>valeur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996950" marR="4542155" indent="158115">
              <a:lnSpc>
                <a:spcPct val="120000"/>
              </a:lnSpc>
            </a:pP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185" dirty="0">
                <a:latin typeface="Times New Roman"/>
                <a:cs typeface="Times New Roman"/>
              </a:rPr>
              <a:t>Bloc </a:t>
            </a:r>
            <a:r>
              <a:rPr sz="2400" spc="-105" dirty="0">
                <a:latin typeface="Times New Roman"/>
                <a:cs typeface="Times New Roman"/>
              </a:rPr>
              <a:t>d'instructions  </a:t>
            </a:r>
            <a:r>
              <a:rPr sz="2400" spc="-114" dirty="0">
                <a:latin typeface="Times New Roman"/>
                <a:cs typeface="Times New Roman"/>
              </a:rPr>
              <a:t>default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575"/>
              </a:spcBef>
            </a:pP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185" dirty="0">
                <a:latin typeface="Times New Roman"/>
                <a:cs typeface="Times New Roman"/>
              </a:rPr>
              <a:t>Bloc </a:t>
            </a:r>
            <a:r>
              <a:rPr sz="2400" spc="-105" dirty="0">
                <a:latin typeface="Times New Roman"/>
                <a:cs typeface="Times New Roman"/>
              </a:rPr>
              <a:t>d'instructions </a:t>
            </a:r>
            <a:r>
              <a:rPr sz="2400" spc="-80" dirty="0">
                <a:latin typeface="Times New Roman"/>
                <a:cs typeface="Times New Roman"/>
              </a:rPr>
              <a:t>par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défaut</a:t>
            </a:r>
            <a:endParaRPr sz="24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80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6907" y="833088"/>
            <a:ext cx="30124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</a:t>
            </a:r>
            <a:r>
              <a:rPr spc="70" dirty="0"/>
              <a:t> </a:t>
            </a:r>
            <a:r>
              <a:rPr spc="245" dirty="0"/>
              <a:t>boucles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980045" cy="53578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80" dirty="0">
                <a:latin typeface="Times New Roman"/>
                <a:cs typeface="Times New Roman"/>
              </a:rPr>
              <a:t>Plusieurs </a:t>
            </a:r>
            <a:r>
              <a:rPr sz="1800" spc="90" dirty="0">
                <a:latin typeface="Times New Roman"/>
                <a:cs typeface="Times New Roman"/>
              </a:rPr>
              <a:t>types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90" dirty="0">
                <a:latin typeface="Times New Roman"/>
                <a:cs typeface="Times New Roman"/>
              </a:rPr>
              <a:t>boucles </a:t>
            </a:r>
            <a:r>
              <a:rPr sz="1800" spc="65" dirty="0">
                <a:latin typeface="Times New Roman"/>
                <a:cs typeface="Times New Roman"/>
              </a:rPr>
              <a:t>existent </a:t>
            </a:r>
            <a:r>
              <a:rPr sz="1800" spc="140" dirty="0">
                <a:latin typeface="Times New Roman"/>
                <a:cs typeface="Times New Roman"/>
              </a:rPr>
              <a:t>en </a:t>
            </a:r>
            <a:r>
              <a:rPr sz="1800" spc="70" dirty="0">
                <a:latin typeface="Times New Roman"/>
                <a:cs typeface="Times New Roman"/>
              </a:rPr>
              <a:t>java </a:t>
            </a:r>
            <a:r>
              <a:rPr sz="1800" spc="140" dirty="0">
                <a:latin typeface="Times New Roman"/>
                <a:cs typeface="Times New Roman"/>
              </a:rPr>
              <a:t>au </a:t>
            </a:r>
            <a:r>
              <a:rPr sz="1800" spc="145" dirty="0">
                <a:latin typeface="Times New Roman"/>
                <a:cs typeface="Times New Roman"/>
              </a:rPr>
              <a:t>même</a:t>
            </a:r>
            <a:r>
              <a:rPr sz="1800" spc="-285" dirty="0">
                <a:latin typeface="Times New Roman"/>
                <a:cs typeface="Times New Roman"/>
              </a:rPr>
              <a:t> </a:t>
            </a:r>
            <a:r>
              <a:rPr sz="1800" spc="20" dirty="0">
                <a:latin typeface="Times New Roman"/>
                <a:cs typeface="Times New Roman"/>
              </a:rPr>
              <a:t>titre </a:t>
            </a:r>
            <a:r>
              <a:rPr sz="1800" spc="95" dirty="0">
                <a:latin typeface="Times New Roman"/>
                <a:cs typeface="Times New Roman"/>
              </a:rPr>
              <a:t>qu'en C </a:t>
            </a:r>
            <a:r>
              <a:rPr sz="1800" spc="90" dirty="0">
                <a:latin typeface="Times New Roman"/>
                <a:cs typeface="Times New Roman"/>
              </a:rPr>
              <a:t>ou </a:t>
            </a:r>
            <a:r>
              <a:rPr sz="1800" spc="55" dirty="0">
                <a:latin typeface="Times New Roman"/>
                <a:cs typeface="Times New Roman"/>
              </a:rPr>
              <a:t>C++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400" spc="-170" dirty="0">
                <a:latin typeface="Times New Roman"/>
                <a:cs typeface="Times New Roman"/>
              </a:rPr>
              <a:t>for </a:t>
            </a:r>
            <a:r>
              <a:rPr sz="2400" spc="-150" dirty="0">
                <a:latin typeface="Times New Roman"/>
                <a:cs typeface="Times New Roman"/>
              </a:rPr>
              <a:t>( </a:t>
            </a:r>
            <a:r>
              <a:rPr sz="2400" spc="-114" dirty="0">
                <a:latin typeface="Times New Roman"/>
                <a:cs typeface="Times New Roman"/>
              </a:rPr>
              <a:t>compteur; </a:t>
            </a:r>
            <a:r>
              <a:rPr sz="2400" spc="-135" dirty="0">
                <a:latin typeface="Times New Roman"/>
                <a:cs typeface="Times New Roman"/>
              </a:rPr>
              <a:t>max; </a:t>
            </a:r>
            <a:r>
              <a:rPr sz="2400" spc="-110" dirty="0">
                <a:latin typeface="Times New Roman"/>
                <a:cs typeface="Times New Roman"/>
              </a:rPr>
              <a:t>increment</a:t>
            </a:r>
            <a:r>
              <a:rPr sz="2400" spc="3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r>
              <a:rPr lang="fr-FR" sz="2400" spc="-15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285"/>
              </a:spcBef>
            </a:pP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185" dirty="0">
                <a:latin typeface="Times New Roman"/>
                <a:cs typeface="Times New Roman"/>
              </a:rPr>
              <a:t>Bloc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spc="-105" dirty="0" err="1">
                <a:latin typeface="Times New Roman"/>
                <a:cs typeface="Times New Roman"/>
              </a:rPr>
              <a:t>d'instructions</a:t>
            </a:r>
            <a:endParaRPr lang="fr-FR" sz="2400" spc="-105" dirty="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285"/>
              </a:spcBef>
            </a:pPr>
            <a:r>
              <a:rPr lang="fr-FR" sz="2400" spc="-105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1475"/>
              </a:spcBef>
            </a:pPr>
            <a:r>
              <a:rPr sz="2400" spc="-175" dirty="0">
                <a:latin typeface="Times New Roman"/>
                <a:cs typeface="Times New Roman"/>
              </a:rPr>
              <a:t>while </a:t>
            </a:r>
            <a:r>
              <a:rPr sz="2400" spc="-150" dirty="0">
                <a:latin typeface="Times New Roman"/>
                <a:cs typeface="Times New Roman"/>
              </a:rPr>
              <a:t>( </a:t>
            </a:r>
            <a:r>
              <a:rPr sz="2400" spc="-140" dirty="0">
                <a:latin typeface="Times New Roman"/>
                <a:cs typeface="Times New Roman"/>
              </a:rPr>
              <a:t>condition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r>
              <a:rPr lang="fr-FR" sz="2400" spc="-15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290"/>
              </a:spcBef>
            </a:pP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185" dirty="0">
                <a:latin typeface="Times New Roman"/>
                <a:cs typeface="Times New Roman"/>
              </a:rPr>
              <a:t>Bloc </a:t>
            </a:r>
            <a:r>
              <a:rPr sz="2400" spc="-105" dirty="0">
                <a:latin typeface="Times New Roman"/>
                <a:cs typeface="Times New Roman"/>
              </a:rPr>
              <a:t>d'instructions </a:t>
            </a:r>
            <a:r>
              <a:rPr sz="2400" spc="-65" dirty="0">
                <a:latin typeface="Times New Roman"/>
                <a:cs typeface="Times New Roman"/>
              </a:rPr>
              <a:t>exécuté </a:t>
            </a:r>
            <a:r>
              <a:rPr sz="2400" spc="-90" dirty="0">
                <a:latin typeface="Times New Roman"/>
                <a:cs typeface="Times New Roman"/>
              </a:rPr>
              <a:t>tant </a:t>
            </a:r>
            <a:r>
              <a:rPr sz="2400" spc="-65" dirty="0">
                <a:latin typeface="Times New Roman"/>
                <a:cs typeface="Times New Roman"/>
              </a:rPr>
              <a:t>que </a:t>
            </a:r>
            <a:r>
              <a:rPr sz="2400" spc="-120" dirty="0">
                <a:latin typeface="Times New Roman"/>
                <a:cs typeface="Times New Roman"/>
              </a:rPr>
              <a:t>la </a:t>
            </a:r>
            <a:r>
              <a:rPr sz="2400" spc="-135" dirty="0">
                <a:latin typeface="Times New Roman"/>
                <a:cs typeface="Times New Roman"/>
              </a:rPr>
              <a:t>condition </a:t>
            </a:r>
            <a:r>
              <a:rPr sz="2400" spc="-20" dirty="0" err="1">
                <a:latin typeface="Times New Roman"/>
                <a:cs typeface="Times New Roman"/>
              </a:rPr>
              <a:t>est</a:t>
            </a:r>
            <a:r>
              <a:rPr sz="2400" spc="275" dirty="0">
                <a:latin typeface="Times New Roman"/>
                <a:cs typeface="Times New Roman"/>
              </a:rPr>
              <a:t> </a:t>
            </a:r>
            <a:r>
              <a:rPr sz="2400" spc="-110" dirty="0" err="1">
                <a:latin typeface="Times New Roman"/>
                <a:cs typeface="Times New Roman"/>
              </a:rPr>
              <a:t>vraie</a:t>
            </a:r>
            <a:endParaRPr lang="fr-FR" sz="2400" spc="-110" dirty="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290"/>
              </a:spcBef>
            </a:pPr>
            <a:r>
              <a:rPr lang="fr-FR" sz="2400" spc="-110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1610"/>
              </a:spcBef>
            </a:pPr>
            <a:r>
              <a:rPr sz="2400" spc="-105" dirty="0">
                <a:latin typeface="Times New Roman"/>
                <a:cs typeface="Times New Roman"/>
              </a:rPr>
              <a:t>do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285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290"/>
              </a:spcBef>
            </a:pPr>
            <a:r>
              <a:rPr sz="2400" spc="-120" dirty="0">
                <a:latin typeface="Times New Roman"/>
                <a:cs typeface="Times New Roman"/>
              </a:rPr>
              <a:t>// </a:t>
            </a:r>
            <a:r>
              <a:rPr sz="2400" spc="-140" dirty="0">
                <a:latin typeface="Times New Roman"/>
                <a:cs typeface="Times New Roman"/>
              </a:rPr>
              <a:t>bloc </a:t>
            </a:r>
            <a:r>
              <a:rPr sz="2400" spc="-105" dirty="0">
                <a:latin typeface="Times New Roman"/>
                <a:cs typeface="Times New Roman"/>
              </a:rPr>
              <a:t>d'instructions </a:t>
            </a:r>
            <a:r>
              <a:rPr sz="2400" spc="-65" dirty="0">
                <a:latin typeface="Times New Roman"/>
                <a:cs typeface="Times New Roman"/>
              </a:rPr>
              <a:t>exécuté </a:t>
            </a:r>
            <a:r>
              <a:rPr sz="2400" spc="-80" dirty="0">
                <a:latin typeface="Times New Roman"/>
                <a:cs typeface="Times New Roman"/>
              </a:rPr>
              <a:t>tant </a:t>
            </a:r>
            <a:r>
              <a:rPr sz="2400" spc="-65" dirty="0">
                <a:latin typeface="Times New Roman"/>
                <a:cs typeface="Times New Roman"/>
              </a:rPr>
              <a:t>que </a:t>
            </a:r>
            <a:r>
              <a:rPr sz="2400" spc="-95" dirty="0">
                <a:latin typeface="Times New Roman"/>
                <a:cs typeface="Times New Roman"/>
              </a:rPr>
              <a:t>la </a:t>
            </a:r>
            <a:r>
              <a:rPr sz="2400" spc="-140" dirty="0">
                <a:latin typeface="Times New Roman"/>
                <a:cs typeface="Times New Roman"/>
              </a:rPr>
              <a:t>condition </a:t>
            </a:r>
            <a:r>
              <a:rPr sz="2400" spc="-15" dirty="0">
                <a:latin typeface="Times New Roman"/>
                <a:cs typeface="Times New Roman"/>
              </a:rPr>
              <a:t>est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vraie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285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290"/>
              </a:spcBef>
            </a:pPr>
            <a:r>
              <a:rPr sz="2400" spc="-175" dirty="0">
                <a:latin typeface="Times New Roman"/>
                <a:cs typeface="Times New Roman"/>
              </a:rPr>
              <a:t>while </a:t>
            </a:r>
            <a:r>
              <a:rPr sz="2400" spc="-150" dirty="0">
                <a:latin typeface="Times New Roman"/>
                <a:cs typeface="Times New Roman"/>
              </a:rPr>
              <a:t>( </a:t>
            </a:r>
            <a:r>
              <a:rPr sz="2400" spc="-140" dirty="0">
                <a:latin typeface="Times New Roman"/>
                <a:cs typeface="Times New Roman"/>
              </a:rPr>
              <a:t>condition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)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A </a:t>
            </a:r>
            <a:r>
              <a:rPr spc="240" dirty="0"/>
              <a:t>vous </a:t>
            </a:r>
            <a:r>
              <a:rPr spc="375" dirty="0"/>
              <a:t>de</a:t>
            </a:r>
            <a:r>
              <a:rPr spc="65" dirty="0"/>
              <a:t> </a:t>
            </a:r>
            <a:r>
              <a:rPr spc="145" dirty="0"/>
              <a:t>jouer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8052434" cy="2074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spc="220" dirty="0">
                <a:latin typeface="Times New Roman"/>
                <a:cs typeface="Times New Roman"/>
              </a:rPr>
              <a:t>Dans </a:t>
            </a:r>
            <a:r>
              <a:rPr sz="3200" spc="100" dirty="0">
                <a:latin typeface="Times New Roman"/>
                <a:cs typeface="Times New Roman"/>
              </a:rPr>
              <a:t>votre </a:t>
            </a:r>
            <a:r>
              <a:rPr sz="3200" spc="235" dirty="0">
                <a:latin typeface="Times New Roman"/>
                <a:cs typeface="Times New Roman"/>
              </a:rPr>
              <a:t>classe </a:t>
            </a:r>
            <a:r>
              <a:rPr sz="3200" spc="25" dirty="0">
                <a:latin typeface="Times New Roman"/>
                <a:cs typeface="Times New Roman"/>
              </a:rPr>
              <a:t>Visite, </a:t>
            </a:r>
            <a:r>
              <a:rPr sz="3200" spc="215" dirty="0">
                <a:latin typeface="Times New Roman"/>
                <a:cs typeface="Times New Roman"/>
              </a:rPr>
              <a:t>créez </a:t>
            </a:r>
            <a:r>
              <a:rPr sz="3200" spc="235" dirty="0">
                <a:latin typeface="Times New Roman"/>
                <a:cs typeface="Times New Roman"/>
              </a:rPr>
              <a:t>une</a:t>
            </a:r>
            <a:r>
              <a:rPr sz="3200" spc="-330" dirty="0">
                <a:latin typeface="Times New Roman"/>
                <a:cs typeface="Times New Roman"/>
              </a:rPr>
              <a:t> </a:t>
            </a:r>
            <a:r>
              <a:rPr sz="3200" spc="200" dirty="0">
                <a:latin typeface="Times New Roman"/>
                <a:cs typeface="Times New Roman"/>
              </a:rPr>
              <a:t>méthode  </a:t>
            </a:r>
            <a:r>
              <a:rPr sz="3200" spc="150" dirty="0">
                <a:latin typeface="Times New Roman"/>
                <a:cs typeface="Times New Roman"/>
              </a:rPr>
              <a:t>convertDateUS </a:t>
            </a:r>
            <a:r>
              <a:rPr sz="3200" spc="55" dirty="0">
                <a:latin typeface="Times New Roman"/>
                <a:cs typeface="Times New Roman"/>
              </a:rPr>
              <a:t>qui </a:t>
            </a:r>
            <a:r>
              <a:rPr sz="3200" spc="175" dirty="0">
                <a:latin typeface="Times New Roman"/>
                <a:cs typeface="Times New Roman"/>
              </a:rPr>
              <a:t>vous </a:t>
            </a:r>
            <a:r>
              <a:rPr sz="3200" spc="150" dirty="0">
                <a:latin typeface="Times New Roman"/>
                <a:cs typeface="Times New Roman"/>
              </a:rPr>
              <a:t>retourne </a:t>
            </a:r>
            <a:r>
              <a:rPr sz="3200" spc="85" dirty="0">
                <a:latin typeface="Times New Roman"/>
                <a:cs typeface="Times New Roman"/>
              </a:rPr>
              <a:t>la </a:t>
            </a:r>
            <a:r>
              <a:rPr sz="3200" spc="215" dirty="0">
                <a:latin typeface="Times New Roman"/>
                <a:cs typeface="Times New Roman"/>
              </a:rPr>
              <a:t>date </a:t>
            </a:r>
            <a:r>
              <a:rPr sz="3200" spc="260" dirty="0">
                <a:latin typeface="Times New Roman"/>
                <a:cs typeface="Times New Roman"/>
              </a:rPr>
              <a:t>au  </a:t>
            </a:r>
            <a:r>
              <a:rPr sz="3200" spc="85" dirty="0">
                <a:latin typeface="Times New Roman"/>
                <a:cs typeface="Times New Roman"/>
              </a:rPr>
              <a:t>format</a:t>
            </a:r>
            <a:r>
              <a:rPr sz="3200" spc="65" dirty="0">
                <a:latin typeface="Times New Roman"/>
                <a:cs typeface="Times New Roman"/>
              </a:rPr>
              <a:t> </a:t>
            </a:r>
            <a:r>
              <a:rPr sz="3200" spc="170" dirty="0">
                <a:latin typeface="Times New Roman"/>
                <a:cs typeface="Times New Roman"/>
              </a:rPr>
              <a:t>US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145" dirty="0">
                <a:latin typeface="Times New Roman"/>
                <a:cs typeface="Times New Roman"/>
              </a:rPr>
              <a:t>Testez </a:t>
            </a:r>
            <a:r>
              <a:rPr sz="3200" spc="85" dirty="0">
                <a:latin typeface="Times New Roman"/>
                <a:cs typeface="Times New Roman"/>
              </a:rPr>
              <a:t>la </a:t>
            </a:r>
            <a:r>
              <a:rPr sz="3200" spc="270" dirty="0">
                <a:latin typeface="Times New Roman"/>
                <a:cs typeface="Times New Roman"/>
              </a:rPr>
              <a:t>dans </a:t>
            </a:r>
            <a:r>
              <a:rPr sz="3200" spc="105" dirty="0">
                <a:latin typeface="Times New Roman"/>
                <a:cs typeface="Times New Roman"/>
              </a:rPr>
              <a:t>votre</a:t>
            </a:r>
            <a:r>
              <a:rPr sz="3200" spc="-254" dirty="0">
                <a:latin typeface="Times New Roman"/>
                <a:cs typeface="Times New Roman"/>
              </a:rPr>
              <a:t> </a:t>
            </a:r>
            <a:r>
              <a:rPr sz="3200" spc="120" dirty="0">
                <a:latin typeface="Times New Roman"/>
                <a:cs typeface="Times New Roman"/>
              </a:rPr>
              <a:t>main.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4826" y="610515"/>
            <a:ext cx="71996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215" dirty="0"/>
              <a:t>Les </a:t>
            </a:r>
            <a:r>
              <a:rPr sz="4000" spc="220" dirty="0"/>
              <a:t>commentaires </a:t>
            </a:r>
            <a:r>
              <a:rPr sz="4000" spc="330" dirty="0"/>
              <a:t>dans </a:t>
            </a:r>
            <a:r>
              <a:rPr sz="4000" spc="105" dirty="0"/>
              <a:t>le</a:t>
            </a:r>
            <a:r>
              <a:rPr sz="4000" spc="-315" dirty="0"/>
              <a:t> </a:t>
            </a:r>
            <a:r>
              <a:rPr sz="4000" spc="275" dirty="0"/>
              <a:t>code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308557" y="2021924"/>
            <a:ext cx="6964680" cy="3074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3600" dirty="0">
                <a:latin typeface="Times New Roman"/>
                <a:cs typeface="Times New Roman"/>
              </a:rPr>
              <a:t>//</a:t>
            </a:r>
            <a:endParaRPr sz="36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3200" spc="155" dirty="0">
                <a:latin typeface="Times New Roman"/>
                <a:cs typeface="Times New Roman"/>
              </a:rPr>
              <a:t>jusqu'à </a:t>
            </a:r>
            <a:r>
              <a:rPr sz="3200" spc="100" dirty="0">
                <a:latin typeface="Times New Roman"/>
                <a:cs typeface="Times New Roman"/>
              </a:rPr>
              <a:t>la </a:t>
            </a:r>
            <a:r>
              <a:rPr sz="3200" spc="-60" dirty="0">
                <a:latin typeface="Times New Roman"/>
                <a:cs typeface="Times New Roman"/>
              </a:rPr>
              <a:t>fin </a:t>
            </a:r>
            <a:r>
              <a:rPr sz="3200" spc="260" dirty="0">
                <a:latin typeface="Times New Roman"/>
                <a:cs typeface="Times New Roman"/>
              </a:rPr>
              <a:t>de </a:t>
            </a:r>
            <a:r>
              <a:rPr sz="3200" spc="85" dirty="0">
                <a:latin typeface="Times New Roman"/>
                <a:cs typeface="Times New Roman"/>
              </a:rPr>
              <a:t>la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65" dirty="0">
                <a:latin typeface="Times New Roman"/>
                <a:cs typeface="Times New Roman"/>
              </a:rPr>
              <a:t>ligne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3200" spc="100" dirty="0">
                <a:latin typeface="Times New Roman"/>
                <a:cs typeface="Times New Roman"/>
              </a:rPr>
              <a:t>(ignoré </a:t>
            </a:r>
            <a:r>
              <a:rPr sz="3200" spc="175" dirty="0">
                <a:latin typeface="Times New Roman"/>
                <a:cs typeface="Times New Roman"/>
              </a:rPr>
              <a:t>par </a:t>
            </a:r>
            <a:r>
              <a:rPr sz="3200" spc="85" dirty="0">
                <a:latin typeface="Times New Roman"/>
                <a:cs typeface="Times New Roman"/>
              </a:rPr>
              <a:t>le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100" dirty="0">
                <a:latin typeface="Times New Roman"/>
                <a:cs typeface="Times New Roman"/>
              </a:rPr>
              <a:t>compilateur)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800">
              <a:latin typeface="Times New Roman"/>
              <a:cs typeface="Times New Roman"/>
            </a:endParaRPr>
          </a:p>
          <a:p>
            <a:pPr marL="354330" indent="-341630">
              <a:lnSpc>
                <a:spcPts val="3804"/>
              </a:lnSpc>
              <a:buChar char="•"/>
              <a:tabLst>
                <a:tab pos="354330" algn="l"/>
                <a:tab pos="354965" algn="l"/>
              </a:tabLst>
            </a:pPr>
            <a:r>
              <a:rPr sz="3200" spc="150" dirty="0">
                <a:latin typeface="Times New Roman"/>
                <a:cs typeface="Times New Roman"/>
              </a:rPr>
              <a:t>Exemple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ts val="3804"/>
              </a:lnSpc>
              <a:tabLst>
                <a:tab pos="1331595" algn="l"/>
                <a:tab pos="2308225" algn="l"/>
                <a:tab pos="3533140" algn="l"/>
                <a:tab pos="4265930" algn="l"/>
              </a:tabLst>
            </a:pPr>
            <a:r>
              <a:rPr sz="3200" spc="615" dirty="0">
                <a:latin typeface="Times New Roman"/>
                <a:cs typeface="Times New Roman"/>
              </a:rPr>
              <a:t>bla	bla	</a:t>
            </a:r>
            <a:r>
              <a:rPr sz="3200" spc="720" dirty="0">
                <a:latin typeface="Times New Roman"/>
                <a:cs typeface="Times New Roman"/>
              </a:rPr>
              <a:t>bla;	</a:t>
            </a:r>
            <a:r>
              <a:rPr sz="3200" spc="1015" dirty="0">
                <a:latin typeface="Times New Roman"/>
                <a:cs typeface="Times New Roman"/>
              </a:rPr>
              <a:t>//	</a:t>
            </a:r>
            <a:r>
              <a:rPr sz="3200" spc="400" dirty="0">
                <a:latin typeface="Times New Roman"/>
                <a:cs typeface="Times New Roman"/>
              </a:rPr>
              <a:t>commentaire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3532" y="610515"/>
            <a:ext cx="60699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215" dirty="0"/>
              <a:t>Les </a:t>
            </a:r>
            <a:r>
              <a:rPr sz="4000" spc="220" dirty="0"/>
              <a:t>commentaires</a:t>
            </a:r>
            <a:r>
              <a:rPr sz="4000" spc="-20" dirty="0"/>
              <a:t> </a:t>
            </a:r>
            <a:r>
              <a:rPr sz="4000" spc="190" dirty="0"/>
              <a:t>javadoc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102838" y="1424529"/>
            <a:ext cx="26549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600" spc="-265" dirty="0">
                <a:latin typeface="Times New Roman"/>
                <a:cs typeface="Times New Roman"/>
              </a:rPr>
              <a:t>/* </a:t>
            </a:r>
            <a:r>
              <a:rPr sz="3200" spc="155" dirty="0">
                <a:latin typeface="Times New Roman"/>
                <a:cs typeface="Times New Roman"/>
              </a:rPr>
              <a:t>jusqu'à</a:t>
            </a:r>
            <a:r>
              <a:rPr sz="3200" spc="-490" dirty="0">
                <a:latin typeface="Times New Roman"/>
                <a:cs typeface="Times New Roman"/>
              </a:rPr>
              <a:t> </a:t>
            </a:r>
            <a:r>
              <a:rPr sz="3600" spc="-204" dirty="0">
                <a:latin typeface="Times New Roman"/>
                <a:cs typeface="Times New Roman"/>
              </a:rPr>
              <a:t>*/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12803" y="1474658"/>
            <a:ext cx="47377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265" dirty="0">
                <a:latin typeface="Times New Roman"/>
                <a:cs typeface="Times New Roman"/>
              </a:rPr>
              <a:t>même </a:t>
            </a:r>
            <a:r>
              <a:rPr sz="3200" spc="170" dirty="0">
                <a:latin typeface="Times New Roman"/>
                <a:cs typeface="Times New Roman"/>
              </a:rPr>
              <a:t>sur </a:t>
            </a:r>
            <a:r>
              <a:rPr sz="3200" spc="130" dirty="0">
                <a:latin typeface="Times New Roman"/>
                <a:cs typeface="Times New Roman"/>
              </a:rPr>
              <a:t>plusieurs</a:t>
            </a:r>
            <a:r>
              <a:rPr sz="3200" spc="-200" dirty="0">
                <a:latin typeface="Times New Roman"/>
                <a:cs typeface="Times New Roman"/>
              </a:rPr>
              <a:t> </a:t>
            </a:r>
            <a:r>
              <a:rPr sz="3200" spc="110" dirty="0">
                <a:latin typeface="Times New Roman"/>
                <a:cs typeface="Times New Roman"/>
              </a:rPr>
              <a:t>lignes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2918" y="1973160"/>
            <a:ext cx="8442960" cy="1684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0"/>
              </a:spcBef>
            </a:pPr>
            <a:r>
              <a:rPr sz="3200" spc="100" dirty="0">
                <a:latin typeface="Times New Roman"/>
                <a:cs typeface="Times New Roman"/>
              </a:rPr>
              <a:t>(ignoré </a:t>
            </a:r>
            <a:r>
              <a:rPr sz="3200" spc="175" dirty="0">
                <a:latin typeface="Times New Roman"/>
                <a:cs typeface="Times New Roman"/>
              </a:rPr>
              <a:t>par </a:t>
            </a:r>
            <a:r>
              <a:rPr sz="3200" spc="85" dirty="0">
                <a:latin typeface="Times New Roman"/>
                <a:cs typeface="Times New Roman"/>
              </a:rPr>
              <a:t>le </a:t>
            </a:r>
            <a:r>
              <a:rPr sz="3200" spc="90" dirty="0">
                <a:latin typeface="Times New Roman"/>
                <a:cs typeface="Times New Roman"/>
              </a:rPr>
              <a:t>compilateur, </a:t>
            </a:r>
            <a:r>
              <a:rPr sz="3200" spc="175" dirty="0">
                <a:latin typeface="Times New Roman"/>
                <a:cs typeface="Times New Roman"/>
              </a:rPr>
              <a:t>mais </a:t>
            </a:r>
            <a:r>
              <a:rPr sz="3200" spc="295" dirty="0">
                <a:latin typeface="Times New Roman"/>
                <a:cs typeface="Times New Roman"/>
              </a:rPr>
              <a:t>pas</a:t>
            </a:r>
            <a:r>
              <a:rPr sz="3200" spc="-170" dirty="0">
                <a:latin typeface="Times New Roman"/>
                <a:cs typeface="Times New Roman"/>
              </a:rPr>
              <a:t> </a:t>
            </a:r>
            <a:r>
              <a:rPr sz="3200" spc="130" dirty="0">
                <a:latin typeface="Times New Roman"/>
                <a:cs typeface="Times New Roman"/>
              </a:rPr>
              <a:t>javadoc)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u="heavy" spc="2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Les </a:t>
            </a:r>
            <a:r>
              <a:rPr sz="3200" u="heavy" spc="3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conseils pour</a:t>
            </a:r>
            <a:r>
              <a:rPr sz="3200" u="heavy" spc="-5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u="heavy" spc="1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 </a:t>
            </a:r>
            <a:r>
              <a:rPr sz="3200" u="heavy" spc="2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javadoc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2918" y="3728744"/>
            <a:ext cx="189883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-235" dirty="0">
                <a:latin typeface="Times New Roman"/>
                <a:cs typeface="Times New Roman"/>
              </a:rPr>
              <a:t>/** </a:t>
            </a:r>
            <a:r>
              <a:rPr sz="3200" spc="80" dirty="0">
                <a:latin typeface="Times New Roman"/>
                <a:cs typeface="Times New Roman"/>
              </a:rPr>
              <a:t>...</a:t>
            </a:r>
            <a:r>
              <a:rPr sz="3200" spc="-250" dirty="0">
                <a:latin typeface="Times New Roman"/>
                <a:cs typeface="Times New Roman"/>
              </a:rPr>
              <a:t> </a:t>
            </a:r>
            <a:r>
              <a:rPr lang="fr-FR" sz="3200" spc="-250" dirty="0">
                <a:latin typeface="Times New Roman"/>
                <a:cs typeface="Times New Roman"/>
              </a:rPr>
              <a:t>*</a:t>
            </a:r>
            <a:r>
              <a:rPr sz="3200" spc="-180" dirty="0">
                <a:latin typeface="Times New Roman"/>
                <a:cs typeface="Times New Roman"/>
              </a:rPr>
              <a:t>*/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01754" y="3728744"/>
            <a:ext cx="449897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13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solidFill>
                  <a:srgbClr val="FF0000"/>
                </a:solidFill>
                <a:latin typeface="Times New Roman"/>
                <a:cs typeface="Times New Roman"/>
              </a:rPr>
              <a:t>AVANT </a:t>
            </a:r>
            <a:r>
              <a:rPr sz="3200" spc="235" dirty="0">
                <a:latin typeface="Times New Roman"/>
                <a:cs typeface="Times New Roman"/>
              </a:rPr>
              <a:t>chaque </a:t>
            </a:r>
            <a:r>
              <a:rPr sz="3200" spc="240" dirty="0">
                <a:latin typeface="Times New Roman"/>
                <a:cs typeface="Times New Roman"/>
              </a:rPr>
              <a:t>classe</a:t>
            </a:r>
            <a:r>
              <a:rPr sz="3200" spc="-520" dirty="0">
                <a:latin typeface="Times New Roman"/>
                <a:cs typeface="Times New Roman"/>
              </a:rPr>
              <a:t> </a:t>
            </a:r>
            <a:r>
              <a:rPr sz="3200" spc="180" dirty="0">
                <a:latin typeface="Times New Roman"/>
                <a:cs typeface="Times New Roman"/>
              </a:rPr>
              <a:t>et  </a:t>
            </a:r>
            <a:r>
              <a:rPr sz="3200" spc="-204" dirty="0">
                <a:solidFill>
                  <a:srgbClr val="FF0000"/>
                </a:solidFill>
                <a:latin typeface="Times New Roman"/>
                <a:cs typeface="Times New Roman"/>
              </a:rPr>
              <a:t>AVANT </a:t>
            </a:r>
            <a:r>
              <a:rPr sz="3200" spc="235" dirty="0">
                <a:latin typeface="Times New Roman"/>
                <a:cs typeface="Times New Roman"/>
              </a:rPr>
              <a:t>chaque</a:t>
            </a:r>
            <a:r>
              <a:rPr sz="3200" spc="-325" dirty="0">
                <a:latin typeface="Times New Roman"/>
                <a:cs typeface="Times New Roman"/>
              </a:rPr>
              <a:t> </a:t>
            </a:r>
            <a:r>
              <a:rPr sz="3200" spc="195" dirty="0">
                <a:latin typeface="Times New Roman"/>
                <a:cs typeface="Times New Roman"/>
              </a:rPr>
              <a:t>méthode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2918" y="4704806"/>
            <a:ext cx="8463915" cy="178117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865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85" dirty="0">
                <a:latin typeface="Times New Roman"/>
                <a:cs typeface="Times New Roman"/>
              </a:rPr>
              <a:t>a) </a:t>
            </a:r>
            <a:r>
              <a:rPr sz="3200" spc="240" dirty="0">
                <a:latin typeface="Times New Roman"/>
                <a:cs typeface="Times New Roman"/>
              </a:rPr>
              <a:t>Classe </a:t>
            </a:r>
            <a:r>
              <a:rPr sz="3200" spc="-5" dirty="0">
                <a:latin typeface="Times New Roman"/>
                <a:cs typeface="Times New Roman"/>
              </a:rPr>
              <a:t>: </a:t>
            </a:r>
            <a:r>
              <a:rPr sz="3200" spc="165" dirty="0">
                <a:latin typeface="Times New Roman"/>
                <a:cs typeface="Times New Roman"/>
              </a:rPr>
              <a:t>@author </a:t>
            </a:r>
            <a:r>
              <a:rPr sz="3200" spc="180" dirty="0">
                <a:latin typeface="Times New Roman"/>
                <a:cs typeface="Times New Roman"/>
              </a:rPr>
              <a:t>et</a:t>
            </a:r>
            <a:r>
              <a:rPr sz="3200" spc="-260" dirty="0">
                <a:latin typeface="Times New Roman"/>
                <a:cs typeface="Times New Roman"/>
              </a:rPr>
              <a:t> </a:t>
            </a:r>
            <a:r>
              <a:rPr sz="3200" spc="145" dirty="0">
                <a:latin typeface="Times New Roman"/>
                <a:cs typeface="Times New Roman"/>
              </a:rPr>
              <a:t>@version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765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95" dirty="0">
                <a:latin typeface="Times New Roman"/>
                <a:cs typeface="Times New Roman"/>
              </a:rPr>
              <a:t>b) </a:t>
            </a:r>
            <a:r>
              <a:rPr sz="3200" spc="150" dirty="0">
                <a:latin typeface="Times New Roman"/>
                <a:cs typeface="Times New Roman"/>
              </a:rPr>
              <a:t>Méthode </a:t>
            </a:r>
            <a:r>
              <a:rPr sz="3200" spc="-5" dirty="0">
                <a:latin typeface="Times New Roman"/>
                <a:cs typeface="Times New Roman"/>
              </a:rPr>
              <a:t>: </a:t>
            </a:r>
            <a:r>
              <a:rPr sz="3200" spc="225" dirty="0">
                <a:latin typeface="Times New Roman"/>
                <a:cs typeface="Times New Roman"/>
              </a:rPr>
              <a:t>@param </a:t>
            </a:r>
            <a:r>
              <a:rPr sz="3200" spc="180" dirty="0">
                <a:latin typeface="Times New Roman"/>
                <a:cs typeface="Times New Roman"/>
              </a:rPr>
              <a:t>et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spc="145" dirty="0">
                <a:latin typeface="Times New Roman"/>
                <a:cs typeface="Times New Roman"/>
              </a:rPr>
              <a:t>@return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77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210" dirty="0">
                <a:latin typeface="Times New Roman"/>
                <a:cs typeface="Times New Roman"/>
              </a:rPr>
              <a:t>Renseignez </a:t>
            </a:r>
            <a:r>
              <a:rPr sz="3200" spc="175" dirty="0">
                <a:latin typeface="Times New Roman"/>
                <a:cs typeface="Times New Roman"/>
              </a:rPr>
              <a:t>vous </a:t>
            </a:r>
            <a:r>
              <a:rPr sz="3200" spc="180" dirty="0">
                <a:latin typeface="Times New Roman"/>
                <a:cs typeface="Times New Roman"/>
              </a:rPr>
              <a:t>sur les </a:t>
            </a:r>
            <a:r>
              <a:rPr sz="3200" spc="204" dirty="0">
                <a:latin typeface="Times New Roman"/>
                <a:cs typeface="Times New Roman"/>
              </a:rPr>
              <a:t>autres </a:t>
            </a:r>
            <a:r>
              <a:rPr sz="3200" spc="155" dirty="0">
                <a:latin typeface="Times New Roman"/>
                <a:cs typeface="Times New Roman"/>
              </a:rPr>
              <a:t>annotations</a:t>
            </a:r>
            <a:r>
              <a:rPr sz="3200" spc="-525" dirty="0">
                <a:latin typeface="Times New Roman"/>
                <a:cs typeface="Times New Roman"/>
              </a:rPr>
              <a:t> </a:t>
            </a:r>
            <a:r>
              <a:rPr sz="3200" spc="-180" dirty="0">
                <a:latin typeface="Times New Roman"/>
                <a:cs typeface="Times New Roman"/>
              </a:rPr>
              <a:t>!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54CB1FA-2D41-4975-9D91-056D00073378}"/>
              </a:ext>
            </a:extLst>
          </p:cNvPr>
          <p:cNvSpPr txBox="1"/>
          <p:nvPr/>
        </p:nvSpPr>
        <p:spPr>
          <a:xfrm>
            <a:off x="1384300" y="4053451"/>
            <a:ext cx="16174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*</a:t>
            </a:r>
            <a:r>
              <a:rPr lang="fr-FR" dirty="0"/>
              <a:t> Pour chaque ligne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45" dirty="0">
                <a:latin typeface="Times New Roman"/>
                <a:cs typeface="Times New Roman"/>
              </a:rPr>
              <a:t>A </a:t>
            </a:r>
            <a:r>
              <a:rPr sz="4400" spc="240" dirty="0">
                <a:latin typeface="Times New Roman"/>
                <a:cs typeface="Times New Roman"/>
              </a:rPr>
              <a:t>vous </a:t>
            </a:r>
            <a:r>
              <a:rPr sz="4400" spc="375" dirty="0">
                <a:latin typeface="Times New Roman"/>
                <a:cs typeface="Times New Roman"/>
              </a:rPr>
              <a:t>de</a:t>
            </a:r>
            <a:r>
              <a:rPr sz="4400" spc="65" dirty="0">
                <a:latin typeface="Times New Roman"/>
                <a:cs typeface="Times New Roman"/>
              </a:rPr>
              <a:t> </a:t>
            </a:r>
            <a:r>
              <a:rPr sz="4400" spc="145" dirty="0">
                <a:latin typeface="Times New Roman"/>
                <a:cs typeface="Times New Roman"/>
              </a:rPr>
              <a:t>jouer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663257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spc="155" dirty="0">
                <a:latin typeface="Times New Roman"/>
                <a:cs typeface="Times New Roman"/>
              </a:rPr>
              <a:t>Complétez </a:t>
            </a:r>
            <a:r>
              <a:rPr sz="3200" spc="105" dirty="0">
                <a:latin typeface="Times New Roman"/>
                <a:cs typeface="Times New Roman"/>
              </a:rPr>
              <a:t>votre </a:t>
            </a:r>
            <a:r>
              <a:rPr sz="3200" spc="235" dirty="0">
                <a:latin typeface="Times New Roman"/>
                <a:cs typeface="Times New Roman"/>
              </a:rPr>
              <a:t>classe </a:t>
            </a:r>
            <a:r>
              <a:rPr sz="3200" spc="220" dirty="0">
                <a:latin typeface="Times New Roman"/>
                <a:cs typeface="Times New Roman"/>
              </a:rPr>
              <a:t>avec </a:t>
            </a:r>
            <a:r>
              <a:rPr sz="3200" spc="285" dirty="0">
                <a:latin typeface="Times New Roman"/>
                <a:cs typeface="Times New Roman"/>
              </a:rPr>
              <a:t>des  </a:t>
            </a:r>
            <a:r>
              <a:rPr sz="3200" spc="175" dirty="0">
                <a:latin typeface="Times New Roman"/>
                <a:cs typeface="Times New Roman"/>
              </a:rPr>
              <a:t>commentaires </a:t>
            </a:r>
            <a:r>
              <a:rPr sz="3200" spc="150" dirty="0">
                <a:latin typeface="Times New Roman"/>
                <a:cs typeface="Times New Roman"/>
              </a:rPr>
              <a:t>Javadoc….produire</a:t>
            </a:r>
            <a:r>
              <a:rPr sz="3200" spc="-125" dirty="0">
                <a:latin typeface="Times New Roman"/>
                <a:cs typeface="Times New Roman"/>
              </a:rPr>
              <a:t> </a:t>
            </a:r>
            <a:r>
              <a:rPr sz="3200" spc="85" dirty="0">
                <a:latin typeface="Times New Roman"/>
                <a:cs typeface="Times New Roman"/>
              </a:rPr>
              <a:t>la  </a:t>
            </a:r>
            <a:r>
              <a:rPr sz="3200" spc="150" dirty="0">
                <a:latin typeface="Times New Roman"/>
                <a:cs typeface="Times New Roman"/>
              </a:rPr>
              <a:t>javadoc </a:t>
            </a:r>
            <a:r>
              <a:rPr sz="3200" spc="260" dirty="0">
                <a:latin typeface="Times New Roman"/>
                <a:cs typeface="Times New Roman"/>
              </a:rPr>
              <a:t>de </a:t>
            </a:r>
            <a:r>
              <a:rPr sz="3200" spc="100" dirty="0">
                <a:latin typeface="Times New Roman"/>
                <a:cs typeface="Times New Roman"/>
              </a:rPr>
              <a:t>votre</a:t>
            </a:r>
            <a:r>
              <a:rPr sz="3200" spc="-170" dirty="0">
                <a:latin typeface="Times New Roman"/>
                <a:cs typeface="Times New Roman"/>
              </a:rPr>
              <a:t> </a:t>
            </a:r>
            <a:r>
              <a:rPr sz="3200" spc="235" dirty="0">
                <a:latin typeface="Times New Roman"/>
                <a:cs typeface="Times New Roman"/>
              </a:rPr>
              <a:t>classe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0359" y="833088"/>
            <a:ext cx="56838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370" dirty="0"/>
              <a:t>Espace </a:t>
            </a:r>
            <a:r>
              <a:rPr spc="375" dirty="0"/>
              <a:t>de</a:t>
            </a:r>
            <a:r>
              <a:rPr spc="-229" dirty="0"/>
              <a:t> </a:t>
            </a:r>
            <a:r>
              <a:rPr spc="200" dirty="0"/>
              <a:t>désignation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899878"/>
            <a:ext cx="7948295" cy="372427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4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80" dirty="0">
                <a:latin typeface="Times New Roman"/>
                <a:cs typeface="Times New Roman"/>
              </a:rPr>
              <a:t>Plusieurs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135" dirty="0">
                <a:latin typeface="Times New Roman"/>
                <a:cs typeface="Times New Roman"/>
              </a:rPr>
              <a:t>classes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peuvent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00" dirty="0" err="1">
                <a:latin typeface="Times New Roman"/>
                <a:cs typeface="Times New Roman"/>
              </a:rPr>
              <a:t>être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125" dirty="0" err="1">
                <a:latin typeface="Times New Roman"/>
                <a:cs typeface="Times New Roman"/>
              </a:rPr>
              <a:t>rassemblé</a:t>
            </a:r>
            <a:r>
              <a:rPr lang="fr-FR" sz="1800" spc="125" dirty="0">
                <a:latin typeface="Times New Roman"/>
                <a:cs typeface="Times New Roman"/>
              </a:rPr>
              <a:t>e</a:t>
            </a:r>
            <a:r>
              <a:rPr sz="1800" spc="125" dirty="0">
                <a:latin typeface="Times New Roman"/>
                <a:cs typeface="Times New Roman"/>
              </a:rPr>
              <a:t>s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au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sein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d'un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«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package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40" dirty="0">
                <a:latin typeface="Times New Roman"/>
                <a:cs typeface="Times New Roman"/>
              </a:rPr>
              <a:t>indiquer </a:t>
            </a:r>
            <a:r>
              <a:rPr sz="1800" spc="100" dirty="0">
                <a:latin typeface="Times New Roman"/>
                <a:cs typeface="Times New Roman"/>
              </a:rPr>
              <a:t>qu'une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135" dirty="0">
                <a:latin typeface="Times New Roman"/>
                <a:cs typeface="Times New Roman"/>
              </a:rPr>
              <a:t>est </a:t>
            </a:r>
            <a:r>
              <a:rPr sz="1800" spc="110" dirty="0">
                <a:latin typeface="Times New Roman"/>
                <a:cs typeface="Times New Roman"/>
              </a:rPr>
              <a:t>membre </a:t>
            </a:r>
            <a:r>
              <a:rPr sz="1800" spc="75" dirty="0">
                <a:latin typeface="Times New Roman"/>
                <a:cs typeface="Times New Roman"/>
              </a:rPr>
              <a:t>d'un </a:t>
            </a:r>
            <a:r>
              <a:rPr sz="1800" spc="120" dirty="0">
                <a:latin typeface="Times New Roman"/>
                <a:cs typeface="Times New Roman"/>
              </a:rPr>
              <a:t>package </a:t>
            </a:r>
            <a:r>
              <a:rPr sz="1800" spc="90" dirty="0">
                <a:latin typeface="Times New Roman"/>
                <a:cs typeface="Times New Roman"/>
              </a:rPr>
              <a:t>on </a:t>
            </a:r>
            <a:r>
              <a:rPr sz="1800" spc="20" dirty="0">
                <a:latin typeface="Times New Roman"/>
                <a:cs typeface="Times New Roman"/>
              </a:rPr>
              <a:t>utilise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60" dirty="0">
                <a:latin typeface="Times New Roman"/>
                <a:cs typeface="Times New Roman"/>
              </a:rPr>
              <a:t>mot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spc="20" dirty="0">
                <a:latin typeface="Times New Roman"/>
                <a:cs typeface="Times New Roman"/>
              </a:rPr>
              <a:t>clef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25" dirty="0">
                <a:latin typeface="Times New Roman"/>
                <a:cs typeface="Times New Roman"/>
              </a:rPr>
              <a:t>package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1383665" marR="5086350">
              <a:lnSpc>
                <a:spcPct val="180600"/>
              </a:lnSpc>
              <a:spcBef>
                <a:spcPts val="470"/>
              </a:spcBef>
            </a:pPr>
            <a:r>
              <a:rPr sz="1800" spc="-50" dirty="0">
                <a:latin typeface="Times New Roman"/>
                <a:cs typeface="Times New Roman"/>
              </a:rPr>
              <a:t>package </a:t>
            </a:r>
            <a:r>
              <a:rPr sz="1800" spc="-85" dirty="0">
                <a:latin typeface="Times New Roman"/>
                <a:cs typeface="Times New Roman"/>
              </a:rPr>
              <a:t>Premier;  </a:t>
            </a:r>
            <a:r>
              <a:rPr sz="1800" spc="-30" dirty="0">
                <a:latin typeface="Times New Roman"/>
                <a:cs typeface="Times New Roman"/>
              </a:rPr>
              <a:t>class </a:t>
            </a:r>
            <a:r>
              <a:rPr sz="1800" spc="-90" dirty="0">
                <a:latin typeface="Times New Roman"/>
                <a:cs typeface="Times New Roman"/>
              </a:rPr>
              <a:t>toto </a:t>
            </a:r>
            <a:r>
              <a:rPr sz="1800" spc="-375" dirty="0">
                <a:latin typeface="Times New Roman"/>
                <a:cs typeface="Times New Roman"/>
              </a:rPr>
              <a:t>{ </a:t>
            </a:r>
            <a:r>
              <a:rPr sz="1800" spc="-330" dirty="0">
                <a:latin typeface="Times New Roman"/>
                <a:cs typeface="Times New Roman"/>
              </a:rPr>
              <a:t>…</a:t>
            </a:r>
            <a:r>
              <a:rPr sz="1800" spc="-229" dirty="0">
                <a:latin typeface="Times New Roman"/>
                <a:cs typeface="Times New Roman"/>
              </a:rPr>
              <a:t> </a:t>
            </a: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355600" marR="309245" indent="-342900">
              <a:lnSpc>
                <a:spcPct val="11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45" dirty="0">
                <a:latin typeface="Times New Roman"/>
                <a:cs typeface="Times New Roman"/>
              </a:rPr>
              <a:t>Un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25" dirty="0">
                <a:latin typeface="Times New Roman"/>
                <a:cs typeface="Times New Roman"/>
              </a:rPr>
              <a:t>package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peut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00" dirty="0" err="1">
                <a:latin typeface="Times New Roman"/>
                <a:cs typeface="Times New Roman"/>
              </a:rPr>
              <a:t>être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vu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comme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un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répertoire </a:t>
            </a:r>
            <a:r>
              <a:rPr sz="1800" spc="140" dirty="0">
                <a:latin typeface="Times New Roman"/>
                <a:cs typeface="Times New Roman"/>
              </a:rPr>
              <a:t>dans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lequel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135" dirty="0">
                <a:latin typeface="Times New Roman"/>
                <a:cs typeface="Times New Roman"/>
              </a:rPr>
              <a:t>est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rangé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la  </a:t>
            </a:r>
            <a:r>
              <a:rPr sz="1800" spc="130" dirty="0">
                <a:latin typeface="Times New Roman"/>
                <a:cs typeface="Times New Roman"/>
              </a:rPr>
              <a:t>classe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java.</a:t>
            </a:r>
            <a:endParaRPr sz="18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10000"/>
              </a:lnSpc>
              <a:spcBef>
                <a:spcPts val="43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45" dirty="0">
                <a:latin typeface="Times New Roman"/>
                <a:cs typeface="Times New Roman"/>
              </a:rPr>
              <a:t>Un </a:t>
            </a:r>
            <a:r>
              <a:rPr sz="1800" spc="125" dirty="0">
                <a:latin typeface="Times New Roman"/>
                <a:cs typeface="Times New Roman"/>
              </a:rPr>
              <a:t>package </a:t>
            </a:r>
            <a:r>
              <a:rPr sz="1800" spc="15" dirty="0">
                <a:latin typeface="Times New Roman"/>
                <a:cs typeface="Times New Roman"/>
              </a:rPr>
              <a:t>introduit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160" dirty="0">
                <a:latin typeface="Times New Roman"/>
                <a:cs typeface="Times New Roman"/>
              </a:rPr>
              <a:t>espace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75" dirty="0">
                <a:latin typeface="Times New Roman"/>
                <a:cs typeface="Times New Roman"/>
              </a:rPr>
              <a:t>désignation </a:t>
            </a:r>
            <a:r>
              <a:rPr sz="1800" dirty="0">
                <a:latin typeface="Times New Roman"/>
                <a:cs typeface="Times New Roman"/>
              </a:rPr>
              <a:t>( </a:t>
            </a:r>
            <a:r>
              <a:rPr sz="1800" spc="70" dirty="0">
                <a:latin typeface="Times New Roman"/>
                <a:cs typeface="Times New Roman"/>
              </a:rPr>
              <a:t>plusieurs </a:t>
            </a:r>
            <a:r>
              <a:rPr sz="1800" spc="140" dirty="0">
                <a:latin typeface="Times New Roman"/>
                <a:cs typeface="Times New Roman"/>
              </a:rPr>
              <a:t>classes</a:t>
            </a:r>
            <a:r>
              <a:rPr sz="1800" spc="-12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peuvent  </a:t>
            </a:r>
            <a:r>
              <a:rPr sz="1800" spc="60" dirty="0">
                <a:latin typeface="Times New Roman"/>
                <a:cs typeface="Times New Roman"/>
              </a:rPr>
              <a:t>porter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145" dirty="0">
                <a:latin typeface="Times New Roman"/>
                <a:cs typeface="Times New Roman"/>
              </a:rPr>
              <a:t>même </a:t>
            </a:r>
            <a:r>
              <a:rPr sz="1800" spc="95" dirty="0">
                <a:latin typeface="Times New Roman"/>
                <a:cs typeface="Times New Roman"/>
              </a:rPr>
              <a:t>nom </a:t>
            </a:r>
            <a:r>
              <a:rPr sz="1800" spc="45" dirty="0">
                <a:latin typeface="Times New Roman"/>
                <a:cs typeface="Times New Roman"/>
              </a:rPr>
              <a:t>si </a:t>
            </a:r>
            <a:r>
              <a:rPr sz="1800" spc="75" dirty="0">
                <a:latin typeface="Times New Roman"/>
                <a:cs typeface="Times New Roman"/>
              </a:rPr>
              <a:t>elles </a:t>
            </a:r>
            <a:r>
              <a:rPr sz="1800" spc="95" dirty="0">
                <a:latin typeface="Times New Roman"/>
                <a:cs typeface="Times New Roman"/>
              </a:rPr>
              <a:t>sont </a:t>
            </a:r>
            <a:r>
              <a:rPr sz="1800" spc="120" dirty="0">
                <a:latin typeface="Times New Roman"/>
                <a:cs typeface="Times New Roman"/>
              </a:rPr>
              <a:t>placées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155" dirty="0">
                <a:latin typeface="Times New Roman"/>
                <a:cs typeface="Times New Roman"/>
              </a:rPr>
              <a:t>des </a:t>
            </a:r>
            <a:r>
              <a:rPr sz="1800" spc="130" dirty="0">
                <a:latin typeface="Times New Roman"/>
                <a:cs typeface="Times New Roman"/>
              </a:rPr>
              <a:t>packages</a:t>
            </a:r>
            <a:r>
              <a:rPr sz="1800" spc="-254" dirty="0">
                <a:latin typeface="Times New Roman"/>
                <a:cs typeface="Times New Roman"/>
              </a:rPr>
              <a:t> </a:t>
            </a:r>
            <a:r>
              <a:rPr sz="1800" spc="40" dirty="0">
                <a:latin typeface="Times New Roman"/>
                <a:cs typeface="Times New Roman"/>
              </a:rPr>
              <a:t>différents </a:t>
            </a:r>
            <a:r>
              <a:rPr sz="1800" spc="15" dirty="0">
                <a:latin typeface="Times New Roman"/>
                <a:cs typeface="Times New Roman"/>
              </a:rPr>
              <a:t>).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9564" y="833088"/>
            <a:ext cx="69869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Utilisation </a:t>
            </a:r>
            <a:r>
              <a:rPr spc="405" dirty="0"/>
              <a:t>des </a:t>
            </a:r>
            <a:r>
              <a:rPr spc="245" dirty="0"/>
              <a:t>« </a:t>
            </a:r>
            <a:r>
              <a:rPr spc="335" dirty="0"/>
              <a:t>packages</a:t>
            </a:r>
            <a:r>
              <a:rPr spc="-280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936230" cy="1708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120" dirty="0">
                <a:latin typeface="Times New Roman"/>
                <a:cs typeface="Times New Roman"/>
              </a:rPr>
              <a:t>accéder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100" dirty="0">
                <a:latin typeface="Times New Roman"/>
                <a:cs typeface="Times New Roman"/>
              </a:rPr>
              <a:t>un </a:t>
            </a:r>
            <a:r>
              <a:rPr sz="1800" spc="90" dirty="0">
                <a:latin typeface="Times New Roman"/>
                <a:cs typeface="Times New Roman"/>
              </a:rPr>
              <a:t>élément </a:t>
            </a:r>
            <a:r>
              <a:rPr sz="1800" spc="10" dirty="0">
                <a:latin typeface="Times New Roman"/>
                <a:cs typeface="Times New Roman"/>
              </a:rPr>
              <a:t>défini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120" dirty="0">
                <a:latin typeface="Times New Roman"/>
                <a:cs typeface="Times New Roman"/>
              </a:rPr>
              <a:t>package </a:t>
            </a: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20" dirty="0">
                <a:latin typeface="Times New Roman"/>
                <a:cs typeface="Times New Roman"/>
              </a:rPr>
              <a:t>doit utiliser </a:t>
            </a:r>
            <a:r>
              <a:rPr sz="1800" spc="125" dirty="0">
                <a:latin typeface="Times New Roman"/>
                <a:cs typeface="Times New Roman"/>
              </a:rPr>
              <a:t>son</a:t>
            </a:r>
            <a:r>
              <a:rPr sz="1800" spc="-26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nom  </a:t>
            </a:r>
            <a:r>
              <a:rPr sz="1800" spc="65" dirty="0">
                <a:latin typeface="Times New Roman"/>
                <a:cs typeface="Times New Roman"/>
              </a:rPr>
              <a:t>complet </a:t>
            </a:r>
            <a:r>
              <a:rPr sz="1800" spc="95" dirty="0">
                <a:latin typeface="Times New Roman"/>
                <a:cs typeface="Times New Roman"/>
              </a:rPr>
              <a:t>sauf </a:t>
            </a:r>
            <a:r>
              <a:rPr sz="1800" spc="45" dirty="0">
                <a:latin typeface="Times New Roman"/>
                <a:cs typeface="Times New Roman"/>
              </a:rPr>
              <a:t>si </a:t>
            </a:r>
            <a:r>
              <a:rPr sz="1800" spc="60" dirty="0">
                <a:latin typeface="Times New Roman"/>
                <a:cs typeface="Times New Roman"/>
              </a:rPr>
              <a:t>l'élément </a:t>
            </a:r>
            <a:r>
              <a:rPr sz="1800" spc="20" dirty="0">
                <a:latin typeface="Times New Roman"/>
                <a:cs typeface="Times New Roman"/>
              </a:rPr>
              <a:t>qui </a:t>
            </a:r>
            <a:r>
              <a:rPr sz="1800" spc="10" dirty="0">
                <a:latin typeface="Times New Roman"/>
                <a:cs typeface="Times New Roman"/>
              </a:rPr>
              <a:t>l'utilise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145" dirty="0">
                <a:latin typeface="Times New Roman"/>
                <a:cs typeface="Times New Roman"/>
              </a:rPr>
              <a:t>même </a:t>
            </a:r>
            <a:r>
              <a:rPr sz="1800" spc="120" dirty="0">
                <a:latin typeface="Times New Roman"/>
                <a:cs typeface="Times New Roman"/>
              </a:rPr>
              <a:t>package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1585"/>
              </a:spcBef>
            </a:pPr>
            <a:r>
              <a:rPr sz="1800" spc="-70" dirty="0">
                <a:latin typeface="Times New Roman"/>
                <a:cs typeface="Times New Roman"/>
              </a:rPr>
              <a:t>nom_de_package </a:t>
            </a:r>
            <a:r>
              <a:rPr sz="1800" spc="-40" dirty="0">
                <a:latin typeface="Times New Roman"/>
                <a:cs typeface="Times New Roman"/>
              </a:rPr>
              <a:t>.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nom_de_l'élément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80" dirty="0">
                <a:latin typeface="Times New Roman"/>
                <a:cs typeface="Times New Roman"/>
              </a:rPr>
              <a:t>Exemple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2990" y="3896409"/>
            <a:ext cx="20853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65" dirty="0">
                <a:latin typeface="Times New Roman"/>
                <a:cs typeface="Times New Roman"/>
              </a:rPr>
              <a:t>package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lang="fr-FR" sz="2400" spc="-130" dirty="0">
                <a:latin typeface="Times New Roman"/>
                <a:cs typeface="Times New Roman"/>
              </a:rPr>
              <a:t>e</a:t>
            </a:r>
            <a:r>
              <a:rPr sz="2400" spc="-130" dirty="0" err="1">
                <a:latin typeface="Times New Roman"/>
                <a:cs typeface="Times New Roman"/>
              </a:rPr>
              <a:t>xemple</a:t>
            </a:r>
            <a:r>
              <a:rPr sz="2400" spc="-130" dirty="0">
                <a:latin typeface="Times New Roman"/>
                <a:cs typeface="Times New Roman"/>
              </a:rPr>
              <a:t>;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80580" y="3896409"/>
            <a:ext cx="20853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65" dirty="0">
                <a:latin typeface="Times New Roman"/>
                <a:cs typeface="Times New Roman"/>
              </a:rPr>
              <a:t>package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lang="fr-FR" sz="2400" spc="-130" dirty="0">
                <a:latin typeface="Times New Roman"/>
                <a:cs typeface="Times New Roman"/>
              </a:rPr>
              <a:t>e</a:t>
            </a:r>
            <a:r>
              <a:rPr sz="2400" spc="-130" dirty="0" err="1">
                <a:latin typeface="Times New Roman"/>
                <a:cs typeface="Times New Roman"/>
              </a:rPr>
              <a:t>xemple</a:t>
            </a:r>
            <a:r>
              <a:rPr sz="2400" spc="-130" dirty="0">
                <a:latin typeface="Times New Roman"/>
                <a:cs typeface="Times New Roman"/>
              </a:rPr>
              <a:t>;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80580" y="4700972"/>
            <a:ext cx="281892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0" dirty="0">
                <a:latin typeface="Times New Roman"/>
                <a:cs typeface="Times New Roman"/>
              </a:rPr>
              <a:t>class </a:t>
            </a:r>
            <a:r>
              <a:rPr lang="fr-FR" sz="2400" spc="-175" dirty="0">
                <a:latin typeface="Times New Roman"/>
                <a:cs typeface="Times New Roman"/>
              </a:rPr>
              <a:t>T</a:t>
            </a:r>
            <a:r>
              <a:rPr sz="2400" spc="-175" dirty="0" err="1">
                <a:latin typeface="Times New Roman"/>
                <a:cs typeface="Times New Roman"/>
              </a:rPr>
              <a:t>iti</a:t>
            </a:r>
            <a:r>
              <a:rPr sz="2400" spc="-17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extends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lang="fr-FR" sz="2400" spc="-114" dirty="0">
                <a:latin typeface="Times New Roman"/>
                <a:cs typeface="Times New Roman"/>
              </a:rPr>
              <a:t>T</a:t>
            </a:r>
            <a:r>
              <a:rPr sz="2400" spc="-114" dirty="0" err="1">
                <a:latin typeface="Times New Roman"/>
                <a:cs typeface="Times New Roman"/>
              </a:rPr>
              <a:t>oto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22990" y="4627838"/>
            <a:ext cx="1142509" cy="90217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spc="-40" dirty="0">
                <a:latin typeface="Times New Roman"/>
                <a:cs typeface="Times New Roman"/>
              </a:rPr>
              <a:t>class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lang="fr-FR" sz="2400" spc="-114" dirty="0">
                <a:latin typeface="Times New Roman"/>
                <a:cs typeface="Times New Roman"/>
              </a:rPr>
              <a:t>T</a:t>
            </a:r>
            <a:r>
              <a:rPr sz="2400" spc="-114" dirty="0" err="1">
                <a:latin typeface="Times New Roman"/>
                <a:cs typeface="Times New Roman"/>
              </a:rPr>
              <a:t>oto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spc="-500" dirty="0">
                <a:latin typeface="Times New Roman"/>
                <a:cs typeface="Times New Roman"/>
              </a:rPr>
              <a:t>{ </a:t>
            </a:r>
            <a:r>
              <a:rPr sz="2400" spc="-434" dirty="0">
                <a:latin typeface="Times New Roman"/>
                <a:cs typeface="Times New Roman"/>
              </a:rPr>
              <a:t>…</a:t>
            </a:r>
            <a:r>
              <a:rPr sz="2400" spc="-295" dirty="0">
                <a:latin typeface="Times New Roman"/>
                <a:cs typeface="Times New Roman"/>
              </a:rPr>
              <a:t> </a:t>
            </a: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36287" y="5139865"/>
            <a:ext cx="5816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0" dirty="0">
                <a:latin typeface="Times New Roman"/>
                <a:cs typeface="Times New Roman"/>
              </a:rPr>
              <a:t>{ </a:t>
            </a:r>
            <a:r>
              <a:rPr sz="2400" spc="-434" dirty="0">
                <a:latin typeface="Times New Roman"/>
                <a:cs typeface="Times New Roman"/>
              </a:rPr>
              <a:t>…</a:t>
            </a:r>
            <a:r>
              <a:rPr sz="2400" spc="-425" dirty="0">
                <a:latin typeface="Times New Roman"/>
                <a:cs typeface="Times New Roman"/>
              </a:rPr>
              <a:t> </a:t>
            </a: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37350" y="5673330"/>
            <a:ext cx="2971350" cy="673261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30" dirty="0">
                <a:latin typeface="Times New Roman"/>
                <a:cs typeface="Times New Roman"/>
              </a:rPr>
              <a:t>class </a:t>
            </a:r>
            <a:r>
              <a:rPr lang="fr-FR" spc="-90" dirty="0">
                <a:latin typeface="Times New Roman"/>
                <a:cs typeface="Times New Roman"/>
              </a:rPr>
              <a:t>T</a:t>
            </a:r>
            <a:r>
              <a:rPr sz="1800" spc="-90" dirty="0">
                <a:latin typeface="Times New Roman"/>
                <a:cs typeface="Times New Roman"/>
              </a:rPr>
              <a:t>utu </a:t>
            </a:r>
            <a:r>
              <a:rPr sz="1800" spc="-55" dirty="0">
                <a:latin typeface="Times New Roman"/>
                <a:cs typeface="Times New Roman"/>
              </a:rPr>
              <a:t>extends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lang="fr-FR" spc="-110" dirty="0">
                <a:latin typeface="Times New Roman"/>
                <a:cs typeface="Times New Roman"/>
              </a:rPr>
              <a:t>e</a:t>
            </a:r>
            <a:r>
              <a:rPr sz="1800" spc="-110" dirty="0" err="1">
                <a:latin typeface="Times New Roman"/>
                <a:cs typeface="Times New Roman"/>
              </a:rPr>
              <a:t>xemple</a:t>
            </a:r>
            <a:r>
              <a:rPr sz="1800" spc="-110" dirty="0">
                <a:latin typeface="Times New Roman"/>
                <a:cs typeface="Times New Roman"/>
              </a:rPr>
              <a:t>.</a:t>
            </a:r>
            <a:r>
              <a:rPr lang="fr-FR" sz="1800" spc="-110" dirty="0">
                <a:latin typeface="Times New Roman"/>
                <a:cs typeface="Times New Roman"/>
              </a:rPr>
              <a:t>T</a:t>
            </a:r>
            <a:r>
              <a:rPr sz="1800" spc="-110" dirty="0" err="1">
                <a:latin typeface="Times New Roman"/>
                <a:cs typeface="Times New Roman"/>
              </a:rPr>
              <a:t>iti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 </a:t>
            </a:r>
            <a:r>
              <a:rPr sz="1800" spc="-330" dirty="0">
                <a:latin typeface="Times New Roman"/>
                <a:cs typeface="Times New Roman"/>
              </a:rPr>
              <a:t>…</a:t>
            </a:r>
            <a:r>
              <a:rPr sz="1800" spc="-325" dirty="0">
                <a:latin typeface="Times New Roman"/>
                <a:cs typeface="Times New Roman"/>
              </a:rPr>
              <a:t> </a:t>
            </a: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4971" y="833088"/>
            <a:ext cx="74568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Arborescence </a:t>
            </a:r>
            <a:r>
              <a:rPr spc="355" dirty="0"/>
              <a:t>de </a:t>
            </a:r>
            <a:r>
              <a:rPr spc="245" dirty="0"/>
              <a:t>« </a:t>
            </a:r>
            <a:r>
              <a:rPr spc="320" dirty="0"/>
              <a:t>package</a:t>
            </a:r>
            <a:r>
              <a:rPr spc="-409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974330" cy="3810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90" dirty="0">
                <a:latin typeface="Times New Roman"/>
                <a:cs typeface="Times New Roman"/>
              </a:rPr>
              <a:t>peut </a:t>
            </a:r>
            <a:r>
              <a:rPr sz="1800" spc="10" dirty="0">
                <a:latin typeface="Times New Roman"/>
                <a:cs typeface="Times New Roman"/>
              </a:rPr>
              <a:t>définir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120" dirty="0">
                <a:latin typeface="Times New Roman"/>
                <a:cs typeface="Times New Roman"/>
              </a:rPr>
              <a:t>arborescence </a:t>
            </a:r>
            <a:r>
              <a:rPr sz="1800" spc="150" dirty="0">
                <a:latin typeface="Times New Roman"/>
                <a:cs typeface="Times New Roman"/>
              </a:rPr>
              <a:t>de</a:t>
            </a:r>
            <a:r>
              <a:rPr sz="1800" spc="-30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package </a:t>
            </a:r>
            <a:r>
              <a:rPr sz="1800" spc="150" dirty="0">
                <a:latin typeface="Times New Roman"/>
                <a:cs typeface="Times New Roman"/>
              </a:rPr>
              <a:t>en </a:t>
            </a:r>
            <a:r>
              <a:rPr sz="1800" spc="40" dirty="0">
                <a:latin typeface="Times New Roman"/>
                <a:cs typeface="Times New Roman"/>
              </a:rPr>
              <a:t>incluant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125" dirty="0">
                <a:latin typeface="Times New Roman"/>
                <a:cs typeface="Times New Roman"/>
              </a:rPr>
              <a:t>package </a:t>
            </a:r>
            <a:r>
              <a:rPr sz="1800" spc="140" dirty="0">
                <a:latin typeface="Times New Roman"/>
                <a:cs typeface="Times New Roman"/>
              </a:rPr>
              <a:t>dans 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95" dirty="0">
                <a:latin typeface="Times New Roman"/>
                <a:cs typeface="Times New Roman"/>
              </a:rPr>
              <a:t>autre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package.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 dirty="0">
              <a:latin typeface="Times New Roman"/>
              <a:cs typeface="Times New Roman"/>
            </a:endParaRPr>
          </a:p>
          <a:p>
            <a:pPr marL="355600" marR="257175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65" dirty="0">
                <a:latin typeface="Times New Roman"/>
                <a:cs typeface="Times New Roman"/>
              </a:rPr>
              <a:t>ajouter </a:t>
            </a:r>
            <a:r>
              <a:rPr sz="1800" spc="130" dirty="0">
                <a:latin typeface="Times New Roman"/>
                <a:cs typeface="Times New Roman"/>
              </a:rPr>
              <a:t>une classe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35" dirty="0">
                <a:latin typeface="Times New Roman"/>
                <a:cs typeface="Times New Roman"/>
              </a:rPr>
              <a:t>tel </a:t>
            </a:r>
            <a:r>
              <a:rPr sz="1800" spc="110" dirty="0">
                <a:latin typeface="Times New Roman"/>
                <a:cs typeface="Times New Roman"/>
              </a:rPr>
              <a:t>package, </a:t>
            </a:r>
            <a:r>
              <a:rPr sz="1800" spc="90" dirty="0">
                <a:latin typeface="Times New Roman"/>
                <a:cs typeface="Times New Roman"/>
              </a:rPr>
              <a:t>on </a:t>
            </a:r>
            <a:r>
              <a:rPr sz="1800" spc="20" dirty="0">
                <a:latin typeface="Times New Roman"/>
                <a:cs typeface="Times New Roman"/>
              </a:rPr>
              <a:t>utilise </a:t>
            </a:r>
            <a:r>
              <a:rPr sz="1800" spc="100" dirty="0">
                <a:latin typeface="Times New Roman"/>
                <a:cs typeface="Times New Roman"/>
              </a:rPr>
              <a:t>également </a:t>
            </a:r>
            <a:r>
              <a:rPr sz="1800" spc="45" dirty="0">
                <a:latin typeface="Times New Roman"/>
                <a:cs typeface="Times New Roman"/>
              </a:rPr>
              <a:t>le</a:t>
            </a:r>
            <a:r>
              <a:rPr sz="1800" spc="-18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mot  </a:t>
            </a:r>
            <a:r>
              <a:rPr sz="1800" spc="20" dirty="0">
                <a:latin typeface="Times New Roman"/>
                <a:cs typeface="Times New Roman"/>
              </a:rPr>
              <a:t>clef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20" dirty="0">
                <a:latin typeface="Times New Roman"/>
                <a:cs typeface="Times New Roman"/>
              </a:rPr>
              <a:t>package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15" dirty="0">
                <a:latin typeface="Times New Roman"/>
                <a:cs typeface="Times New Roman"/>
              </a:rPr>
              <a:t>suivit </a:t>
            </a:r>
            <a:r>
              <a:rPr sz="1800" spc="100" dirty="0">
                <a:latin typeface="Times New Roman"/>
                <a:cs typeface="Times New Roman"/>
              </a:rPr>
              <a:t>du </a:t>
            </a:r>
            <a:r>
              <a:rPr sz="1800" spc="75" dirty="0">
                <a:latin typeface="Times New Roman"/>
                <a:cs typeface="Times New Roman"/>
              </a:rPr>
              <a:t>chemin </a:t>
            </a:r>
            <a:r>
              <a:rPr sz="1800" spc="90" dirty="0">
                <a:latin typeface="Times New Roman"/>
                <a:cs typeface="Times New Roman"/>
              </a:rPr>
              <a:t>désignant </a:t>
            </a:r>
            <a:r>
              <a:rPr sz="1800" spc="45" dirty="0">
                <a:latin typeface="Times New Roman"/>
                <a:cs typeface="Times New Roman"/>
              </a:rPr>
              <a:t>le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package.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80" dirty="0">
                <a:latin typeface="Times New Roman"/>
                <a:cs typeface="Times New Roman"/>
              </a:rPr>
              <a:t>Exemple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927100" marR="3363595">
              <a:lnSpc>
                <a:spcPts val="6909"/>
              </a:lnSpc>
              <a:spcBef>
                <a:spcPts val="30"/>
              </a:spcBef>
            </a:pPr>
            <a:r>
              <a:rPr sz="2400" spc="-65" dirty="0">
                <a:latin typeface="Times New Roman"/>
                <a:cs typeface="Times New Roman"/>
              </a:rPr>
              <a:t>package </a:t>
            </a:r>
            <a:r>
              <a:rPr lang="fr-FR" sz="2400" spc="-85" dirty="0">
                <a:latin typeface="Times New Roman"/>
                <a:cs typeface="Times New Roman"/>
              </a:rPr>
              <a:t>e</a:t>
            </a:r>
            <a:r>
              <a:rPr sz="2400" spc="-85" dirty="0" err="1">
                <a:latin typeface="Times New Roman"/>
                <a:cs typeface="Times New Roman"/>
              </a:rPr>
              <a:t>xemple</a:t>
            </a:r>
            <a:r>
              <a:rPr sz="2400" spc="-85" dirty="0">
                <a:latin typeface="Times New Roman"/>
                <a:cs typeface="Times New Roman"/>
              </a:rPr>
              <a:t>.</a:t>
            </a:r>
            <a:r>
              <a:rPr lang="fr-FR" sz="2400" spc="-85" dirty="0">
                <a:latin typeface="Times New Roman"/>
                <a:cs typeface="Times New Roman"/>
              </a:rPr>
              <a:t>s</a:t>
            </a:r>
            <a:r>
              <a:rPr sz="2400" spc="-85" dirty="0" err="1">
                <a:latin typeface="Times New Roman"/>
                <a:cs typeface="Times New Roman"/>
              </a:rPr>
              <a:t>ousPackage</a:t>
            </a:r>
            <a:r>
              <a:rPr sz="2400" spc="-85" dirty="0">
                <a:latin typeface="Times New Roman"/>
                <a:cs typeface="Times New Roman"/>
              </a:rPr>
              <a:t>;  </a:t>
            </a:r>
            <a:r>
              <a:rPr sz="2400" spc="-40" dirty="0">
                <a:latin typeface="Times New Roman"/>
                <a:cs typeface="Times New Roman"/>
              </a:rPr>
              <a:t>class </a:t>
            </a:r>
            <a:r>
              <a:rPr lang="fr-FR" sz="2400" spc="-114" dirty="0">
                <a:latin typeface="Times New Roman"/>
                <a:cs typeface="Times New Roman"/>
              </a:rPr>
              <a:t>T</a:t>
            </a:r>
            <a:r>
              <a:rPr sz="2400" spc="-114" dirty="0" err="1">
                <a:latin typeface="Times New Roman"/>
                <a:cs typeface="Times New Roman"/>
              </a:rPr>
              <a:t>oto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spc="-500" dirty="0">
                <a:latin typeface="Times New Roman"/>
                <a:cs typeface="Times New Roman"/>
              </a:rPr>
              <a:t>{ </a:t>
            </a:r>
            <a:r>
              <a:rPr sz="2400" spc="-434" dirty="0">
                <a:latin typeface="Times New Roman"/>
                <a:cs typeface="Times New Roman"/>
              </a:rPr>
              <a:t>…</a:t>
            </a:r>
            <a:r>
              <a:rPr sz="2400" spc="-385" dirty="0">
                <a:latin typeface="Times New Roman"/>
                <a:cs typeface="Times New Roman"/>
              </a:rPr>
              <a:t> </a:t>
            </a: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5071" y="833088"/>
            <a:ext cx="71767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Le </a:t>
            </a:r>
            <a:r>
              <a:rPr spc="245" dirty="0"/>
              <a:t>« </a:t>
            </a:r>
            <a:r>
              <a:rPr spc="360" dirty="0"/>
              <a:t>Java </a:t>
            </a:r>
            <a:r>
              <a:rPr spc="195" dirty="0"/>
              <a:t>Development </a:t>
            </a:r>
            <a:r>
              <a:rPr spc="-165" dirty="0"/>
              <a:t>Kit</a:t>
            </a:r>
            <a:r>
              <a:rPr spc="-30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7991475" cy="4946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270" dirty="0">
                <a:latin typeface="Times New Roman"/>
                <a:cs typeface="Times New Roman"/>
              </a:rPr>
              <a:t>Java </a:t>
            </a:r>
            <a:r>
              <a:rPr sz="3200" spc="240" dirty="0">
                <a:latin typeface="Times New Roman"/>
                <a:cs typeface="Times New Roman"/>
              </a:rPr>
              <a:t>est </a:t>
            </a:r>
            <a:r>
              <a:rPr sz="3200" spc="170" dirty="0">
                <a:latin typeface="Times New Roman"/>
                <a:cs typeface="Times New Roman"/>
              </a:rPr>
              <a:t>un </a:t>
            </a:r>
            <a:r>
              <a:rPr sz="3200" spc="200" dirty="0">
                <a:latin typeface="Times New Roman"/>
                <a:cs typeface="Times New Roman"/>
              </a:rPr>
              <a:t>langage </a:t>
            </a:r>
            <a:r>
              <a:rPr sz="3200" spc="275" dirty="0">
                <a:latin typeface="Times New Roman"/>
                <a:cs typeface="Times New Roman"/>
              </a:rPr>
              <a:t>de</a:t>
            </a:r>
            <a:r>
              <a:rPr sz="3200" spc="-520" dirty="0">
                <a:latin typeface="Times New Roman"/>
                <a:cs typeface="Times New Roman"/>
              </a:rPr>
              <a:t> </a:t>
            </a:r>
            <a:r>
              <a:rPr sz="3200" spc="125" dirty="0">
                <a:latin typeface="Times New Roman"/>
                <a:cs typeface="Times New Roman"/>
              </a:rPr>
              <a:t>programmation.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Char char="•"/>
            </a:pPr>
            <a:endParaRPr sz="41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40000"/>
              </a:lnSpc>
              <a:buChar char="•"/>
              <a:tabLst>
                <a:tab pos="354330" algn="l"/>
                <a:tab pos="354965" algn="l"/>
              </a:tabLst>
            </a:pPr>
            <a:r>
              <a:rPr sz="3200" spc="95" dirty="0">
                <a:latin typeface="Times New Roman"/>
                <a:cs typeface="Times New Roman"/>
              </a:rPr>
              <a:t>Le </a:t>
            </a:r>
            <a:r>
              <a:rPr sz="3200" spc="180" dirty="0">
                <a:latin typeface="Times New Roman"/>
                <a:cs typeface="Times New Roman"/>
              </a:rPr>
              <a:t>« </a:t>
            </a:r>
            <a:r>
              <a:rPr sz="3200" spc="270" dirty="0">
                <a:latin typeface="Times New Roman"/>
                <a:cs typeface="Times New Roman"/>
              </a:rPr>
              <a:t>Java </a:t>
            </a:r>
            <a:r>
              <a:rPr sz="3200" spc="140" dirty="0">
                <a:latin typeface="Times New Roman"/>
                <a:cs typeface="Times New Roman"/>
              </a:rPr>
              <a:t>Development </a:t>
            </a:r>
            <a:r>
              <a:rPr sz="3200" spc="-130" dirty="0">
                <a:latin typeface="Times New Roman"/>
                <a:cs typeface="Times New Roman"/>
              </a:rPr>
              <a:t>Kit </a:t>
            </a:r>
            <a:r>
              <a:rPr sz="3200" spc="180" dirty="0">
                <a:latin typeface="Times New Roman"/>
                <a:cs typeface="Times New Roman"/>
              </a:rPr>
              <a:t>» </a:t>
            </a:r>
            <a:r>
              <a:rPr sz="3200" spc="240" dirty="0">
                <a:latin typeface="Times New Roman"/>
                <a:cs typeface="Times New Roman"/>
              </a:rPr>
              <a:t>est </a:t>
            </a:r>
            <a:r>
              <a:rPr sz="3200" spc="225" dirty="0">
                <a:latin typeface="Times New Roman"/>
                <a:cs typeface="Times New Roman"/>
              </a:rPr>
              <a:t>une</a:t>
            </a:r>
            <a:r>
              <a:rPr sz="3200" spc="-340" dirty="0">
                <a:latin typeface="Times New Roman"/>
                <a:cs typeface="Times New Roman"/>
              </a:rPr>
              <a:t> </a:t>
            </a:r>
            <a:r>
              <a:rPr sz="3200" spc="100" dirty="0">
                <a:latin typeface="Times New Roman"/>
                <a:cs typeface="Times New Roman"/>
              </a:rPr>
              <a:t>boite  </a:t>
            </a:r>
            <a:r>
              <a:rPr sz="3200" spc="360" dirty="0">
                <a:latin typeface="Times New Roman"/>
                <a:cs typeface="Times New Roman"/>
              </a:rPr>
              <a:t>à </a:t>
            </a:r>
            <a:r>
              <a:rPr sz="3200" spc="55" dirty="0">
                <a:latin typeface="Times New Roman"/>
                <a:cs typeface="Times New Roman"/>
              </a:rPr>
              <a:t>outils</a:t>
            </a:r>
            <a:r>
              <a:rPr sz="3200" spc="-19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2105"/>
              </a:spcBef>
              <a:buChar char="–"/>
              <a:tabLst>
                <a:tab pos="758190" algn="l"/>
              </a:tabLst>
            </a:pPr>
            <a:r>
              <a:rPr sz="2800" spc="-165" dirty="0">
                <a:latin typeface="Times New Roman"/>
                <a:cs typeface="Times New Roman"/>
              </a:rPr>
              <a:t>il </a:t>
            </a:r>
            <a:r>
              <a:rPr sz="2400" spc="15" dirty="0">
                <a:latin typeface="Times New Roman"/>
                <a:cs typeface="Times New Roman"/>
              </a:rPr>
              <a:t>fournit </a:t>
            </a:r>
            <a:r>
              <a:rPr sz="2400" spc="135" dirty="0">
                <a:latin typeface="Times New Roman"/>
                <a:cs typeface="Times New Roman"/>
              </a:rPr>
              <a:t>un </a:t>
            </a:r>
            <a:r>
              <a:rPr sz="2400" spc="80" dirty="0">
                <a:latin typeface="Times New Roman"/>
                <a:cs typeface="Times New Roman"/>
              </a:rPr>
              <a:t>compilateur</a:t>
            </a:r>
            <a:r>
              <a:rPr sz="2400" spc="-225" dirty="0">
                <a:latin typeface="Times New Roman"/>
                <a:cs typeface="Times New Roman"/>
              </a:rPr>
              <a:t> </a:t>
            </a:r>
            <a:r>
              <a:rPr sz="2400" spc="100" dirty="0">
                <a:latin typeface="Times New Roman"/>
                <a:cs typeface="Times New Roman"/>
              </a:rPr>
              <a:t>java</a:t>
            </a:r>
            <a:endParaRPr sz="24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1814"/>
              </a:spcBef>
              <a:buChar char="–"/>
              <a:tabLst>
                <a:tab pos="756920" algn="l"/>
              </a:tabLst>
            </a:pPr>
            <a:r>
              <a:rPr sz="2400" spc="-140" dirty="0">
                <a:latin typeface="Times New Roman"/>
                <a:cs typeface="Times New Roman"/>
              </a:rPr>
              <a:t>il </a:t>
            </a:r>
            <a:r>
              <a:rPr sz="2400" spc="15" dirty="0">
                <a:latin typeface="Times New Roman"/>
                <a:cs typeface="Times New Roman"/>
              </a:rPr>
              <a:t>fournit </a:t>
            </a:r>
            <a:r>
              <a:rPr sz="2400" spc="175" dirty="0">
                <a:latin typeface="Times New Roman"/>
                <a:cs typeface="Times New Roman"/>
              </a:rPr>
              <a:t>une </a:t>
            </a:r>
            <a:r>
              <a:rPr sz="2400" spc="130" dirty="0">
                <a:latin typeface="Times New Roman"/>
                <a:cs typeface="Times New Roman"/>
              </a:rPr>
              <a:t>machine </a:t>
            </a:r>
            <a:r>
              <a:rPr sz="2400" spc="25" dirty="0">
                <a:latin typeface="Times New Roman"/>
                <a:cs typeface="Times New Roman"/>
              </a:rPr>
              <a:t>virtuelle </a:t>
            </a:r>
            <a:r>
              <a:rPr sz="2400" spc="130" dirty="0">
                <a:latin typeface="Times New Roman"/>
                <a:cs typeface="Times New Roman"/>
              </a:rPr>
              <a:t>« </a:t>
            </a:r>
            <a:r>
              <a:rPr sz="2400" dirty="0">
                <a:latin typeface="Times New Roman"/>
                <a:cs typeface="Times New Roman"/>
              </a:rPr>
              <a:t>jvm</a:t>
            </a:r>
            <a:r>
              <a:rPr sz="2400" spc="-300" dirty="0">
                <a:latin typeface="Times New Roman"/>
                <a:cs typeface="Times New Roman"/>
              </a:rPr>
              <a:t> </a:t>
            </a:r>
            <a:r>
              <a:rPr sz="2400" spc="13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  <a:p>
            <a:pPr marL="756285" marR="288290" lvl="1" indent="-286385">
              <a:lnSpc>
                <a:spcPct val="143600"/>
              </a:lnSpc>
              <a:spcBef>
                <a:spcPts val="470"/>
              </a:spcBef>
              <a:buChar char="–"/>
              <a:tabLst>
                <a:tab pos="756920" algn="l"/>
              </a:tabLst>
            </a:pPr>
            <a:r>
              <a:rPr sz="2400" spc="-140" dirty="0">
                <a:latin typeface="Times New Roman"/>
                <a:cs typeface="Times New Roman"/>
              </a:rPr>
              <a:t>il </a:t>
            </a:r>
            <a:r>
              <a:rPr sz="2400" spc="15" dirty="0">
                <a:latin typeface="Times New Roman"/>
                <a:cs typeface="Times New Roman"/>
              </a:rPr>
              <a:t>fournit </a:t>
            </a:r>
            <a:r>
              <a:rPr sz="2400" spc="125" dirty="0">
                <a:latin typeface="Times New Roman"/>
                <a:cs typeface="Times New Roman"/>
              </a:rPr>
              <a:t>un </a:t>
            </a:r>
            <a:r>
              <a:rPr sz="2400" spc="165" dirty="0">
                <a:latin typeface="Times New Roman"/>
                <a:cs typeface="Times New Roman"/>
              </a:rPr>
              <a:t>ensemble </a:t>
            </a:r>
            <a:r>
              <a:rPr sz="2400" spc="200" dirty="0">
                <a:latin typeface="Times New Roman"/>
                <a:cs typeface="Times New Roman"/>
              </a:rPr>
              <a:t>de </a:t>
            </a:r>
            <a:r>
              <a:rPr sz="2400" spc="85" dirty="0">
                <a:latin typeface="Times New Roman"/>
                <a:cs typeface="Times New Roman"/>
              </a:rPr>
              <a:t>bibliothèques </a:t>
            </a:r>
            <a:r>
              <a:rPr sz="2400" spc="10" dirty="0">
                <a:latin typeface="Times New Roman"/>
                <a:cs typeface="Times New Roman"/>
              </a:rPr>
              <a:t>d’outils </a:t>
            </a:r>
            <a:r>
              <a:rPr sz="2400" spc="95" dirty="0">
                <a:latin typeface="Times New Roman"/>
                <a:cs typeface="Times New Roman"/>
              </a:rPr>
              <a:t>pour  </a:t>
            </a:r>
            <a:r>
              <a:rPr sz="2400" spc="10" dirty="0">
                <a:latin typeface="Times New Roman"/>
                <a:cs typeface="Times New Roman"/>
              </a:rPr>
              <a:t>faciliter </a:t>
            </a:r>
            <a:r>
              <a:rPr sz="2400" spc="65" dirty="0">
                <a:latin typeface="Times New Roman"/>
                <a:cs typeface="Times New Roman"/>
              </a:rPr>
              <a:t>la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spc="95" dirty="0">
                <a:latin typeface="Times New Roman"/>
                <a:cs typeface="Times New Roman"/>
              </a:rPr>
              <a:t>programmation</a:t>
            </a:r>
            <a:r>
              <a:rPr sz="2800" spc="95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011668" y="3931920"/>
            <a:ext cx="643127" cy="762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1052" y="833088"/>
            <a:ext cx="6802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10" dirty="0"/>
              <a:t>Importation </a:t>
            </a:r>
            <a:r>
              <a:rPr spc="375" dirty="0"/>
              <a:t>de </a:t>
            </a:r>
            <a:r>
              <a:rPr spc="245" dirty="0"/>
              <a:t>« </a:t>
            </a:r>
            <a:r>
              <a:rPr spc="320" dirty="0"/>
              <a:t>package</a:t>
            </a:r>
            <a:r>
              <a:rPr spc="-34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1950152"/>
            <a:ext cx="6958330" cy="200088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349885" indent="-342900">
              <a:lnSpc>
                <a:spcPts val="1939"/>
              </a:lnSpc>
              <a:spcBef>
                <a:spcPts val="34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40" dirty="0">
                <a:latin typeface="Times New Roman"/>
                <a:cs typeface="Times New Roman"/>
              </a:rPr>
              <a:t>Le </a:t>
            </a:r>
            <a:r>
              <a:rPr sz="1800" spc="105" dirty="0">
                <a:latin typeface="Times New Roman"/>
                <a:cs typeface="Times New Roman"/>
              </a:rPr>
              <a:t>langage </a:t>
            </a:r>
            <a:r>
              <a:rPr sz="1800" spc="70" dirty="0">
                <a:latin typeface="Times New Roman"/>
                <a:cs typeface="Times New Roman"/>
              </a:rPr>
              <a:t>java </a:t>
            </a:r>
            <a:r>
              <a:rPr sz="1800" spc="10" dirty="0">
                <a:latin typeface="Times New Roman"/>
                <a:cs typeface="Times New Roman"/>
              </a:rPr>
              <a:t>fournit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10" dirty="0">
                <a:latin typeface="Times New Roman"/>
                <a:cs typeface="Times New Roman"/>
              </a:rPr>
              <a:t>facilité </a:t>
            </a:r>
            <a:r>
              <a:rPr sz="1800" spc="55" dirty="0">
                <a:latin typeface="Times New Roman"/>
                <a:cs typeface="Times New Roman"/>
              </a:rPr>
              <a:t>d'écriture </a:t>
            </a:r>
            <a:r>
              <a:rPr sz="1800" spc="95" dirty="0">
                <a:latin typeface="Times New Roman"/>
                <a:cs typeface="Times New Roman"/>
              </a:rPr>
              <a:t>par </a:t>
            </a:r>
            <a:r>
              <a:rPr sz="1800" spc="20" dirty="0">
                <a:latin typeface="Times New Roman"/>
                <a:cs typeface="Times New Roman"/>
              </a:rPr>
              <a:t>l'emploi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  notion </a:t>
            </a:r>
            <a:r>
              <a:rPr sz="1800" spc="40" dirty="0">
                <a:latin typeface="Times New Roman"/>
                <a:cs typeface="Times New Roman"/>
              </a:rPr>
              <a:t>d'importation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package.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245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100" dirty="0">
                <a:latin typeface="Times New Roman"/>
                <a:cs typeface="Times New Roman"/>
              </a:rPr>
              <a:t>En </a:t>
            </a:r>
            <a:r>
              <a:rPr sz="1800" spc="25" dirty="0">
                <a:latin typeface="Times New Roman"/>
                <a:cs typeface="Times New Roman"/>
              </a:rPr>
              <a:t>utilisant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60" dirty="0">
                <a:latin typeface="Times New Roman"/>
                <a:cs typeface="Times New Roman"/>
              </a:rPr>
              <a:t>mot </a:t>
            </a:r>
            <a:r>
              <a:rPr sz="1800" spc="20" dirty="0">
                <a:latin typeface="Times New Roman"/>
                <a:cs typeface="Times New Roman"/>
              </a:rPr>
              <a:t>clef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30" dirty="0">
                <a:latin typeface="Times New Roman"/>
                <a:cs typeface="Times New Roman"/>
              </a:rPr>
              <a:t>import </a:t>
            </a:r>
            <a:r>
              <a:rPr sz="1800" spc="65" dirty="0">
                <a:latin typeface="Times New Roman"/>
                <a:cs typeface="Times New Roman"/>
              </a:rPr>
              <a:t>», </a:t>
            </a:r>
            <a:r>
              <a:rPr sz="1800" spc="90" dirty="0">
                <a:latin typeface="Times New Roman"/>
                <a:cs typeface="Times New Roman"/>
              </a:rPr>
              <a:t>on </a:t>
            </a:r>
            <a:r>
              <a:rPr sz="1800" spc="50" dirty="0">
                <a:latin typeface="Times New Roman"/>
                <a:cs typeface="Times New Roman"/>
              </a:rPr>
              <a:t>importe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30" dirty="0">
                <a:latin typeface="Times New Roman"/>
                <a:cs typeface="Times New Roman"/>
              </a:rPr>
              <a:t>définitions </a:t>
            </a:r>
            <a:r>
              <a:rPr sz="1800" spc="100" dirty="0">
                <a:latin typeface="Times New Roman"/>
                <a:cs typeface="Times New Roman"/>
              </a:rPr>
              <a:t>un </a:t>
            </a:r>
            <a:r>
              <a:rPr sz="1800" spc="90" dirty="0">
                <a:latin typeface="Times New Roman"/>
                <a:cs typeface="Times New Roman"/>
              </a:rPr>
              <a:t>ou  </a:t>
            </a:r>
            <a:r>
              <a:rPr sz="1800" spc="70" dirty="0">
                <a:latin typeface="Times New Roman"/>
                <a:cs typeface="Times New Roman"/>
              </a:rPr>
              <a:t>plusieurs </a:t>
            </a:r>
            <a:r>
              <a:rPr sz="1800" spc="105" dirty="0">
                <a:latin typeface="Times New Roman"/>
                <a:cs typeface="Times New Roman"/>
              </a:rPr>
              <a:t>éléments </a:t>
            </a:r>
            <a:r>
              <a:rPr sz="1800" spc="75" dirty="0">
                <a:latin typeface="Times New Roman"/>
                <a:cs typeface="Times New Roman"/>
              </a:rPr>
              <a:t>d'un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package.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Char char="•"/>
            </a:pPr>
            <a:endParaRPr sz="2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80" dirty="0">
                <a:latin typeface="Times New Roman"/>
                <a:cs typeface="Times New Roman"/>
              </a:rPr>
              <a:t>Exemple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2588" y="4111168"/>
            <a:ext cx="20853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65" dirty="0">
                <a:latin typeface="Times New Roman"/>
                <a:cs typeface="Times New Roman"/>
              </a:rPr>
              <a:t>package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lang="fr-FR" sz="2400" spc="-130" dirty="0">
                <a:latin typeface="Times New Roman"/>
                <a:cs typeface="Times New Roman"/>
              </a:rPr>
              <a:t>e</a:t>
            </a:r>
            <a:r>
              <a:rPr sz="2400" spc="-130" dirty="0" err="1">
                <a:latin typeface="Times New Roman"/>
                <a:cs typeface="Times New Roman"/>
              </a:rPr>
              <a:t>xemple</a:t>
            </a:r>
            <a:r>
              <a:rPr sz="2400" spc="-130" dirty="0">
                <a:latin typeface="Times New Roman"/>
                <a:cs typeface="Times New Roman"/>
              </a:rPr>
              <a:t>;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90179" y="4111168"/>
            <a:ext cx="20853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65" dirty="0">
                <a:latin typeface="Times New Roman"/>
                <a:cs typeface="Times New Roman"/>
              </a:rPr>
              <a:t>package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lang="fr-FR" sz="2400" spc="-130" dirty="0">
                <a:latin typeface="Times New Roman"/>
                <a:cs typeface="Times New Roman"/>
              </a:rPr>
              <a:t>e</a:t>
            </a:r>
            <a:r>
              <a:rPr sz="2400" spc="-130" dirty="0" err="1">
                <a:latin typeface="Times New Roman"/>
                <a:cs typeface="Times New Roman"/>
              </a:rPr>
              <a:t>xemple</a:t>
            </a:r>
            <a:r>
              <a:rPr sz="2400" spc="-130" dirty="0">
                <a:latin typeface="Times New Roman"/>
                <a:cs typeface="Times New Roman"/>
              </a:rPr>
              <a:t>;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90179" y="4842805"/>
            <a:ext cx="26847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0" dirty="0">
                <a:latin typeface="Times New Roman"/>
                <a:cs typeface="Times New Roman"/>
              </a:rPr>
              <a:t>class </a:t>
            </a:r>
            <a:r>
              <a:rPr lang="fr-FR" sz="2400" spc="-175" dirty="0">
                <a:latin typeface="Times New Roman"/>
                <a:cs typeface="Times New Roman"/>
              </a:rPr>
              <a:t>T</a:t>
            </a:r>
            <a:r>
              <a:rPr sz="2400" spc="-175" dirty="0" err="1">
                <a:latin typeface="Times New Roman"/>
                <a:cs typeface="Times New Roman"/>
              </a:rPr>
              <a:t>iti</a:t>
            </a:r>
            <a:r>
              <a:rPr sz="2400" spc="-17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extends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lang="fr-FR" sz="2400" spc="-114" dirty="0">
                <a:latin typeface="Times New Roman"/>
                <a:cs typeface="Times New Roman"/>
              </a:rPr>
              <a:t>T</a:t>
            </a:r>
            <a:r>
              <a:rPr sz="2400" spc="-114" dirty="0" err="1">
                <a:latin typeface="Times New Roman"/>
                <a:cs typeface="Times New Roman"/>
              </a:rPr>
              <a:t>oto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45885" y="5245086"/>
            <a:ext cx="5816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0" dirty="0">
                <a:latin typeface="Times New Roman"/>
                <a:cs typeface="Times New Roman"/>
              </a:rPr>
              <a:t>{ </a:t>
            </a:r>
            <a:r>
              <a:rPr sz="2400" spc="-434" dirty="0">
                <a:latin typeface="Times New Roman"/>
                <a:cs typeface="Times New Roman"/>
              </a:rPr>
              <a:t>…</a:t>
            </a:r>
            <a:r>
              <a:rPr sz="2400" spc="-425" dirty="0">
                <a:latin typeface="Times New Roman"/>
                <a:cs typeface="Times New Roman"/>
              </a:rPr>
              <a:t> </a:t>
            </a: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32587" y="4806282"/>
            <a:ext cx="2813297" cy="1892441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2400" spc="-40" dirty="0">
                <a:latin typeface="Times New Roman"/>
                <a:cs typeface="Times New Roman"/>
              </a:rPr>
              <a:t>class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lang="fr-FR" sz="2400" spc="-114" dirty="0">
                <a:latin typeface="Times New Roman"/>
                <a:cs typeface="Times New Roman"/>
              </a:rPr>
              <a:t>T</a:t>
            </a:r>
            <a:r>
              <a:rPr sz="2400" spc="-114" dirty="0" err="1">
                <a:latin typeface="Times New Roman"/>
                <a:cs typeface="Times New Roman"/>
              </a:rPr>
              <a:t>oto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00" dirty="0">
                <a:latin typeface="Times New Roman"/>
                <a:cs typeface="Times New Roman"/>
              </a:rPr>
              <a:t>{ </a:t>
            </a:r>
            <a:r>
              <a:rPr sz="2400" spc="-434" dirty="0">
                <a:latin typeface="Times New Roman"/>
                <a:cs typeface="Times New Roman"/>
              </a:rPr>
              <a:t>…</a:t>
            </a:r>
            <a:r>
              <a:rPr sz="2400" spc="-285" dirty="0">
                <a:latin typeface="Times New Roman"/>
                <a:cs typeface="Times New Roman"/>
              </a:rPr>
              <a:t> </a:t>
            </a: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 dirty="0">
              <a:latin typeface="Times New Roman"/>
              <a:cs typeface="Times New Roman"/>
            </a:endParaRPr>
          </a:p>
          <a:p>
            <a:pPr marL="927100" marR="5080">
              <a:lnSpc>
                <a:spcPct val="110000"/>
              </a:lnSpc>
              <a:spcBef>
                <a:spcPts val="1210"/>
              </a:spcBef>
            </a:pPr>
            <a:r>
              <a:rPr sz="1800" spc="-125" dirty="0">
                <a:latin typeface="Times New Roman"/>
                <a:cs typeface="Times New Roman"/>
              </a:rPr>
              <a:t>import </a:t>
            </a:r>
            <a:r>
              <a:rPr lang="fr-FR" spc="-120" dirty="0">
                <a:latin typeface="Times New Roman"/>
                <a:cs typeface="Times New Roman"/>
              </a:rPr>
              <a:t>e</a:t>
            </a:r>
            <a:r>
              <a:rPr sz="1800" spc="-120" dirty="0" err="1">
                <a:latin typeface="Times New Roman"/>
                <a:cs typeface="Times New Roman"/>
              </a:rPr>
              <a:t>xemple</a:t>
            </a:r>
            <a:r>
              <a:rPr sz="1800" spc="-120" dirty="0">
                <a:latin typeface="Times New Roman"/>
                <a:cs typeface="Times New Roman"/>
              </a:rPr>
              <a:t>.*;  </a:t>
            </a:r>
            <a:r>
              <a:rPr sz="1800" spc="-30" dirty="0">
                <a:latin typeface="Times New Roman"/>
                <a:cs typeface="Times New Roman"/>
              </a:rPr>
              <a:t>class </a:t>
            </a:r>
            <a:r>
              <a:rPr lang="fr-FR" spc="-90" dirty="0">
                <a:latin typeface="Times New Roman"/>
                <a:cs typeface="Times New Roman"/>
              </a:rPr>
              <a:t>T</a:t>
            </a:r>
            <a:r>
              <a:rPr sz="1800" spc="-90" dirty="0">
                <a:latin typeface="Times New Roman"/>
                <a:cs typeface="Times New Roman"/>
              </a:rPr>
              <a:t>utu </a:t>
            </a:r>
            <a:r>
              <a:rPr sz="1800" spc="-55" dirty="0">
                <a:latin typeface="Times New Roman"/>
                <a:cs typeface="Times New Roman"/>
              </a:rPr>
              <a:t>extends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lang="fr-FR" spc="-135" dirty="0">
                <a:latin typeface="Times New Roman"/>
                <a:cs typeface="Times New Roman"/>
              </a:rPr>
              <a:t>T</a:t>
            </a:r>
            <a:r>
              <a:rPr sz="1800" spc="-135" dirty="0" err="1">
                <a:latin typeface="Times New Roman"/>
                <a:cs typeface="Times New Roman"/>
              </a:rPr>
              <a:t>iti</a:t>
            </a:r>
            <a:endParaRPr sz="1800" dirty="0">
              <a:latin typeface="Times New Roman"/>
              <a:cs typeface="Times New Roman"/>
            </a:endParaRPr>
          </a:p>
          <a:p>
            <a:pPr marR="405765" algn="ctr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      </a:t>
            </a:r>
            <a:r>
              <a:rPr sz="1800" spc="-330" dirty="0">
                <a:latin typeface="Times New Roman"/>
                <a:cs typeface="Times New Roman"/>
              </a:rPr>
              <a:t>…   </a:t>
            </a: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2890" y="833088"/>
            <a:ext cx="62426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Le </a:t>
            </a:r>
            <a:r>
              <a:rPr spc="125" dirty="0"/>
              <a:t>modificateur </a:t>
            </a:r>
            <a:r>
              <a:rPr spc="245" dirty="0"/>
              <a:t>« </a:t>
            </a:r>
            <a:r>
              <a:rPr spc="165" dirty="0"/>
              <a:t>static</a:t>
            </a:r>
            <a:r>
              <a:rPr spc="-150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1874026"/>
            <a:ext cx="7150100" cy="477012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5080" indent="-342900">
              <a:lnSpc>
                <a:spcPts val="1939"/>
              </a:lnSpc>
              <a:spcBef>
                <a:spcPts val="34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40" dirty="0">
                <a:latin typeface="Times New Roman"/>
                <a:cs typeface="Times New Roman"/>
              </a:rPr>
              <a:t>Le </a:t>
            </a:r>
            <a:r>
              <a:rPr sz="1800" spc="45" dirty="0">
                <a:latin typeface="Times New Roman"/>
                <a:cs typeface="Times New Roman"/>
              </a:rPr>
              <a:t>modificateur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45" dirty="0">
                <a:solidFill>
                  <a:srgbClr val="FF0000"/>
                </a:solidFill>
                <a:latin typeface="Times New Roman"/>
                <a:cs typeface="Times New Roman"/>
              </a:rPr>
              <a:t>static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90" dirty="0">
                <a:latin typeface="Times New Roman"/>
                <a:cs typeface="Times New Roman"/>
              </a:rPr>
              <a:t>peut </a:t>
            </a:r>
            <a:r>
              <a:rPr sz="1800" spc="70" dirty="0">
                <a:latin typeface="Times New Roman"/>
                <a:cs typeface="Times New Roman"/>
              </a:rPr>
              <a:t>s'appliquer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105" dirty="0">
                <a:latin typeface="Times New Roman"/>
                <a:cs typeface="Times New Roman"/>
              </a:rPr>
              <a:t>méthode </a:t>
            </a:r>
            <a:r>
              <a:rPr sz="1800" spc="100" dirty="0">
                <a:latin typeface="Times New Roman"/>
                <a:cs typeface="Times New Roman"/>
              </a:rPr>
              <a:t>ou </a:t>
            </a:r>
            <a:r>
              <a:rPr sz="1800" spc="90" dirty="0">
                <a:latin typeface="Times New Roman"/>
                <a:cs typeface="Times New Roman"/>
              </a:rPr>
              <a:t>un  </a:t>
            </a:r>
            <a:r>
              <a:rPr sz="1800" spc="30" dirty="0">
                <a:latin typeface="Times New Roman"/>
                <a:cs typeface="Times New Roman"/>
              </a:rPr>
              <a:t>attribut </a:t>
            </a:r>
            <a:r>
              <a:rPr sz="1800" spc="50" dirty="0">
                <a:latin typeface="Times New Roman"/>
                <a:cs typeface="Times New Roman"/>
              </a:rPr>
              <a:t>d’une </a:t>
            </a:r>
            <a:r>
              <a:rPr sz="1800" spc="114" dirty="0">
                <a:latin typeface="Times New Roman"/>
                <a:cs typeface="Times New Roman"/>
              </a:rPr>
              <a:t>classe. Dans </a:t>
            </a:r>
            <a:r>
              <a:rPr sz="1800" spc="150" dirty="0">
                <a:latin typeface="Times New Roman"/>
                <a:cs typeface="Times New Roman"/>
              </a:rPr>
              <a:t>ce </a:t>
            </a:r>
            <a:r>
              <a:rPr sz="1800" spc="130" dirty="0">
                <a:latin typeface="Times New Roman"/>
                <a:cs typeface="Times New Roman"/>
              </a:rPr>
              <a:t>cas, </a:t>
            </a:r>
            <a:r>
              <a:rPr sz="1800" spc="60" dirty="0">
                <a:latin typeface="Times New Roman"/>
                <a:cs typeface="Times New Roman"/>
              </a:rPr>
              <a:t>l'élément </a:t>
            </a:r>
            <a:r>
              <a:rPr sz="1800" spc="85" dirty="0">
                <a:latin typeface="Times New Roman"/>
                <a:cs typeface="Times New Roman"/>
              </a:rPr>
              <a:t>statique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110" dirty="0">
                <a:latin typeface="Times New Roman"/>
                <a:cs typeface="Times New Roman"/>
              </a:rPr>
              <a:t>partagé  </a:t>
            </a:r>
            <a:r>
              <a:rPr sz="1800" spc="95" dirty="0">
                <a:latin typeface="Times New Roman"/>
                <a:cs typeface="Times New Roman"/>
              </a:rPr>
              <a:t>par toutes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105" dirty="0">
                <a:latin typeface="Times New Roman"/>
                <a:cs typeface="Times New Roman"/>
              </a:rPr>
              <a:t>instances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14" dirty="0">
                <a:latin typeface="Times New Roman"/>
                <a:cs typeface="Times New Roman"/>
              </a:rPr>
              <a:t>classe. </a:t>
            </a: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-10" dirty="0">
                <a:latin typeface="Times New Roman"/>
                <a:cs typeface="Times New Roman"/>
              </a:rPr>
              <a:t>dit </a:t>
            </a:r>
            <a:r>
              <a:rPr sz="1800" spc="130" dirty="0">
                <a:latin typeface="Times New Roman"/>
                <a:cs typeface="Times New Roman"/>
              </a:rPr>
              <a:t>que </a:t>
            </a:r>
            <a:r>
              <a:rPr sz="1800" spc="35" dirty="0">
                <a:latin typeface="Times New Roman"/>
                <a:cs typeface="Times New Roman"/>
              </a:rPr>
              <a:t>l’élément </a:t>
            </a:r>
            <a:r>
              <a:rPr sz="1800" spc="125" dirty="0">
                <a:latin typeface="Times New Roman"/>
                <a:cs typeface="Times New Roman"/>
              </a:rPr>
              <a:t>est</a:t>
            </a:r>
            <a:r>
              <a:rPr sz="1800" spc="-19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porté  </a:t>
            </a:r>
            <a:r>
              <a:rPr sz="1800" spc="95" dirty="0">
                <a:latin typeface="Times New Roman"/>
                <a:cs typeface="Times New Roman"/>
              </a:rPr>
              <a:t>par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14" dirty="0">
                <a:latin typeface="Times New Roman"/>
                <a:cs typeface="Times New Roman"/>
              </a:rPr>
              <a:t>classe. </a:t>
            </a:r>
            <a:r>
              <a:rPr sz="1800" spc="-100" dirty="0">
                <a:latin typeface="Times New Roman"/>
                <a:cs typeface="Times New Roman"/>
              </a:rPr>
              <a:t>Il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114" dirty="0">
                <a:latin typeface="Times New Roman"/>
                <a:cs typeface="Times New Roman"/>
              </a:rPr>
              <a:t>aussi </a:t>
            </a:r>
            <a:r>
              <a:rPr sz="1800" spc="80" dirty="0">
                <a:latin typeface="Times New Roman"/>
                <a:cs typeface="Times New Roman"/>
              </a:rPr>
              <a:t>possible </a:t>
            </a:r>
            <a:r>
              <a:rPr sz="1800" spc="-35" dirty="0">
                <a:latin typeface="Times New Roman"/>
                <a:cs typeface="Times New Roman"/>
              </a:rPr>
              <a:t>d’y </a:t>
            </a:r>
            <a:r>
              <a:rPr sz="1800" spc="120" dirty="0">
                <a:latin typeface="Times New Roman"/>
                <a:cs typeface="Times New Roman"/>
              </a:rPr>
              <a:t>accéder </a:t>
            </a:r>
            <a:r>
              <a:rPr sz="1800" spc="170" dirty="0">
                <a:latin typeface="Times New Roman"/>
                <a:cs typeface="Times New Roman"/>
              </a:rPr>
              <a:t>sans </a:t>
            </a:r>
            <a:r>
              <a:rPr sz="1800" spc="90" dirty="0">
                <a:latin typeface="Times New Roman"/>
                <a:cs typeface="Times New Roman"/>
              </a:rPr>
              <a:t>disposer </a:t>
            </a:r>
            <a:r>
              <a:rPr sz="1800" spc="50" dirty="0">
                <a:latin typeface="Times New Roman"/>
                <a:cs typeface="Times New Roman"/>
              </a:rPr>
              <a:t>d’une  </a:t>
            </a:r>
            <a:r>
              <a:rPr sz="1800" spc="90" dirty="0">
                <a:latin typeface="Times New Roman"/>
                <a:cs typeface="Times New Roman"/>
              </a:rPr>
              <a:t>instance, </a:t>
            </a:r>
            <a:r>
              <a:rPr sz="1800" spc="95" dirty="0">
                <a:latin typeface="Times New Roman"/>
                <a:cs typeface="Times New Roman"/>
              </a:rPr>
              <a:t>mais </a:t>
            </a:r>
            <a:r>
              <a:rPr sz="1800" spc="75" dirty="0">
                <a:latin typeface="Times New Roman"/>
                <a:cs typeface="Times New Roman"/>
              </a:rPr>
              <a:t>directement </a:t>
            </a:r>
            <a:r>
              <a:rPr sz="1800" spc="90" dirty="0">
                <a:latin typeface="Times New Roman"/>
                <a:cs typeface="Times New Roman"/>
              </a:rPr>
              <a:t>par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classe.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2000">
              <a:latin typeface="Times New Roman"/>
              <a:cs typeface="Times New Roman"/>
            </a:endParaRPr>
          </a:p>
          <a:p>
            <a:pPr marL="355600" marR="461009" indent="-342900">
              <a:lnSpc>
                <a:spcPts val="1939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110" dirty="0">
                <a:latin typeface="Times New Roman"/>
                <a:cs typeface="Times New Roman"/>
              </a:rPr>
              <a:t>méthode </a:t>
            </a:r>
            <a:r>
              <a:rPr sz="1800" spc="90" dirty="0">
                <a:latin typeface="Times New Roman"/>
                <a:cs typeface="Times New Roman"/>
              </a:rPr>
              <a:t>ou un </a:t>
            </a:r>
            <a:r>
              <a:rPr sz="1800" spc="35" dirty="0">
                <a:latin typeface="Times New Roman"/>
                <a:cs typeface="Times New Roman"/>
              </a:rPr>
              <a:t>attribut </a:t>
            </a:r>
            <a:r>
              <a:rPr sz="1800" spc="85" dirty="0">
                <a:latin typeface="Times New Roman"/>
                <a:cs typeface="Times New Roman"/>
              </a:rPr>
              <a:t>statique </a:t>
            </a:r>
            <a:r>
              <a:rPr sz="1800" spc="140" dirty="0">
                <a:latin typeface="Times New Roman"/>
                <a:cs typeface="Times New Roman"/>
              </a:rPr>
              <a:t>ne </a:t>
            </a:r>
            <a:r>
              <a:rPr sz="1800" spc="20" dirty="0">
                <a:latin typeface="Times New Roman"/>
                <a:cs typeface="Times New Roman"/>
              </a:rPr>
              <a:t>doit </a:t>
            </a:r>
            <a:r>
              <a:rPr sz="1800" spc="65" dirty="0">
                <a:latin typeface="Times New Roman"/>
                <a:cs typeface="Times New Roman"/>
              </a:rPr>
              <a:t>employer pour</a:t>
            </a:r>
            <a:r>
              <a:rPr sz="1800" spc="-145" dirty="0">
                <a:latin typeface="Times New Roman"/>
                <a:cs typeface="Times New Roman"/>
              </a:rPr>
              <a:t> </a:t>
            </a:r>
            <a:r>
              <a:rPr sz="1800" spc="200" dirty="0">
                <a:latin typeface="Times New Roman"/>
                <a:cs typeface="Times New Roman"/>
              </a:rPr>
              <a:t>ses  </a:t>
            </a:r>
            <a:r>
              <a:rPr sz="1800" spc="75" dirty="0">
                <a:latin typeface="Times New Roman"/>
                <a:cs typeface="Times New Roman"/>
              </a:rPr>
              <a:t>traitements </a:t>
            </a:r>
            <a:r>
              <a:rPr sz="1800" spc="130" dirty="0">
                <a:latin typeface="Times New Roman"/>
                <a:cs typeface="Times New Roman"/>
              </a:rPr>
              <a:t>que </a:t>
            </a:r>
            <a:r>
              <a:rPr sz="1800" spc="155" dirty="0">
                <a:latin typeface="Times New Roman"/>
                <a:cs typeface="Times New Roman"/>
              </a:rPr>
              <a:t>des </a:t>
            </a:r>
            <a:r>
              <a:rPr sz="1800" spc="120" dirty="0">
                <a:latin typeface="Times New Roman"/>
                <a:cs typeface="Times New Roman"/>
              </a:rPr>
              <a:t>méthodes </a:t>
            </a:r>
            <a:r>
              <a:rPr sz="1800" spc="90" dirty="0">
                <a:latin typeface="Times New Roman"/>
                <a:cs typeface="Times New Roman"/>
              </a:rPr>
              <a:t>ou </a:t>
            </a:r>
            <a:r>
              <a:rPr sz="1800" spc="50" dirty="0">
                <a:latin typeface="Times New Roman"/>
                <a:cs typeface="Times New Roman"/>
              </a:rPr>
              <a:t>attributs</a:t>
            </a:r>
            <a:r>
              <a:rPr sz="1800" spc="-22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statiques.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78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80" dirty="0">
                <a:latin typeface="Times New Roman"/>
                <a:cs typeface="Times New Roman"/>
              </a:rPr>
              <a:t>Exemple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10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Exemple</a:t>
            </a:r>
            <a:endParaRPr sz="18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1612265">
              <a:lnSpc>
                <a:spcPct val="100000"/>
              </a:lnSpc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125" dirty="0">
                <a:latin typeface="Times New Roman"/>
                <a:cs typeface="Times New Roman"/>
              </a:rPr>
              <a:t>final </a:t>
            </a:r>
            <a:r>
              <a:rPr sz="1800" spc="-105" dirty="0">
                <a:latin typeface="Times New Roman"/>
                <a:cs typeface="Times New Roman"/>
              </a:rPr>
              <a:t>float </a:t>
            </a:r>
            <a:r>
              <a:rPr sz="1800" spc="-125" dirty="0">
                <a:latin typeface="Times New Roman"/>
                <a:cs typeface="Times New Roman"/>
              </a:rPr>
              <a:t>pi </a:t>
            </a:r>
            <a:r>
              <a:rPr sz="1800" spc="-155" dirty="0">
                <a:latin typeface="Times New Roman"/>
                <a:cs typeface="Times New Roman"/>
              </a:rPr>
              <a:t>=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3.14;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612265">
              <a:lnSpc>
                <a:spcPct val="100000"/>
              </a:lnSpc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static </a:t>
            </a:r>
            <a:r>
              <a:rPr sz="1800" spc="-125" dirty="0">
                <a:latin typeface="Times New Roman"/>
                <a:cs typeface="Times New Roman"/>
              </a:rPr>
              <a:t>void </a:t>
            </a:r>
            <a:r>
              <a:rPr sz="1800" spc="-110" dirty="0">
                <a:latin typeface="Times New Roman"/>
                <a:cs typeface="Times New Roman"/>
              </a:rPr>
              <a:t>float </a:t>
            </a:r>
            <a:r>
              <a:rPr sz="1800" spc="-85" dirty="0">
                <a:latin typeface="Times New Roman"/>
                <a:cs typeface="Times New Roman"/>
              </a:rPr>
              <a:t>perimetre( </a:t>
            </a:r>
            <a:r>
              <a:rPr sz="1800" spc="-110" dirty="0">
                <a:latin typeface="Times New Roman"/>
                <a:cs typeface="Times New Roman"/>
              </a:rPr>
              <a:t>float </a:t>
            </a:r>
            <a:r>
              <a:rPr sz="1800" spc="-85" dirty="0">
                <a:latin typeface="Times New Roman"/>
                <a:cs typeface="Times New Roman"/>
              </a:rPr>
              <a:t>rayon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612265">
              <a:lnSpc>
                <a:spcPct val="100000"/>
              </a:lnSpc>
            </a:pPr>
            <a:r>
              <a:rPr sz="1800" spc="-375" dirty="0">
                <a:latin typeface="Times New Roman"/>
                <a:cs typeface="Times New Roman"/>
              </a:rPr>
              <a:t>{ </a:t>
            </a:r>
            <a:r>
              <a:rPr sz="1800" spc="-80" dirty="0">
                <a:latin typeface="Times New Roman"/>
                <a:cs typeface="Times New Roman"/>
              </a:rPr>
              <a:t>return </a:t>
            </a:r>
            <a:r>
              <a:rPr sz="1800" spc="-85" dirty="0">
                <a:latin typeface="Times New Roman"/>
                <a:cs typeface="Times New Roman"/>
              </a:rPr>
              <a:t>rayon </a:t>
            </a:r>
            <a:r>
              <a:rPr sz="1800" spc="-330" dirty="0">
                <a:latin typeface="Times New Roman"/>
                <a:cs typeface="Times New Roman"/>
              </a:rPr>
              <a:t>* </a:t>
            </a:r>
            <a:r>
              <a:rPr sz="1800" spc="-80" dirty="0">
                <a:latin typeface="Times New Roman"/>
                <a:cs typeface="Times New Roman"/>
              </a:rPr>
              <a:t>2 </a:t>
            </a:r>
            <a:r>
              <a:rPr sz="1800" spc="-330" dirty="0">
                <a:latin typeface="Times New Roman"/>
                <a:cs typeface="Times New Roman"/>
              </a:rPr>
              <a:t>* </a:t>
            </a:r>
            <a:r>
              <a:rPr sz="1800" spc="-125" dirty="0">
                <a:latin typeface="Times New Roman"/>
                <a:cs typeface="Times New Roman"/>
              </a:rPr>
              <a:t>pi;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3898265">
              <a:lnSpc>
                <a:spcPct val="100000"/>
              </a:lnSpc>
            </a:pPr>
            <a:r>
              <a:rPr sz="1800" spc="35" dirty="0">
                <a:solidFill>
                  <a:srgbClr val="FF0000"/>
                </a:solidFill>
                <a:latin typeface="Times New Roman"/>
                <a:cs typeface="Times New Roman"/>
              </a:rPr>
              <a:t>Erreur </a:t>
            </a:r>
            <a:r>
              <a:rPr sz="1800" spc="70" dirty="0">
                <a:solidFill>
                  <a:srgbClr val="FF0000"/>
                </a:solidFill>
                <a:latin typeface="Times New Roman"/>
                <a:cs typeface="Times New Roman"/>
              </a:rPr>
              <a:t>car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pi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n'est </a:t>
            </a:r>
            <a:r>
              <a:rPr sz="1800" spc="30" dirty="0">
                <a:solidFill>
                  <a:srgbClr val="FF0000"/>
                </a:solidFill>
                <a:latin typeface="Times New Roman"/>
                <a:cs typeface="Times New Roman"/>
              </a:rPr>
              <a:t>pas</a:t>
            </a:r>
            <a:r>
              <a:rPr sz="1800" spc="-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statique.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68467" y="6141720"/>
            <a:ext cx="466725" cy="247015"/>
          </a:xfrm>
          <a:custGeom>
            <a:avLst/>
            <a:gdLst/>
            <a:ahLst/>
            <a:cxnLst/>
            <a:rect l="l" t="t" r="r" b="b"/>
            <a:pathLst>
              <a:path w="466725" h="247014">
                <a:moveTo>
                  <a:pt x="77724" y="103632"/>
                </a:moveTo>
                <a:lnTo>
                  <a:pt x="0" y="0"/>
                </a:lnTo>
                <a:lnTo>
                  <a:pt x="128016" y="0"/>
                </a:lnTo>
                <a:lnTo>
                  <a:pt x="115443" y="25908"/>
                </a:lnTo>
                <a:lnTo>
                  <a:pt x="94488" y="25908"/>
                </a:lnTo>
                <a:lnTo>
                  <a:pt x="88392" y="38100"/>
                </a:lnTo>
                <a:lnTo>
                  <a:pt x="105399" y="46603"/>
                </a:lnTo>
                <a:lnTo>
                  <a:pt x="104349" y="48768"/>
                </a:lnTo>
                <a:lnTo>
                  <a:pt x="83820" y="48768"/>
                </a:lnTo>
                <a:lnTo>
                  <a:pt x="77724" y="60960"/>
                </a:lnTo>
                <a:lnTo>
                  <a:pt x="94388" y="69292"/>
                </a:lnTo>
                <a:lnTo>
                  <a:pt x="77724" y="103632"/>
                </a:lnTo>
                <a:close/>
              </a:path>
              <a:path w="466725" h="247014">
                <a:moveTo>
                  <a:pt x="105399" y="46603"/>
                </a:moveTo>
                <a:lnTo>
                  <a:pt x="88392" y="38100"/>
                </a:lnTo>
                <a:lnTo>
                  <a:pt x="94488" y="25908"/>
                </a:lnTo>
                <a:lnTo>
                  <a:pt x="111351" y="34339"/>
                </a:lnTo>
                <a:lnTo>
                  <a:pt x="105399" y="46603"/>
                </a:lnTo>
                <a:close/>
              </a:path>
              <a:path w="466725" h="247014">
                <a:moveTo>
                  <a:pt x="111351" y="34339"/>
                </a:moveTo>
                <a:lnTo>
                  <a:pt x="94488" y="25908"/>
                </a:lnTo>
                <a:lnTo>
                  <a:pt x="115443" y="25908"/>
                </a:lnTo>
                <a:lnTo>
                  <a:pt x="111351" y="34339"/>
                </a:lnTo>
                <a:close/>
              </a:path>
              <a:path w="466725" h="247014">
                <a:moveTo>
                  <a:pt x="460248" y="224028"/>
                </a:moveTo>
                <a:lnTo>
                  <a:pt x="105399" y="46603"/>
                </a:lnTo>
                <a:lnTo>
                  <a:pt x="111351" y="34339"/>
                </a:lnTo>
                <a:lnTo>
                  <a:pt x="466344" y="211836"/>
                </a:lnTo>
                <a:lnTo>
                  <a:pt x="460248" y="224028"/>
                </a:lnTo>
                <a:close/>
              </a:path>
              <a:path w="466725" h="247014">
                <a:moveTo>
                  <a:pt x="94388" y="69292"/>
                </a:moveTo>
                <a:lnTo>
                  <a:pt x="77724" y="60960"/>
                </a:lnTo>
                <a:lnTo>
                  <a:pt x="83820" y="48768"/>
                </a:lnTo>
                <a:lnTo>
                  <a:pt x="100340" y="57028"/>
                </a:lnTo>
                <a:lnTo>
                  <a:pt x="94388" y="69292"/>
                </a:lnTo>
                <a:close/>
              </a:path>
              <a:path w="466725" h="247014">
                <a:moveTo>
                  <a:pt x="100340" y="57028"/>
                </a:moveTo>
                <a:lnTo>
                  <a:pt x="83820" y="48768"/>
                </a:lnTo>
                <a:lnTo>
                  <a:pt x="104349" y="48768"/>
                </a:lnTo>
                <a:lnTo>
                  <a:pt x="100340" y="57028"/>
                </a:lnTo>
                <a:close/>
              </a:path>
              <a:path w="466725" h="247014">
                <a:moveTo>
                  <a:pt x="449580" y="246888"/>
                </a:moveTo>
                <a:lnTo>
                  <a:pt x="94388" y="69292"/>
                </a:lnTo>
                <a:lnTo>
                  <a:pt x="100340" y="57028"/>
                </a:lnTo>
                <a:lnTo>
                  <a:pt x="455676" y="234696"/>
                </a:lnTo>
                <a:lnTo>
                  <a:pt x="449580" y="24688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3336" y="833088"/>
            <a:ext cx="53206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Chercher</a:t>
            </a:r>
            <a:r>
              <a:rPr spc="85" dirty="0"/>
              <a:t> </a:t>
            </a:r>
            <a:r>
              <a:rPr spc="130" dirty="0"/>
              <a:t>l'erreur(s)...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0" y="1930379"/>
            <a:ext cx="3153410" cy="39671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0" dirty="0">
                <a:latin typeface="Times New Roman"/>
                <a:cs typeface="Times New Roman"/>
              </a:rPr>
              <a:t>public </a:t>
            </a:r>
            <a:r>
              <a:rPr sz="1600" spc="-30" dirty="0">
                <a:latin typeface="Times New Roman"/>
                <a:cs typeface="Times New Roman"/>
              </a:rPr>
              <a:t>class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85" dirty="0">
                <a:latin typeface="Times New Roman"/>
                <a:cs typeface="Times New Roman"/>
              </a:rPr>
              <a:t>Exemple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{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90" dirty="0">
                <a:latin typeface="Times New Roman"/>
                <a:cs typeface="Times New Roman"/>
              </a:rPr>
              <a:t>Exemple()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{</a:t>
            </a:r>
            <a:r>
              <a:rPr sz="1600" spc="-305" dirty="0">
                <a:latin typeface="Times New Roman"/>
                <a:cs typeface="Times New Roman"/>
              </a:rPr>
              <a:t> </a:t>
            </a:r>
            <a:r>
              <a:rPr sz="1600" spc="-335" dirty="0">
                <a:latin typeface="Times New Roman"/>
                <a:cs typeface="Times New Roman"/>
              </a:rPr>
              <a:t>}</a:t>
            </a: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lang="fr-FR" sz="1600" spc="-75" dirty="0">
                <a:latin typeface="Times New Roman"/>
                <a:cs typeface="Times New Roman"/>
              </a:rPr>
              <a:t>public </a:t>
            </a:r>
            <a:r>
              <a:rPr lang="fr-FR" sz="1600" spc="-75" dirty="0" err="1">
                <a:latin typeface="Times New Roman"/>
                <a:cs typeface="Times New Roman"/>
              </a:rPr>
              <a:t>static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110" dirty="0">
                <a:latin typeface="Times New Roman"/>
                <a:cs typeface="Times New Roman"/>
              </a:rPr>
              <a:t>void </a:t>
            </a:r>
            <a:r>
              <a:rPr sz="1600" spc="-100" dirty="0">
                <a:latin typeface="Times New Roman"/>
                <a:cs typeface="Times New Roman"/>
              </a:rPr>
              <a:t>print( </a:t>
            </a:r>
            <a:r>
              <a:rPr sz="1600" spc="-85" dirty="0">
                <a:latin typeface="Times New Roman"/>
                <a:cs typeface="Times New Roman"/>
              </a:rPr>
              <a:t>String </a:t>
            </a:r>
            <a:r>
              <a:rPr sz="1600" spc="-65" dirty="0">
                <a:latin typeface="Times New Roman"/>
                <a:cs typeface="Times New Roman"/>
              </a:rPr>
              <a:t>msg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spc="-100" dirty="0">
                <a:latin typeface="Times New Roman"/>
                <a:cs typeface="Times New Roman"/>
              </a:rPr>
              <a:t>)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{</a:t>
            </a:r>
            <a:endParaRPr sz="16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1600" spc="-80" dirty="0">
                <a:latin typeface="Times New Roman"/>
                <a:cs typeface="Times New Roman"/>
              </a:rPr>
              <a:t>System.out.println( </a:t>
            </a:r>
            <a:r>
              <a:rPr sz="1600" spc="-65" dirty="0">
                <a:latin typeface="Times New Roman"/>
                <a:cs typeface="Times New Roman"/>
              </a:rPr>
              <a:t>msg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95" dirty="0">
                <a:latin typeface="Times New Roman"/>
                <a:cs typeface="Times New Roman"/>
              </a:rPr>
              <a:t>);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}</a:t>
            </a: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100" dirty="0">
                <a:latin typeface="Times New Roman"/>
                <a:cs typeface="Times New Roman"/>
              </a:rPr>
              <a:t>public </a:t>
            </a:r>
            <a:r>
              <a:rPr sz="1600" spc="-60" dirty="0">
                <a:latin typeface="Times New Roman"/>
                <a:cs typeface="Times New Roman"/>
              </a:rPr>
              <a:t>static </a:t>
            </a:r>
            <a:r>
              <a:rPr sz="1600" spc="-114" dirty="0">
                <a:latin typeface="Times New Roman"/>
                <a:cs typeface="Times New Roman"/>
              </a:rPr>
              <a:t>void </a:t>
            </a:r>
            <a:r>
              <a:rPr sz="1600" spc="-95" dirty="0">
                <a:latin typeface="Times New Roman"/>
                <a:cs typeface="Times New Roman"/>
              </a:rPr>
              <a:t>main( </a:t>
            </a:r>
            <a:r>
              <a:rPr sz="1600" spc="-85" dirty="0">
                <a:latin typeface="Times New Roman"/>
                <a:cs typeface="Times New Roman"/>
              </a:rPr>
              <a:t>String </a:t>
            </a:r>
            <a:r>
              <a:rPr sz="1600" spc="-170" dirty="0">
                <a:latin typeface="Times New Roman"/>
                <a:cs typeface="Times New Roman"/>
              </a:rPr>
              <a:t>[] </a:t>
            </a:r>
            <a:r>
              <a:rPr sz="1600" spc="-30" dirty="0">
                <a:latin typeface="Times New Roman"/>
                <a:cs typeface="Times New Roman"/>
              </a:rPr>
              <a:t>args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-100" dirty="0">
                <a:latin typeface="Times New Roman"/>
                <a:cs typeface="Times New Roman"/>
              </a:rPr>
              <a:t>)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{</a:t>
            </a:r>
            <a:endParaRPr sz="1600" dirty="0">
              <a:latin typeface="Times New Roman"/>
              <a:cs typeface="Times New Roman"/>
            </a:endParaRPr>
          </a:p>
          <a:p>
            <a:pPr marL="927100" marR="5080">
              <a:lnSpc>
                <a:spcPct val="100000"/>
              </a:lnSpc>
            </a:pPr>
            <a:r>
              <a:rPr sz="1600" spc="-85" dirty="0">
                <a:latin typeface="Times New Roman"/>
                <a:cs typeface="Times New Roman"/>
              </a:rPr>
              <a:t>Exemple </a:t>
            </a:r>
            <a:r>
              <a:rPr sz="1600" spc="-65" dirty="0">
                <a:latin typeface="Times New Roman"/>
                <a:cs typeface="Times New Roman"/>
              </a:rPr>
              <a:t>ex </a:t>
            </a:r>
            <a:r>
              <a:rPr sz="1600" spc="-140" dirty="0">
                <a:latin typeface="Times New Roman"/>
                <a:cs typeface="Times New Roman"/>
              </a:rPr>
              <a:t>= </a:t>
            </a:r>
            <a:r>
              <a:rPr sz="1600" spc="-90" dirty="0">
                <a:latin typeface="Times New Roman"/>
                <a:cs typeface="Times New Roman"/>
              </a:rPr>
              <a:t>new Exemple();  </a:t>
            </a:r>
            <a:r>
              <a:rPr sz="1600" spc="-105" dirty="0">
                <a:latin typeface="Times New Roman"/>
                <a:cs typeface="Times New Roman"/>
              </a:rPr>
              <a:t>ex.print("Bonjour");</a:t>
            </a:r>
            <a:endParaRPr sz="16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}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335" dirty="0">
                <a:latin typeface="Times New Roman"/>
                <a:cs typeface="Times New Roman"/>
              </a:rPr>
              <a:t>}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002268" y="6141720"/>
            <a:ext cx="658368" cy="876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3697" y="833088"/>
            <a:ext cx="78600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Chercher </a:t>
            </a:r>
            <a:r>
              <a:rPr spc="229" dirty="0"/>
              <a:t>et </a:t>
            </a:r>
            <a:r>
              <a:rPr spc="150" dirty="0"/>
              <a:t>toujours</a:t>
            </a:r>
            <a:r>
              <a:rPr spc="-75" dirty="0"/>
              <a:t> </a:t>
            </a:r>
            <a:r>
              <a:rPr spc="185" dirty="0"/>
              <a:t>chercher...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24211"/>
            <a:ext cx="4986020" cy="455041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Disque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354965" marR="1943100">
              <a:lnSpc>
                <a:spcPct val="110000"/>
              </a:lnSpc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65" dirty="0">
                <a:latin typeface="Times New Roman"/>
                <a:cs typeface="Times New Roman"/>
              </a:rPr>
              <a:t>static </a:t>
            </a:r>
            <a:r>
              <a:rPr sz="1800" spc="-130" dirty="0">
                <a:latin typeface="Times New Roman"/>
                <a:cs typeface="Times New Roman"/>
              </a:rPr>
              <a:t>final </a:t>
            </a:r>
            <a:r>
              <a:rPr sz="1800" spc="-110" dirty="0">
                <a:latin typeface="Times New Roman"/>
                <a:cs typeface="Times New Roman"/>
              </a:rPr>
              <a:t>float </a:t>
            </a:r>
            <a:r>
              <a:rPr sz="1800" spc="-135" dirty="0">
                <a:latin typeface="Times New Roman"/>
                <a:cs typeface="Times New Roman"/>
              </a:rPr>
              <a:t>pi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80" dirty="0">
                <a:latin typeface="Times New Roman"/>
                <a:cs typeface="Times New Roman"/>
              </a:rPr>
              <a:t>3.14;  </a:t>
            </a: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65" dirty="0">
                <a:latin typeface="Times New Roman"/>
                <a:cs typeface="Times New Roman"/>
              </a:rPr>
              <a:t>static </a:t>
            </a:r>
            <a:r>
              <a:rPr sz="1800" spc="-130" dirty="0">
                <a:latin typeface="Times New Roman"/>
                <a:cs typeface="Times New Roman"/>
              </a:rPr>
              <a:t>final </a:t>
            </a:r>
            <a:r>
              <a:rPr sz="1800" spc="-110" dirty="0">
                <a:latin typeface="Times New Roman"/>
                <a:cs typeface="Times New Roman"/>
              </a:rPr>
              <a:t>float </a:t>
            </a:r>
            <a:r>
              <a:rPr sz="1800" spc="-85" dirty="0">
                <a:latin typeface="Times New Roman"/>
                <a:cs typeface="Times New Roman"/>
              </a:rPr>
              <a:t>rayon </a:t>
            </a:r>
            <a:r>
              <a:rPr sz="1800" spc="-155" dirty="0">
                <a:latin typeface="Times New Roman"/>
                <a:cs typeface="Times New Roman"/>
              </a:rPr>
              <a:t>=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5;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65" dirty="0">
                <a:latin typeface="Times New Roman"/>
                <a:cs typeface="Times New Roman"/>
              </a:rPr>
              <a:t>static </a:t>
            </a:r>
            <a:r>
              <a:rPr sz="1800" spc="-125" dirty="0">
                <a:latin typeface="Times New Roman"/>
                <a:cs typeface="Times New Roman"/>
              </a:rPr>
              <a:t>void </a:t>
            </a:r>
            <a:r>
              <a:rPr sz="1800" spc="-110" dirty="0">
                <a:latin typeface="Times New Roman"/>
                <a:cs typeface="Times New Roman"/>
              </a:rPr>
              <a:t>fixeRayon( float </a:t>
            </a:r>
            <a:r>
              <a:rPr sz="1800" spc="-85" dirty="0">
                <a:latin typeface="Times New Roman"/>
                <a:cs typeface="Times New Roman"/>
              </a:rPr>
              <a:t>rayon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219"/>
              </a:spcBef>
            </a:pPr>
            <a:r>
              <a:rPr sz="1800" spc="-80" dirty="0">
                <a:latin typeface="Times New Roman"/>
                <a:cs typeface="Times New Roman"/>
              </a:rPr>
              <a:t>this.rayon </a:t>
            </a:r>
            <a:r>
              <a:rPr sz="1800" spc="-155" dirty="0">
                <a:latin typeface="Times New Roman"/>
                <a:cs typeface="Times New Roman"/>
              </a:rPr>
              <a:t>=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rayon;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65" dirty="0">
                <a:latin typeface="Times New Roman"/>
                <a:cs typeface="Times New Roman"/>
              </a:rPr>
              <a:t>static </a:t>
            </a:r>
            <a:r>
              <a:rPr sz="1800" spc="-125" dirty="0">
                <a:latin typeface="Times New Roman"/>
                <a:cs typeface="Times New Roman"/>
              </a:rPr>
              <a:t>void </a:t>
            </a:r>
            <a:r>
              <a:rPr sz="1800" spc="-110" dirty="0">
                <a:latin typeface="Times New Roman"/>
                <a:cs typeface="Times New Roman"/>
              </a:rPr>
              <a:t>main( </a:t>
            </a:r>
            <a:r>
              <a:rPr sz="1800" spc="-95" dirty="0">
                <a:latin typeface="Times New Roman"/>
                <a:cs typeface="Times New Roman"/>
              </a:rPr>
              <a:t>String </a:t>
            </a:r>
            <a:r>
              <a:rPr sz="1800" spc="-200" dirty="0">
                <a:latin typeface="Times New Roman"/>
                <a:cs typeface="Times New Roman"/>
              </a:rPr>
              <a:t>[] </a:t>
            </a:r>
            <a:r>
              <a:rPr sz="1800" spc="-40" dirty="0">
                <a:latin typeface="Times New Roman"/>
                <a:cs typeface="Times New Roman"/>
              </a:rPr>
              <a:t>args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215"/>
              </a:spcBef>
            </a:pPr>
            <a:r>
              <a:rPr sz="1800" spc="-105" dirty="0">
                <a:latin typeface="Times New Roman"/>
                <a:cs typeface="Times New Roman"/>
              </a:rPr>
              <a:t>System.out.println("Valeur </a:t>
            </a:r>
            <a:r>
              <a:rPr sz="1800" spc="-40" dirty="0">
                <a:latin typeface="Times New Roman"/>
                <a:cs typeface="Times New Roman"/>
              </a:rPr>
              <a:t>de </a:t>
            </a:r>
            <a:r>
              <a:rPr sz="1800" spc="-114" dirty="0">
                <a:latin typeface="Times New Roman"/>
                <a:cs typeface="Times New Roman"/>
              </a:rPr>
              <a:t>PI </a:t>
            </a:r>
            <a:r>
              <a:rPr sz="1800" spc="-155" dirty="0">
                <a:latin typeface="Times New Roman"/>
                <a:cs typeface="Times New Roman"/>
              </a:rPr>
              <a:t>= </a:t>
            </a:r>
            <a:r>
              <a:rPr sz="1800" spc="-215" dirty="0">
                <a:latin typeface="Times New Roman"/>
                <a:cs typeface="Times New Roman"/>
              </a:rPr>
              <a:t>" </a:t>
            </a:r>
            <a:r>
              <a:rPr sz="1800" spc="-105" dirty="0">
                <a:latin typeface="Times New Roman"/>
                <a:cs typeface="Times New Roman"/>
              </a:rPr>
              <a:t>+Disque.pi</a:t>
            </a:r>
            <a:r>
              <a:rPr sz="1800" spc="-300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);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A </a:t>
            </a:r>
            <a:r>
              <a:rPr spc="240" dirty="0"/>
              <a:t>vous </a:t>
            </a:r>
            <a:r>
              <a:rPr spc="375" dirty="0"/>
              <a:t>de</a:t>
            </a:r>
            <a:r>
              <a:rPr spc="65" dirty="0"/>
              <a:t> </a:t>
            </a:r>
            <a:r>
              <a:rPr spc="145" dirty="0"/>
              <a:t>jouer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7853680" cy="5097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spc="180" dirty="0">
                <a:latin typeface="Times New Roman"/>
                <a:cs typeface="Times New Roman"/>
              </a:rPr>
              <a:t>Créer </a:t>
            </a:r>
            <a:r>
              <a:rPr sz="3200" spc="185" dirty="0">
                <a:latin typeface="Times New Roman"/>
                <a:cs typeface="Times New Roman"/>
              </a:rPr>
              <a:t>un </a:t>
            </a:r>
            <a:r>
              <a:rPr sz="3200" spc="229" dirty="0">
                <a:latin typeface="Times New Roman"/>
                <a:cs typeface="Times New Roman"/>
              </a:rPr>
              <a:t>package </a:t>
            </a:r>
            <a:r>
              <a:rPr sz="3200" spc="204" dirty="0">
                <a:latin typeface="Times New Roman"/>
                <a:cs typeface="Times New Roman"/>
              </a:rPr>
              <a:t>appelé </a:t>
            </a:r>
            <a:r>
              <a:rPr sz="3200" spc="105" dirty="0">
                <a:latin typeface="Times New Roman"/>
                <a:cs typeface="Times New Roman"/>
              </a:rPr>
              <a:t>tools </a:t>
            </a:r>
            <a:r>
              <a:rPr sz="3200" spc="270" dirty="0">
                <a:latin typeface="Times New Roman"/>
                <a:cs typeface="Times New Roman"/>
              </a:rPr>
              <a:t>dans </a:t>
            </a:r>
            <a:r>
              <a:rPr sz="3200" spc="114" dirty="0">
                <a:latin typeface="Times New Roman"/>
                <a:cs typeface="Times New Roman"/>
              </a:rPr>
              <a:t>lequel  </a:t>
            </a:r>
            <a:r>
              <a:rPr sz="3200" spc="175" dirty="0">
                <a:latin typeface="Times New Roman"/>
                <a:cs typeface="Times New Roman"/>
              </a:rPr>
              <a:t>vous </a:t>
            </a:r>
            <a:r>
              <a:rPr sz="3200" spc="125" dirty="0">
                <a:latin typeface="Times New Roman"/>
                <a:cs typeface="Times New Roman"/>
              </a:rPr>
              <a:t>écrirez </a:t>
            </a:r>
            <a:r>
              <a:rPr sz="3200" spc="235" dirty="0">
                <a:latin typeface="Times New Roman"/>
                <a:cs typeface="Times New Roman"/>
              </a:rPr>
              <a:t>une classe </a:t>
            </a:r>
            <a:r>
              <a:rPr sz="3200" spc="195" dirty="0">
                <a:latin typeface="Times New Roman"/>
                <a:cs typeface="Times New Roman"/>
              </a:rPr>
              <a:t>MesDates </a:t>
            </a:r>
            <a:r>
              <a:rPr sz="3200" spc="229" dirty="0">
                <a:latin typeface="Times New Roman"/>
                <a:cs typeface="Times New Roman"/>
              </a:rPr>
              <a:t>avec </a:t>
            </a:r>
            <a:r>
              <a:rPr sz="3200" spc="260" dirty="0">
                <a:latin typeface="Times New Roman"/>
                <a:cs typeface="Times New Roman"/>
              </a:rPr>
              <a:t>en  </a:t>
            </a:r>
            <a:r>
              <a:rPr sz="3200" spc="200" dirty="0">
                <a:latin typeface="Times New Roman"/>
                <a:cs typeface="Times New Roman"/>
              </a:rPr>
              <a:t>méthode </a:t>
            </a:r>
            <a:r>
              <a:rPr sz="3200" spc="145" dirty="0">
                <a:latin typeface="Times New Roman"/>
                <a:cs typeface="Times New Roman"/>
              </a:rPr>
              <a:t>statique, </a:t>
            </a:r>
            <a:r>
              <a:rPr sz="3200" spc="235" dirty="0">
                <a:latin typeface="Times New Roman"/>
                <a:cs typeface="Times New Roman"/>
              </a:rPr>
              <a:t>une </a:t>
            </a:r>
            <a:r>
              <a:rPr sz="3200" spc="195" dirty="0">
                <a:latin typeface="Times New Roman"/>
                <a:cs typeface="Times New Roman"/>
              </a:rPr>
              <a:t>méthode  </a:t>
            </a:r>
            <a:r>
              <a:rPr sz="3200" spc="175" dirty="0">
                <a:latin typeface="Times New Roman"/>
                <a:cs typeface="Times New Roman"/>
              </a:rPr>
              <a:t>dateFRtoUS </a:t>
            </a:r>
            <a:r>
              <a:rPr sz="3200" spc="55" dirty="0">
                <a:latin typeface="Times New Roman"/>
                <a:cs typeface="Times New Roman"/>
              </a:rPr>
              <a:t>qui </a:t>
            </a:r>
            <a:r>
              <a:rPr sz="3200" spc="175" dirty="0">
                <a:latin typeface="Times New Roman"/>
                <a:cs typeface="Times New Roman"/>
              </a:rPr>
              <a:t>prend </a:t>
            </a:r>
            <a:r>
              <a:rPr sz="3200" spc="235" dirty="0">
                <a:latin typeface="Times New Roman"/>
                <a:cs typeface="Times New Roman"/>
              </a:rPr>
              <a:t>une </a:t>
            </a:r>
            <a:r>
              <a:rPr sz="3200" spc="85" dirty="0">
                <a:latin typeface="Times New Roman"/>
                <a:cs typeface="Times New Roman"/>
              </a:rPr>
              <a:t>String </a:t>
            </a:r>
            <a:r>
              <a:rPr sz="3200" spc="260" dirty="0">
                <a:latin typeface="Times New Roman"/>
                <a:cs typeface="Times New Roman"/>
              </a:rPr>
              <a:t>au</a:t>
            </a:r>
            <a:r>
              <a:rPr sz="3200" spc="-325" dirty="0">
                <a:latin typeface="Times New Roman"/>
                <a:cs typeface="Times New Roman"/>
              </a:rPr>
              <a:t> </a:t>
            </a:r>
            <a:r>
              <a:rPr sz="3200" spc="90" dirty="0">
                <a:latin typeface="Times New Roman"/>
                <a:cs typeface="Times New Roman"/>
              </a:rPr>
              <a:t>format  </a:t>
            </a:r>
            <a:r>
              <a:rPr sz="3200" spc="175" dirty="0">
                <a:latin typeface="Times New Roman"/>
                <a:cs typeface="Times New Roman"/>
              </a:rPr>
              <a:t>FR </a:t>
            </a:r>
            <a:r>
              <a:rPr sz="3200" spc="165" dirty="0">
                <a:latin typeface="Times New Roman"/>
                <a:cs typeface="Times New Roman"/>
              </a:rPr>
              <a:t>et </a:t>
            </a:r>
            <a:r>
              <a:rPr sz="3200" spc="85" dirty="0">
                <a:latin typeface="Times New Roman"/>
                <a:cs typeface="Times New Roman"/>
              </a:rPr>
              <a:t>la </a:t>
            </a:r>
            <a:r>
              <a:rPr sz="3200" spc="150" dirty="0">
                <a:latin typeface="Times New Roman"/>
                <a:cs typeface="Times New Roman"/>
              </a:rPr>
              <a:t>retourne </a:t>
            </a:r>
            <a:r>
              <a:rPr sz="3200" spc="260" dirty="0">
                <a:latin typeface="Times New Roman"/>
                <a:cs typeface="Times New Roman"/>
              </a:rPr>
              <a:t>au </a:t>
            </a:r>
            <a:r>
              <a:rPr sz="3200" spc="85" dirty="0">
                <a:latin typeface="Times New Roman"/>
                <a:cs typeface="Times New Roman"/>
              </a:rPr>
              <a:t>format</a:t>
            </a:r>
            <a:r>
              <a:rPr sz="3200" spc="-355" dirty="0">
                <a:latin typeface="Times New Roman"/>
                <a:cs typeface="Times New Roman"/>
              </a:rPr>
              <a:t> </a:t>
            </a:r>
            <a:r>
              <a:rPr sz="3200" spc="190" dirty="0">
                <a:latin typeface="Times New Roman"/>
                <a:cs typeface="Times New Roman"/>
              </a:rPr>
              <a:t>US</a:t>
            </a:r>
            <a:endParaRPr sz="3200" dirty="0">
              <a:latin typeface="Times New Roman"/>
              <a:cs typeface="Times New Roman"/>
            </a:endParaRPr>
          </a:p>
          <a:p>
            <a:pPr marL="12700" marR="1315085">
              <a:lnSpc>
                <a:spcPct val="100000"/>
              </a:lnSpc>
              <a:spcBef>
                <a:spcPts val="770"/>
              </a:spcBef>
            </a:pPr>
            <a:r>
              <a:rPr sz="3200" spc="90" dirty="0">
                <a:latin typeface="Times New Roman"/>
                <a:cs typeface="Times New Roman"/>
              </a:rPr>
              <a:t>Et </a:t>
            </a:r>
            <a:r>
              <a:rPr sz="3200" spc="235" dirty="0">
                <a:latin typeface="Times New Roman"/>
                <a:cs typeface="Times New Roman"/>
              </a:rPr>
              <a:t>une </a:t>
            </a:r>
            <a:r>
              <a:rPr sz="3200" spc="200" dirty="0">
                <a:latin typeface="Times New Roman"/>
                <a:cs typeface="Times New Roman"/>
              </a:rPr>
              <a:t>méthode </a:t>
            </a:r>
            <a:r>
              <a:rPr sz="3200" spc="175" dirty="0">
                <a:latin typeface="Times New Roman"/>
                <a:cs typeface="Times New Roman"/>
              </a:rPr>
              <a:t>dateUStoFR </a:t>
            </a:r>
            <a:r>
              <a:rPr sz="3200" spc="55" dirty="0">
                <a:latin typeface="Times New Roman"/>
                <a:cs typeface="Times New Roman"/>
              </a:rPr>
              <a:t>qui</a:t>
            </a:r>
            <a:r>
              <a:rPr sz="3200" spc="-3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fait  </a:t>
            </a:r>
            <a:r>
              <a:rPr sz="3200" spc="55" dirty="0">
                <a:latin typeface="Times New Roman"/>
                <a:cs typeface="Times New Roman"/>
              </a:rPr>
              <a:t>l’inverse</a:t>
            </a:r>
            <a:endParaRPr sz="3200" dirty="0">
              <a:latin typeface="Times New Roman"/>
              <a:cs typeface="Times New Roman"/>
            </a:endParaRPr>
          </a:p>
          <a:p>
            <a:pPr marL="12700" marR="255270">
              <a:lnSpc>
                <a:spcPct val="100000"/>
              </a:lnSpc>
              <a:spcBef>
                <a:spcPts val="770"/>
              </a:spcBef>
            </a:pPr>
            <a:r>
              <a:rPr sz="3200" spc="145" dirty="0">
                <a:latin typeface="Times New Roman"/>
                <a:cs typeface="Times New Roman"/>
              </a:rPr>
              <a:t>Testez </a:t>
            </a:r>
            <a:r>
              <a:rPr sz="3200" spc="100" dirty="0">
                <a:latin typeface="Times New Roman"/>
                <a:cs typeface="Times New Roman"/>
              </a:rPr>
              <a:t>votre </a:t>
            </a:r>
            <a:r>
              <a:rPr sz="3200" spc="200" dirty="0">
                <a:latin typeface="Times New Roman"/>
                <a:cs typeface="Times New Roman"/>
              </a:rPr>
              <a:t>méthode </a:t>
            </a:r>
            <a:r>
              <a:rPr sz="3200" spc="260" dirty="0">
                <a:latin typeface="Times New Roman"/>
                <a:cs typeface="Times New Roman"/>
              </a:rPr>
              <a:t>dans </a:t>
            </a:r>
            <a:r>
              <a:rPr sz="3200" spc="235" dirty="0">
                <a:latin typeface="Times New Roman"/>
                <a:cs typeface="Times New Roman"/>
              </a:rPr>
              <a:t>une classe</a:t>
            </a:r>
            <a:r>
              <a:rPr sz="3200" spc="-484" dirty="0">
                <a:latin typeface="Times New Roman"/>
                <a:cs typeface="Times New Roman"/>
              </a:rPr>
              <a:t> </a:t>
            </a:r>
            <a:r>
              <a:rPr sz="3200" spc="55" dirty="0">
                <a:latin typeface="Times New Roman"/>
                <a:cs typeface="Times New Roman"/>
              </a:rPr>
              <a:t>qui  </a:t>
            </a:r>
            <a:r>
              <a:rPr sz="3200" spc="260" dirty="0">
                <a:latin typeface="Times New Roman"/>
                <a:cs typeface="Times New Roman"/>
              </a:rPr>
              <a:t>ne </a:t>
            </a:r>
            <a:r>
              <a:rPr sz="3200" spc="105" dirty="0">
                <a:latin typeface="Times New Roman"/>
                <a:cs typeface="Times New Roman"/>
              </a:rPr>
              <a:t>contient </a:t>
            </a:r>
            <a:r>
              <a:rPr sz="3200" spc="70" dirty="0">
                <a:latin typeface="Times New Roman"/>
                <a:cs typeface="Times New Roman"/>
              </a:rPr>
              <a:t>qu’un </a:t>
            </a:r>
            <a:r>
              <a:rPr sz="3200" spc="130" dirty="0">
                <a:latin typeface="Times New Roman"/>
                <a:cs typeface="Times New Roman"/>
              </a:rPr>
              <a:t>main </a:t>
            </a:r>
            <a:r>
              <a:rPr sz="3200" spc="170" dirty="0">
                <a:latin typeface="Times New Roman"/>
                <a:cs typeface="Times New Roman"/>
              </a:rPr>
              <a:t>mais </a:t>
            </a:r>
            <a:r>
              <a:rPr sz="3200" spc="55" dirty="0">
                <a:latin typeface="Times New Roman"/>
                <a:cs typeface="Times New Roman"/>
              </a:rPr>
              <a:t>qui </a:t>
            </a:r>
            <a:r>
              <a:rPr sz="3200" spc="260" dirty="0">
                <a:latin typeface="Times New Roman"/>
                <a:cs typeface="Times New Roman"/>
              </a:rPr>
              <a:t>ne </a:t>
            </a:r>
            <a:r>
              <a:rPr sz="3200" spc="355" dirty="0">
                <a:latin typeface="Times New Roman"/>
                <a:cs typeface="Times New Roman"/>
              </a:rPr>
              <a:t>se  </a:t>
            </a:r>
            <a:r>
              <a:rPr sz="3200" spc="114" dirty="0">
                <a:latin typeface="Times New Roman"/>
                <a:cs typeface="Times New Roman"/>
              </a:rPr>
              <a:t>trouve </a:t>
            </a:r>
            <a:r>
              <a:rPr sz="3200" spc="295" dirty="0">
                <a:latin typeface="Times New Roman"/>
                <a:cs typeface="Times New Roman"/>
              </a:rPr>
              <a:t>pas </a:t>
            </a:r>
            <a:r>
              <a:rPr sz="3200" spc="270" dirty="0">
                <a:latin typeface="Times New Roman"/>
                <a:cs typeface="Times New Roman"/>
              </a:rPr>
              <a:t>dans </a:t>
            </a:r>
            <a:r>
              <a:rPr sz="3200" spc="85" dirty="0">
                <a:latin typeface="Times New Roman"/>
                <a:cs typeface="Times New Roman"/>
              </a:rPr>
              <a:t>le</a:t>
            </a:r>
            <a:r>
              <a:rPr lang="fr-FR" sz="3200" spc="-409" dirty="0">
                <a:latin typeface="Times New Roman"/>
                <a:cs typeface="Times New Roman"/>
              </a:rPr>
              <a:t> </a:t>
            </a:r>
            <a:r>
              <a:rPr sz="3200" spc="210" dirty="0">
                <a:latin typeface="Times New Roman"/>
                <a:cs typeface="Times New Roman"/>
              </a:rPr>
              <a:t>package.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4053" y="833088"/>
            <a:ext cx="31972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</a:t>
            </a:r>
            <a:r>
              <a:rPr spc="50" dirty="0"/>
              <a:t> </a:t>
            </a:r>
            <a:r>
              <a:rPr spc="215" dirty="0"/>
              <a:t>tableaux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929880" cy="3940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20979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Times New Roman"/>
                <a:cs typeface="Times New Roman"/>
              </a:rPr>
              <a:t>définir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tableau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sur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tous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types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java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types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primitifs,  </a:t>
            </a:r>
            <a:r>
              <a:rPr sz="2000" spc="150" dirty="0">
                <a:latin typeface="Times New Roman"/>
                <a:cs typeface="Times New Roman"/>
              </a:rPr>
              <a:t>classes, </a:t>
            </a:r>
            <a:r>
              <a:rPr sz="2000" spc="85" dirty="0">
                <a:latin typeface="Times New Roman"/>
                <a:cs typeface="Times New Roman"/>
              </a:rPr>
              <a:t>interfaces, </a:t>
            </a:r>
            <a:r>
              <a:rPr sz="2000" spc="95" dirty="0">
                <a:latin typeface="Times New Roman"/>
                <a:cs typeface="Times New Roman"/>
              </a:rPr>
              <a:t>tableaux</a:t>
            </a:r>
            <a:r>
              <a:rPr sz="2000" spc="-19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Syntaxe </a:t>
            </a:r>
            <a:r>
              <a:rPr sz="2000" spc="160" dirty="0">
                <a:latin typeface="Times New Roman"/>
                <a:cs typeface="Times New Roman"/>
              </a:rPr>
              <a:t>de </a:t>
            </a:r>
            <a:r>
              <a:rPr sz="2000" spc="20" dirty="0">
                <a:latin typeface="Times New Roman"/>
                <a:cs typeface="Times New Roman"/>
              </a:rPr>
              <a:t>définition </a:t>
            </a:r>
            <a:r>
              <a:rPr sz="2000" spc="85" dirty="0">
                <a:latin typeface="Times New Roman"/>
                <a:cs typeface="Times New Roman"/>
              </a:rPr>
              <a:t>d'un </a:t>
            </a:r>
            <a:r>
              <a:rPr sz="2000" spc="110" dirty="0">
                <a:latin typeface="Times New Roman"/>
                <a:cs typeface="Times New Roman"/>
              </a:rPr>
              <a:t>tableau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840864">
              <a:lnSpc>
                <a:spcPct val="100000"/>
              </a:lnSpc>
              <a:spcBef>
                <a:spcPts val="1590"/>
              </a:spcBef>
            </a:pPr>
            <a:r>
              <a:rPr sz="1800" spc="-85" dirty="0">
                <a:latin typeface="Times New Roman"/>
                <a:cs typeface="Times New Roman"/>
              </a:rPr>
              <a:t>type </a:t>
            </a:r>
            <a:r>
              <a:rPr sz="1800" spc="-190" dirty="0">
                <a:latin typeface="Times New Roman"/>
                <a:cs typeface="Times New Roman"/>
              </a:rPr>
              <a:t>[ ]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nom;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55" dirty="0">
                <a:latin typeface="Times New Roman"/>
                <a:cs typeface="Times New Roman"/>
              </a:rPr>
              <a:t>Un </a:t>
            </a:r>
            <a:r>
              <a:rPr sz="2000" spc="110" dirty="0">
                <a:latin typeface="Times New Roman"/>
                <a:cs typeface="Times New Roman"/>
              </a:rPr>
              <a:t>tableau </a:t>
            </a:r>
            <a:r>
              <a:rPr sz="2000" spc="150" dirty="0">
                <a:latin typeface="Times New Roman"/>
                <a:cs typeface="Times New Roman"/>
              </a:rPr>
              <a:t>est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65" dirty="0">
                <a:latin typeface="Times New Roman"/>
                <a:cs typeface="Times New Roman"/>
              </a:rPr>
              <a:t>objet </a:t>
            </a:r>
            <a:r>
              <a:rPr sz="2000" spc="40" dirty="0">
                <a:latin typeface="Times New Roman"/>
                <a:cs typeface="Times New Roman"/>
              </a:rPr>
              <a:t>qui </a:t>
            </a:r>
            <a:r>
              <a:rPr sz="2000" spc="65" dirty="0">
                <a:latin typeface="Times New Roman"/>
                <a:cs typeface="Times New Roman"/>
              </a:rPr>
              <a:t>contient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40" dirty="0">
                <a:latin typeface="Times New Roman"/>
                <a:cs typeface="Times New Roman"/>
              </a:rPr>
              <a:t>attribut </a:t>
            </a:r>
            <a:r>
              <a:rPr sz="2000" spc="60" dirty="0">
                <a:latin typeface="Times New Roman"/>
                <a:cs typeface="Times New Roman"/>
              </a:rPr>
              <a:t>indiquant </a:t>
            </a:r>
            <a:r>
              <a:rPr sz="2000" spc="225" dirty="0">
                <a:latin typeface="Times New Roman"/>
                <a:cs typeface="Times New Roman"/>
              </a:rPr>
              <a:t>sa</a:t>
            </a:r>
            <a:r>
              <a:rPr sz="2000" spc="-28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Times New Roman"/>
                <a:cs typeface="Times New Roman"/>
              </a:rPr>
              <a:t>taille </a:t>
            </a:r>
            <a:r>
              <a:rPr sz="2000" spc="-5" dirty="0">
                <a:latin typeface="Times New Roman"/>
                <a:cs typeface="Times New Roman"/>
              </a:rPr>
              <a:t>: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165" dirty="0">
                <a:solidFill>
                  <a:srgbClr val="FF0000"/>
                </a:solidFill>
                <a:latin typeface="Times New Roman"/>
                <a:cs typeface="Times New Roman"/>
              </a:rPr>
              <a:t>length</a:t>
            </a:r>
            <a:r>
              <a:rPr sz="2000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400" spc="-155" dirty="0">
                <a:latin typeface="Times New Roman"/>
                <a:cs typeface="Times New Roman"/>
              </a:rPr>
              <a:t>int </a:t>
            </a:r>
            <a:r>
              <a:rPr sz="2400" spc="-254" dirty="0">
                <a:latin typeface="Times New Roman"/>
                <a:cs typeface="Times New Roman"/>
              </a:rPr>
              <a:t>[ ] </a:t>
            </a:r>
            <a:r>
              <a:rPr sz="2400" spc="-75" dirty="0">
                <a:latin typeface="Times New Roman"/>
                <a:cs typeface="Times New Roman"/>
              </a:rPr>
              <a:t>tab </a:t>
            </a:r>
            <a:r>
              <a:rPr sz="2400" spc="-204" dirty="0">
                <a:latin typeface="Times New Roman"/>
                <a:cs typeface="Times New Roman"/>
              </a:rPr>
              <a:t>= </a:t>
            </a:r>
            <a:r>
              <a:rPr sz="2400" spc="-135" dirty="0">
                <a:latin typeface="Times New Roman"/>
                <a:cs typeface="Times New Roman"/>
              </a:rPr>
              <a:t>new</a:t>
            </a:r>
            <a:r>
              <a:rPr sz="2400" spc="-400" dirty="0">
                <a:latin typeface="Times New Roman"/>
                <a:cs typeface="Times New Roman"/>
              </a:rPr>
              <a:t> </a:t>
            </a:r>
            <a:r>
              <a:rPr sz="2400" spc="-165" dirty="0">
                <a:latin typeface="Times New Roman"/>
                <a:cs typeface="Times New Roman"/>
              </a:rPr>
              <a:t>int[50];</a:t>
            </a:r>
            <a:endParaRPr sz="24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90"/>
              </a:spcBef>
            </a:pPr>
            <a:r>
              <a:rPr sz="2400" spc="-140" dirty="0">
                <a:latin typeface="Times New Roman"/>
                <a:cs typeface="Times New Roman"/>
              </a:rPr>
              <a:t>System.out.println("Taille </a:t>
            </a:r>
            <a:r>
              <a:rPr sz="2400" spc="-105" dirty="0">
                <a:latin typeface="Times New Roman"/>
                <a:cs typeface="Times New Roman"/>
              </a:rPr>
              <a:t>du </a:t>
            </a:r>
            <a:r>
              <a:rPr sz="2400" spc="-75" dirty="0">
                <a:latin typeface="Times New Roman"/>
                <a:cs typeface="Times New Roman"/>
              </a:rPr>
              <a:t>tableau </a:t>
            </a:r>
            <a:r>
              <a:rPr sz="2400" spc="-285" dirty="0">
                <a:latin typeface="Times New Roman"/>
                <a:cs typeface="Times New Roman"/>
              </a:rPr>
              <a:t>" </a:t>
            </a:r>
            <a:r>
              <a:rPr sz="2400" spc="-204" dirty="0">
                <a:latin typeface="Times New Roman"/>
                <a:cs typeface="Times New Roman"/>
              </a:rPr>
              <a:t>+ </a:t>
            </a:r>
            <a:r>
              <a:rPr sz="2400" spc="-15" dirty="0">
                <a:solidFill>
                  <a:srgbClr val="FF0000"/>
                </a:solidFill>
                <a:latin typeface="Times New Roman"/>
                <a:cs typeface="Times New Roman"/>
              </a:rPr>
              <a:t>tab.length</a:t>
            </a:r>
            <a:r>
              <a:rPr sz="2400" spc="2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);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3572" y="833088"/>
            <a:ext cx="44418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0" dirty="0"/>
              <a:t>Copier </a:t>
            </a:r>
            <a:r>
              <a:rPr spc="254" dirty="0"/>
              <a:t>un</a:t>
            </a:r>
            <a:r>
              <a:rPr spc="-20" dirty="0"/>
              <a:t> </a:t>
            </a:r>
            <a:r>
              <a:rPr spc="250" dirty="0"/>
              <a:t>tableau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6072628"/>
            <a:ext cx="13582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9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x</a:t>
            </a:r>
            <a:r>
              <a:rPr sz="2000" spc="229" dirty="0">
                <a:latin typeface="Times New Roman"/>
                <a:cs typeface="Times New Roman"/>
              </a:rPr>
              <a:t>e</a:t>
            </a:r>
            <a:r>
              <a:rPr sz="2000" spc="100" dirty="0">
                <a:latin typeface="Times New Roman"/>
                <a:cs typeface="Times New Roman"/>
              </a:rPr>
              <a:t>m</a:t>
            </a:r>
            <a:r>
              <a:rPr sz="2000" spc="114" dirty="0">
                <a:latin typeface="Times New Roman"/>
                <a:cs typeface="Times New Roman"/>
              </a:rPr>
              <a:t>p</a:t>
            </a:r>
            <a:r>
              <a:rPr sz="2000" spc="-120" dirty="0">
                <a:latin typeface="Times New Roman"/>
                <a:cs typeface="Times New Roman"/>
              </a:rPr>
              <a:t>l</a:t>
            </a:r>
            <a:r>
              <a:rPr sz="2000" spc="225" dirty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84525" y="6752589"/>
            <a:ext cx="44075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85" dirty="0">
                <a:latin typeface="Times New Roman"/>
                <a:cs typeface="Times New Roman"/>
              </a:rPr>
              <a:t>System.arraycopy( </a:t>
            </a:r>
            <a:r>
              <a:rPr sz="2000" spc="-80" dirty="0">
                <a:latin typeface="Times New Roman"/>
                <a:cs typeface="Times New Roman"/>
              </a:rPr>
              <a:t>liste, </a:t>
            </a:r>
            <a:r>
              <a:rPr sz="2000" spc="-65" dirty="0">
                <a:latin typeface="Times New Roman"/>
                <a:cs typeface="Times New Roman"/>
              </a:rPr>
              <a:t>0, </a:t>
            </a:r>
            <a:r>
              <a:rPr sz="2000" spc="-110" dirty="0">
                <a:latin typeface="Times New Roman"/>
                <a:cs typeface="Times New Roman"/>
              </a:rPr>
              <a:t>tmp, </a:t>
            </a:r>
            <a:r>
              <a:rPr sz="2000" spc="-75" dirty="0">
                <a:latin typeface="Times New Roman"/>
                <a:cs typeface="Times New Roman"/>
              </a:rPr>
              <a:t>0, </a:t>
            </a:r>
            <a:r>
              <a:rPr sz="2000" spc="-90" dirty="0">
                <a:latin typeface="Times New Roman"/>
                <a:cs typeface="Times New Roman"/>
              </a:rPr>
              <a:t>liste.length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105" dirty="0">
                <a:latin typeface="Times New Roman"/>
                <a:cs typeface="Times New Roman"/>
              </a:rPr>
              <a:t>);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20767" y="3550920"/>
            <a:ext cx="76200" cy="457200"/>
          </a:xfrm>
          <a:custGeom>
            <a:avLst/>
            <a:gdLst/>
            <a:ahLst/>
            <a:cxnLst/>
            <a:rect l="l" t="t" r="r" b="b"/>
            <a:pathLst>
              <a:path w="76200" h="457200">
                <a:moveTo>
                  <a:pt x="33528" y="76200"/>
                </a:moveTo>
                <a:lnTo>
                  <a:pt x="0" y="76200"/>
                </a:lnTo>
                <a:lnTo>
                  <a:pt x="38100" y="0"/>
                </a:lnTo>
                <a:lnTo>
                  <a:pt x="70104" y="64008"/>
                </a:lnTo>
                <a:lnTo>
                  <a:pt x="33528" y="64008"/>
                </a:lnTo>
                <a:lnTo>
                  <a:pt x="33528" y="76200"/>
                </a:lnTo>
                <a:close/>
              </a:path>
              <a:path w="76200" h="457200">
                <a:moveTo>
                  <a:pt x="44196" y="457200"/>
                </a:moveTo>
                <a:lnTo>
                  <a:pt x="33528" y="457200"/>
                </a:lnTo>
                <a:lnTo>
                  <a:pt x="33528" y="64008"/>
                </a:lnTo>
                <a:lnTo>
                  <a:pt x="44196" y="64008"/>
                </a:lnTo>
                <a:lnTo>
                  <a:pt x="44196" y="457200"/>
                </a:lnTo>
                <a:close/>
              </a:path>
              <a:path w="76200" h="457200">
                <a:moveTo>
                  <a:pt x="76200" y="76200"/>
                </a:moveTo>
                <a:lnTo>
                  <a:pt x="44196" y="76200"/>
                </a:lnTo>
                <a:lnTo>
                  <a:pt x="44196" y="64008"/>
                </a:lnTo>
                <a:lnTo>
                  <a:pt x="70104" y="64008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06567" y="3550920"/>
            <a:ext cx="76200" cy="838200"/>
          </a:xfrm>
          <a:custGeom>
            <a:avLst/>
            <a:gdLst/>
            <a:ahLst/>
            <a:cxnLst/>
            <a:rect l="l" t="t" r="r" b="b"/>
            <a:pathLst>
              <a:path w="76200" h="838200">
                <a:moveTo>
                  <a:pt x="33528" y="76200"/>
                </a:moveTo>
                <a:lnTo>
                  <a:pt x="0" y="76200"/>
                </a:lnTo>
                <a:lnTo>
                  <a:pt x="38100" y="0"/>
                </a:lnTo>
                <a:lnTo>
                  <a:pt x="70104" y="64008"/>
                </a:lnTo>
                <a:lnTo>
                  <a:pt x="33528" y="64008"/>
                </a:lnTo>
                <a:lnTo>
                  <a:pt x="33528" y="76200"/>
                </a:lnTo>
                <a:close/>
              </a:path>
              <a:path w="76200" h="838200">
                <a:moveTo>
                  <a:pt x="44196" y="838200"/>
                </a:moveTo>
                <a:lnTo>
                  <a:pt x="33528" y="838200"/>
                </a:lnTo>
                <a:lnTo>
                  <a:pt x="33528" y="64008"/>
                </a:lnTo>
                <a:lnTo>
                  <a:pt x="44196" y="64008"/>
                </a:lnTo>
                <a:lnTo>
                  <a:pt x="44196" y="838200"/>
                </a:lnTo>
                <a:close/>
              </a:path>
              <a:path w="76200" h="838200">
                <a:moveTo>
                  <a:pt x="76200" y="76200"/>
                </a:moveTo>
                <a:lnTo>
                  <a:pt x="44196" y="76200"/>
                </a:lnTo>
                <a:lnTo>
                  <a:pt x="44196" y="64008"/>
                </a:lnTo>
                <a:lnTo>
                  <a:pt x="70104" y="64008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73367" y="3550920"/>
            <a:ext cx="76200" cy="457200"/>
          </a:xfrm>
          <a:custGeom>
            <a:avLst/>
            <a:gdLst/>
            <a:ahLst/>
            <a:cxnLst/>
            <a:rect l="l" t="t" r="r" b="b"/>
            <a:pathLst>
              <a:path w="76200" h="457200">
                <a:moveTo>
                  <a:pt x="33528" y="76200"/>
                </a:moveTo>
                <a:lnTo>
                  <a:pt x="0" y="76200"/>
                </a:lnTo>
                <a:lnTo>
                  <a:pt x="38100" y="0"/>
                </a:lnTo>
                <a:lnTo>
                  <a:pt x="70104" y="64008"/>
                </a:lnTo>
                <a:lnTo>
                  <a:pt x="33528" y="64008"/>
                </a:lnTo>
                <a:lnTo>
                  <a:pt x="33528" y="76200"/>
                </a:lnTo>
                <a:close/>
              </a:path>
              <a:path w="76200" h="457200">
                <a:moveTo>
                  <a:pt x="44196" y="457200"/>
                </a:moveTo>
                <a:lnTo>
                  <a:pt x="33528" y="457200"/>
                </a:lnTo>
                <a:lnTo>
                  <a:pt x="33528" y="64008"/>
                </a:lnTo>
                <a:lnTo>
                  <a:pt x="44196" y="64008"/>
                </a:lnTo>
                <a:lnTo>
                  <a:pt x="44196" y="457200"/>
                </a:lnTo>
                <a:close/>
              </a:path>
              <a:path w="76200" h="457200">
                <a:moveTo>
                  <a:pt x="76200" y="76200"/>
                </a:moveTo>
                <a:lnTo>
                  <a:pt x="44196" y="76200"/>
                </a:lnTo>
                <a:lnTo>
                  <a:pt x="44196" y="64008"/>
                </a:lnTo>
                <a:lnTo>
                  <a:pt x="70104" y="64008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63968" y="3550920"/>
            <a:ext cx="76200" cy="838200"/>
          </a:xfrm>
          <a:custGeom>
            <a:avLst/>
            <a:gdLst/>
            <a:ahLst/>
            <a:cxnLst/>
            <a:rect l="l" t="t" r="r" b="b"/>
            <a:pathLst>
              <a:path w="76200" h="838200">
                <a:moveTo>
                  <a:pt x="33528" y="76200"/>
                </a:moveTo>
                <a:lnTo>
                  <a:pt x="0" y="76200"/>
                </a:lnTo>
                <a:lnTo>
                  <a:pt x="38100" y="0"/>
                </a:lnTo>
                <a:lnTo>
                  <a:pt x="70104" y="64008"/>
                </a:lnTo>
                <a:lnTo>
                  <a:pt x="33528" y="64008"/>
                </a:lnTo>
                <a:lnTo>
                  <a:pt x="33528" y="76200"/>
                </a:lnTo>
                <a:close/>
              </a:path>
              <a:path w="76200" h="838200">
                <a:moveTo>
                  <a:pt x="44196" y="838200"/>
                </a:moveTo>
                <a:lnTo>
                  <a:pt x="33528" y="838200"/>
                </a:lnTo>
                <a:lnTo>
                  <a:pt x="33528" y="64008"/>
                </a:lnTo>
                <a:lnTo>
                  <a:pt x="44196" y="64008"/>
                </a:lnTo>
                <a:lnTo>
                  <a:pt x="44196" y="838200"/>
                </a:lnTo>
                <a:close/>
              </a:path>
              <a:path w="76200" h="838200">
                <a:moveTo>
                  <a:pt x="76200" y="76200"/>
                </a:moveTo>
                <a:lnTo>
                  <a:pt x="44196" y="76200"/>
                </a:lnTo>
                <a:lnTo>
                  <a:pt x="44196" y="64008"/>
                </a:lnTo>
                <a:lnTo>
                  <a:pt x="70104" y="64008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623256" y="4417497"/>
            <a:ext cx="34994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75814" algn="l"/>
              </a:tabLst>
            </a:pPr>
            <a:r>
              <a:rPr sz="1600" spc="50" dirty="0">
                <a:latin typeface="Times New Roman"/>
                <a:cs typeface="Times New Roman"/>
              </a:rPr>
              <a:t>Index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125" dirty="0">
                <a:latin typeface="Times New Roman"/>
                <a:cs typeface="Times New Roman"/>
              </a:rPr>
              <a:t>de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départ	</a:t>
            </a:r>
            <a:r>
              <a:rPr sz="1600" spc="50" dirty="0">
                <a:latin typeface="Times New Roman"/>
                <a:cs typeface="Times New Roman"/>
              </a:rPr>
              <a:t>Index </a:t>
            </a:r>
            <a:r>
              <a:rPr sz="1600" spc="125" dirty="0">
                <a:latin typeface="Times New Roman"/>
                <a:cs typeface="Times New Roman"/>
              </a:rPr>
              <a:t>de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départ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24565" y="4661360"/>
            <a:ext cx="42862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65" dirty="0">
                <a:latin typeface="Times New Roman"/>
                <a:cs typeface="Times New Roman"/>
              </a:rPr>
              <a:t>pour </a:t>
            </a:r>
            <a:r>
              <a:rPr sz="1600" spc="40" dirty="0">
                <a:latin typeface="Times New Roman"/>
                <a:cs typeface="Times New Roman"/>
              </a:rPr>
              <a:t>le </a:t>
            </a:r>
            <a:r>
              <a:rPr sz="1600" spc="85" dirty="0">
                <a:latin typeface="Times New Roman"/>
                <a:cs typeface="Times New Roman"/>
              </a:rPr>
              <a:t>tableau </a:t>
            </a:r>
            <a:r>
              <a:rPr sz="1600" spc="-20" dirty="0">
                <a:latin typeface="Times New Roman"/>
                <a:cs typeface="Times New Roman"/>
              </a:rPr>
              <a:t>sourcpeour </a:t>
            </a:r>
            <a:r>
              <a:rPr sz="1600" spc="40" dirty="0">
                <a:latin typeface="Times New Roman"/>
                <a:cs typeface="Times New Roman"/>
              </a:rPr>
              <a:t>le </a:t>
            </a:r>
            <a:r>
              <a:rPr sz="1600" spc="85" dirty="0">
                <a:latin typeface="Times New Roman"/>
                <a:cs typeface="Times New Roman"/>
              </a:rPr>
              <a:t>tableau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Times New Roman"/>
                <a:cs typeface="Times New Roman"/>
              </a:rPr>
              <a:t>destination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202168" y="3550920"/>
            <a:ext cx="76200" cy="457200"/>
          </a:xfrm>
          <a:custGeom>
            <a:avLst/>
            <a:gdLst/>
            <a:ahLst/>
            <a:cxnLst/>
            <a:rect l="l" t="t" r="r" b="b"/>
            <a:pathLst>
              <a:path w="76200" h="457200">
                <a:moveTo>
                  <a:pt x="33528" y="76200"/>
                </a:moveTo>
                <a:lnTo>
                  <a:pt x="0" y="76200"/>
                </a:lnTo>
                <a:lnTo>
                  <a:pt x="38100" y="0"/>
                </a:lnTo>
                <a:lnTo>
                  <a:pt x="70104" y="64008"/>
                </a:lnTo>
                <a:lnTo>
                  <a:pt x="33528" y="64008"/>
                </a:lnTo>
                <a:lnTo>
                  <a:pt x="33528" y="76200"/>
                </a:lnTo>
                <a:close/>
              </a:path>
              <a:path w="76200" h="457200">
                <a:moveTo>
                  <a:pt x="44196" y="457200"/>
                </a:moveTo>
                <a:lnTo>
                  <a:pt x="33528" y="457200"/>
                </a:lnTo>
                <a:lnTo>
                  <a:pt x="33528" y="64008"/>
                </a:lnTo>
                <a:lnTo>
                  <a:pt x="44196" y="64008"/>
                </a:lnTo>
                <a:lnTo>
                  <a:pt x="44196" y="457200"/>
                </a:lnTo>
                <a:close/>
              </a:path>
              <a:path w="76200" h="457200">
                <a:moveTo>
                  <a:pt x="76200" y="76200"/>
                </a:moveTo>
                <a:lnTo>
                  <a:pt x="44196" y="76200"/>
                </a:lnTo>
                <a:lnTo>
                  <a:pt x="44196" y="64008"/>
                </a:lnTo>
                <a:lnTo>
                  <a:pt x="70104" y="64008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pc="110" dirty="0"/>
              <a:t>Pour</a:t>
            </a:r>
            <a:r>
              <a:rPr spc="40" dirty="0"/>
              <a:t> </a:t>
            </a:r>
            <a:r>
              <a:rPr spc="75" dirty="0"/>
              <a:t>copier</a:t>
            </a:r>
            <a:r>
              <a:rPr spc="20" dirty="0"/>
              <a:t> </a:t>
            </a:r>
            <a:r>
              <a:rPr spc="114" dirty="0"/>
              <a:t>un</a:t>
            </a:r>
            <a:r>
              <a:rPr spc="50" dirty="0"/>
              <a:t> </a:t>
            </a:r>
            <a:r>
              <a:rPr spc="100" dirty="0"/>
              <a:t>tableau,</a:t>
            </a:r>
            <a:r>
              <a:rPr spc="30" dirty="0"/>
              <a:t> </a:t>
            </a:r>
            <a:r>
              <a:rPr spc="114" dirty="0"/>
              <a:t>on</a:t>
            </a:r>
            <a:r>
              <a:rPr spc="50" dirty="0"/>
              <a:t> </a:t>
            </a:r>
            <a:r>
              <a:rPr spc="30" dirty="0"/>
              <a:t>utilise</a:t>
            </a:r>
            <a:r>
              <a:rPr spc="50" dirty="0"/>
              <a:t> </a:t>
            </a:r>
            <a:r>
              <a:rPr spc="60" dirty="0"/>
              <a:t>l'opération</a:t>
            </a:r>
            <a:r>
              <a:rPr spc="30" dirty="0"/>
              <a:t> </a:t>
            </a:r>
            <a:r>
              <a:rPr spc="110" dirty="0"/>
              <a:t>«</a:t>
            </a:r>
            <a:r>
              <a:rPr spc="50" dirty="0"/>
              <a:t> </a:t>
            </a:r>
            <a:r>
              <a:rPr spc="100" dirty="0"/>
              <a:t>System.arraycopy</a:t>
            </a:r>
            <a:r>
              <a:rPr spc="5" dirty="0"/>
              <a:t> </a:t>
            </a:r>
            <a:r>
              <a:rPr spc="55" dirty="0"/>
              <a:t>»:</a:t>
            </a:r>
          </a:p>
          <a:p>
            <a:pPr>
              <a:lnSpc>
                <a:spcPct val="100000"/>
              </a:lnSpc>
            </a:pPr>
            <a:endParaRPr sz="2200"/>
          </a:p>
          <a:p>
            <a:pPr>
              <a:lnSpc>
                <a:spcPct val="100000"/>
              </a:lnSpc>
            </a:pPr>
            <a:endParaRPr sz="2300"/>
          </a:p>
          <a:p>
            <a:pPr marL="1155700" marR="678180" indent="-228600">
              <a:lnSpc>
                <a:spcPct val="100000"/>
              </a:lnSpc>
              <a:spcBef>
                <a:spcPts val="5"/>
              </a:spcBef>
            </a:pPr>
            <a:r>
              <a:rPr sz="2400" spc="-105" dirty="0"/>
              <a:t>System.arraycopy( </a:t>
            </a:r>
            <a:r>
              <a:rPr sz="2400" spc="-65" dirty="0"/>
              <a:t>source, </a:t>
            </a:r>
            <a:r>
              <a:rPr sz="2400" spc="-114" dirty="0"/>
              <a:t>position, </a:t>
            </a:r>
            <a:r>
              <a:rPr sz="2400" spc="-95" dirty="0"/>
              <a:t>destination, </a:t>
            </a:r>
            <a:r>
              <a:rPr sz="2400" spc="-120" dirty="0"/>
              <a:t>position,  </a:t>
            </a:r>
            <a:r>
              <a:rPr sz="2400" spc="-110" dirty="0"/>
              <a:t>nombre</a:t>
            </a:r>
            <a:r>
              <a:rPr sz="2400" spc="-45" dirty="0"/>
              <a:t> </a:t>
            </a:r>
            <a:r>
              <a:rPr sz="2400" spc="-140" dirty="0"/>
              <a:t>);</a:t>
            </a:r>
            <a:endParaRPr sz="2400"/>
          </a:p>
          <a:p>
            <a:pPr>
              <a:lnSpc>
                <a:spcPct val="100000"/>
              </a:lnSpc>
            </a:pPr>
            <a:endParaRPr sz="2500"/>
          </a:p>
          <a:p>
            <a:pPr marL="2755900">
              <a:lnSpc>
                <a:spcPct val="100000"/>
              </a:lnSpc>
              <a:tabLst>
                <a:tab pos="4431665" algn="l"/>
              </a:tabLst>
            </a:pPr>
            <a:r>
              <a:rPr sz="1600" spc="85" dirty="0"/>
              <a:t>tableau</a:t>
            </a:r>
            <a:r>
              <a:rPr sz="1600" spc="40" dirty="0"/>
              <a:t> </a:t>
            </a:r>
            <a:r>
              <a:rPr sz="1600" spc="105" dirty="0"/>
              <a:t>source	</a:t>
            </a:r>
            <a:r>
              <a:rPr sz="1600" spc="85" dirty="0"/>
              <a:t>tableau </a:t>
            </a:r>
            <a:r>
              <a:rPr sz="1600" spc="60" dirty="0"/>
              <a:t>destination </a:t>
            </a:r>
            <a:r>
              <a:rPr sz="1600" spc="85" dirty="0"/>
              <a:t>nombre</a:t>
            </a:r>
            <a:r>
              <a:rPr sz="1600" spc="165" dirty="0"/>
              <a:t> </a:t>
            </a:r>
            <a:r>
              <a:rPr sz="1600" spc="85" dirty="0"/>
              <a:t>d'éléments</a:t>
            </a:r>
            <a:endParaRPr sz="1600"/>
          </a:p>
        </p:txBody>
      </p:sp>
      <p:sp>
        <p:nvSpPr>
          <p:cNvPr id="13" name="object 13"/>
          <p:cNvSpPr txBox="1"/>
          <p:nvPr/>
        </p:nvSpPr>
        <p:spPr>
          <a:xfrm>
            <a:off x="8040124" y="4280424"/>
            <a:ext cx="7480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175" dirty="0">
                <a:latin typeface="Times New Roman"/>
                <a:cs typeface="Times New Roman"/>
              </a:rPr>
              <a:t>a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copier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535761" y="5620343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46663" y="5646328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5" h="548640">
                <a:moveTo>
                  <a:pt x="626364" y="548640"/>
                </a:moveTo>
                <a:lnTo>
                  <a:pt x="0" y="548640"/>
                </a:lnTo>
                <a:lnTo>
                  <a:pt x="312420" y="0"/>
                </a:lnTo>
                <a:lnTo>
                  <a:pt x="31939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7620" y="537972"/>
                </a:lnTo>
                <a:lnTo>
                  <a:pt x="12192" y="545592"/>
                </a:lnTo>
                <a:lnTo>
                  <a:pt x="624619" y="545592"/>
                </a:lnTo>
                <a:lnTo>
                  <a:pt x="626364" y="548640"/>
                </a:lnTo>
                <a:close/>
              </a:path>
              <a:path w="626745" h="548640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5" h="548640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19396" y="12192"/>
                </a:lnTo>
                <a:lnTo>
                  <a:pt x="620259" y="537972"/>
                </a:lnTo>
                <a:lnTo>
                  <a:pt x="617220" y="537972"/>
                </a:lnTo>
                <a:lnTo>
                  <a:pt x="614172" y="545592"/>
                </a:lnTo>
                <a:close/>
              </a:path>
              <a:path w="626745" h="548640">
                <a:moveTo>
                  <a:pt x="12192" y="545592"/>
                </a:moveTo>
                <a:lnTo>
                  <a:pt x="7620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5" h="548640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5" h="548640">
                <a:moveTo>
                  <a:pt x="624619" y="545592"/>
                </a:moveTo>
                <a:lnTo>
                  <a:pt x="614172" y="545592"/>
                </a:lnTo>
                <a:lnTo>
                  <a:pt x="617220" y="537972"/>
                </a:lnTo>
                <a:lnTo>
                  <a:pt x="620259" y="537972"/>
                </a:lnTo>
                <a:lnTo>
                  <a:pt x="624619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45967" y="5781163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5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840561" y="6120515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488005" y="5903194"/>
            <a:ext cx="3848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Le 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tableau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destination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doit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être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alloué.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A </a:t>
            </a:r>
            <a:r>
              <a:rPr spc="240" dirty="0"/>
              <a:t>vous </a:t>
            </a:r>
            <a:r>
              <a:rPr spc="375" dirty="0"/>
              <a:t>de</a:t>
            </a:r>
            <a:r>
              <a:rPr spc="65" dirty="0"/>
              <a:t> </a:t>
            </a:r>
            <a:r>
              <a:rPr spc="145" dirty="0"/>
              <a:t>jouer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8070215" cy="2562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spc="180" dirty="0">
                <a:latin typeface="Times New Roman"/>
                <a:cs typeface="Times New Roman"/>
              </a:rPr>
              <a:t>Créer </a:t>
            </a:r>
            <a:r>
              <a:rPr sz="3200" spc="235" dirty="0">
                <a:latin typeface="Times New Roman"/>
                <a:cs typeface="Times New Roman"/>
              </a:rPr>
              <a:t>une classe </a:t>
            </a:r>
            <a:r>
              <a:rPr sz="3200" spc="130" dirty="0">
                <a:latin typeface="Times New Roman"/>
                <a:cs typeface="Times New Roman"/>
              </a:rPr>
              <a:t>Planning </a:t>
            </a:r>
            <a:r>
              <a:rPr sz="3200" spc="55" dirty="0">
                <a:latin typeface="Times New Roman"/>
                <a:cs typeface="Times New Roman"/>
              </a:rPr>
              <a:t>qui </a:t>
            </a:r>
            <a:r>
              <a:rPr sz="3200" spc="280" dirty="0">
                <a:latin typeface="Times New Roman"/>
                <a:cs typeface="Times New Roman"/>
              </a:rPr>
              <a:t>possède  </a:t>
            </a:r>
            <a:r>
              <a:rPr sz="3200" spc="210" dirty="0">
                <a:latin typeface="Times New Roman"/>
                <a:cs typeface="Times New Roman"/>
              </a:rPr>
              <a:t>comme </a:t>
            </a:r>
            <a:r>
              <a:rPr sz="3200" spc="60" dirty="0">
                <a:latin typeface="Times New Roman"/>
                <a:cs typeface="Times New Roman"/>
              </a:rPr>
              <a:t>attribut </a:t>
            </a:r>
            <a:r>
              <a:rPr sz="3200" spc="170" dirty="0">
                <a:latin typeface="Times New Roman"/>
                <a:cs typeface="Times New Roman"/>
              </a:rPr>
              <a:t>un </a:t>
            </a:r>
            <a:r>
              <a:rPr sz="3200" spc="175" dirty="0">
                <a:latin typeface="Times New Roman"/>
                <a:cs typeface="Times New Roman"/>
              </a:rPr>
              <a:t>tableau </a:t>
            </a:r>
            <a:r>
              <a:rPr sz="3200" spc="275" dirty="0">
                <a:latin typeface="Times New Roman"/>
                <a:cs typeface="Times New Roman"/>
              </a:rPr>
              <a:t>de</a:t>
            </a:r>
            <a:r>
              <a:rPr sz="3200" spc="-210" dirty="0">
                <a:latin typeface="Times New Roman"/>
                <a:cs typeface="Times New Roman"/>
              </a:rPr>
              <a:t> </a:t>
            </a:r>
            <a:r>
              <a:rPr sz="3200" spc="65" dirty="0">
                <a:latin typeface="Times New Roman"/>
                <a:cs typeface="Times New Roman"/>
              </a:rPr>
              <a:t>Visite…écrivez  </a:t>
            </a:r>
            <a:r>
              <a:rPr sz="3200" spc="180" dirty="0">
                <a:latin typeface="Times New Roman"/>
                <a:cs typeface="Times New Roman"/>
              </a:rPr>
              <a:t>les </a:t>
            </a:r>
            <a:r>
              <a:rPr sz="3200" spc="155" dirty="0">
                <a:latin typeface="Times New Roman"/>
                <a:cs typeface="Times New Roman"/>
              </a:rPr>
              <a:t>constructeurs, </a:t>
            </a:r>
            <a:r>
              <a:rPr sz="3200" spc="130" dirty="0" err="1">
                <a:latin typeface="Times New Roman"/>
                <a:cs typeface="Times New Roman"/>
              </a:rPr>
              <a:t>écrivez</a:t>
            </a:r>
            <a:r>
              <a:rPr sz="3200" spc="130" dirty="0">
                <a:latin typeface="Times New Roman"/>
                <a:cs typeface="Times New Roman"/>
              </a:rPr>
              <a:t> </a:t>
            </a:r>
            <a:r>
              <a:rPr sz="3200" spc="85" dirty="0">
                <a:latin typeface="Times New Roman"/>
                <a:cs typeface="Times New Roman"/>
              </a:rPr>
              <a:t>l</a:t>
            </a:r>
            <a:r>
              <a:rPr lang="fr-FR" sz="3200" spc="85" dirty="0">
                <a:latin typeface="Times New Roman"/>
                <a:cs typeface="Times New Roman"/>
              </a:rPr>
              <a:t>es</a:t>
            </a:r>
            <a:r>
              <a:rPr sz="3200" spc="85" dirty="0">
                <a:latin typeface="Times New Roman"/>
                <a:cs typeface="Times New Roman"/>
              </a:rPr>
              <a:t> </a:t>
            </a:r>
            <a:r>
              <a:rPr sz="3200" spc="200" dirty="0" err="1">
                <a:latin typeface="Times New Roman"/>
                <a:cs typeface="Times New Roman"/>
              </a:rPr>
              <a:t>méthode</a:t>
            </a:r>
            <a:r>
              <a:rPr lang="fr-FR" sz="3200" spc="200" dirty="0">
                <a:latin typeface="Times New Roman"/>
                <a:cs typeface="Times New Roman"/>
              </a:rPr>
              <a:t>s</a:t>
            </a:r>
            <a:r>
              <a:rPr sz="3200" spc="200" dirty="0">
                <a:latin typeface="Times New Roman"/>
                <a:cs typeface="Times New Roman"/>
              </a:rPr>
              <a:t>  </a:t>
            </a:r>
            <a:r>
              <a:rPr lang="fr-FR" sz="3200" spc="15" dirty="0">
                <a:latin typeface="Times New Roman"/>
                <a:cs typeface="Times New Roman"/>
              </a:rPr>
              <a:t>a</a:t>
            </a:r>
            <a:r>
              <a:rPr sz="3200" spc="15" dirty="0" err="1">
                <a:latin typeface="Times New Roman"/>
                <a:cs typeface="Times New Roman"/>
              </a:rPr>
              <a:t>joutVisite</a:t>
            </a:r>
            <a:r>
              <a:rPr lang="fr-FR" sz="3200" spc="15" dirty="0">
                <a:latin typeface="Times New Roman"/>
                <a:cs typeface="Times New Roman"/>
              </a:rPr>
              <a:t> et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lang="fr-FR" sz="3200" spc="80" dirty="0">
                <a:latin typeface="Times New Roman"/>
                <a:cs typeface="Times New Roman"/>
              </a:rPr>
              <a:t>s</a:t>
            </a:r>
            <a:r>
              <a:rPr sz="3200" spc="80" dirty="0" err="1">
                <a:latin typeface="Times New Roman"/>
                <a:cs typeface="Times New Roman"/>
              </a:rPr>
              <a:t>upprVisite</a:t>
            </a:r>
            <a:r>
              <a:rPr sz="3200" spc="80" dirty="0">
                <a:latin typeface="Times New Roman"/>
                <a:cs typeface="Times New Roman"/>
              </a:rPr>
              <a:t>(String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spc="114" dirty="0">
                <a:latin typeface="Times New Roman"/>
                <a:cs typeface="Times New Roman"/>
              </a:rPr>
              <a:t>etudiant)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70" dirty="0">
                <a:latin typeface="Times New Roman"/>
                <a:cs typeface="Times New Roman"/>
              </a:rPr>
              <a:t>Avec </a:t>
            </a:r>
            <a:r>
              <a:rPr sz="3200" spc="170" dirty="0">
                <a:latin typeface="Times New Roman"/>
                <a:cs typeface="Times New Roman"/>
              </a:rPr>
              <a:t>un </a:t>
            </a:r>
            <a:r>
              <a:rPr sz="3200" spc="125" dirty="0">
                <a:latin typeface="Times New Roman"/>
                <a:cs typeface="Times New Roman"/>
              </a:rPr>
              <a:t>main </a:t>
            </a:r>
            <a:r>
              <a:rPr sz="3200" spc="55" dirty="0">
                <a:latin typeface="Times New Roman"/>
                <a:cs typeface="Times New Roman"/>
              </a:rPr>
              <a:t>qui </a:t>
            </a:r>
            <a:r>
              <a:rPr sz="3200" spc="210" dirty="0">
                <a:latin typeface="Times New Roman"/>
                <a:cs typeface="Times New Roman"/>
              </a:rPr>
              <a:t>teste </a:t>
            </a:r>
            <a:r>
              <a:rPr sz="3200" spc="85" dirty="0">
                <a:latin typeface="Times New Roman"/>
                <a:cs typeface="Times New Roman"/>
              </a:rPr>
              <a:t>le</a:t>
            </a:r>
            <a:r>
              <a:rPr sz="3200" spc="-125" dirty="0">
                <a:latin typeface="Times New Roman"/>
                <a:cs typeface="Times New Roman"/>
              </a:rPr>
              <a:t> </a:t>
            </a:r>
            <a:r>
              <a:rPr sz="3200" spc="65" dirty="0">
                <a:latin typeface="Times New Roman"/>
                <a:cs typeface="Times New Roman"/>
              </a:rPr>
              <a:t>tout…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9079" y="833088"/>
            <a:ext cx="46323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5" dirty="0"/>
              <a:t>Notion</a:t>
            </a:r>
            <a:r>
              <a:rPr spc="50" dirty="0"/>
              <a:t> </a:t>
            </a:r>
            <a:r>
              <a:rPr spc="135" dirty="0"/>
              <a:t>d’exception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80739"/>
            <a:ext cx="7456170" cy="1458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 </a:t>
            </a:r>
            <a:r>
              <a:rPr sz="2000" spc="85" dirty="0">
                <a:latin typeface="Times New Roman"/>
                <a:cs typeface="Times New Roman"/>
              </a:rPr>
              <a:t>exception </a:t>
            </a:r>
            <a:r>
              <a:rPr sz="2000" spc="95" dirty="0">
                <a:latin typeface="Times New Roman"/>
                <a:cs typeface="Times New Roman"/>
              </a:rPr>
              <a:t>modélise </a:t>
            </a:r>
            <a:r>
              <a:rPr sz="2000" spc="105" dirty="0">
                <a:latin typeface="Times New Roman"/>
                <a:cs typeface="Times New Roman"/>
              </a:rPr>
              <a:t>un </a:t>
            </a:r>
            <a:r>
              <a:rPr sz="2000" spc="95" dirty="0">
                <a:latin typeface="Times New Roman"/>
                <a:cs typeface="Times New Roman"/>
              </a:rPr>
              <a:t>contexte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d'anomalie.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1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 </a:t>
            </a:r>
            <a:r>
              <a:rPr sz="2000" spc="85" dirty="0">
                <a:latin typeface="Times New Roman"/>
                <a:cs typeface="Times New Roman"/>
              </a:rPr>
              <a:t>exception </a:t>
            </a:r>
            <a:r>
              <a:rPr sz="2000" spc="150" dirty="0">
                <a:latin typeface="Times New Roman"/>
                <a:cs typeface="Times New Roman"/>
              </a:rPr>
              <a:t>est </a:t>
            </a:r>
            <a:r>
              <a:rPr sz="2000" spc="160" dirty="0">
                <a:latin typeface="Times New Roman"/>
                <a:cs typeface="Times New Roman"/>
              </a:rPr>
              <a:t>générée</a:t>
            </a:r>
            <a:r>
              <a:rPr sz="2000" spc="-3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par </a:t>
            </a:r>
            <a:r>
              <a:rPr sz="2000" spc="45" dirty="0">
                <a:latin typeface="Times New Roman"/>
                <a:cs typeface="Times New Roman"/>
              </a:rPr>
              <a:t>l'application </a:t>
            </a:r>
            <a:r>
              <a:rPr sz="2000" spc="75" dirty="0">
                <a:latin typeface="Times New Roman"/>
                <a:cs typeface="Times New Roman"/>
              </a:rPr>
              <a:t>lorsqu'un </a:t>
            </a:r>
            <a:r>
              <a:rPr sz="2000" spc="95" dirty="0">
                <a:latin typeface="Times New Roman"/>
                <a:cs typeface="Times New Roman"/>
              </a:rPr>
              <a:t>problème  </a:t>
            </a:r>
            <a:r>
              <a:rPr sz="2000" spc="65" dirty="0">
                <a:latin typeface="Times New Roman"/>
                <a:cs typeface="Times New Roman"/>
              </a:rPr>
              <a:t>survient.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8554" y="4663588"/>
            <a:ext cx="77971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10000"/>
              </a:lnSpc>
              <a:spcBef>
                <a:spcPts val="10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exception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interceptée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traitée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par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45" dirty="0">
                <a:latin typeface="Times New Roman"/>
                <a:cs typeface="Times New Roman"/>
              </a:rPr>
              <a:t>l'application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au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moyen 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100" dirty="0">
                <a:latin typeface="Times New Roman"/>
                <a:cs typeface="Times New Roman"/>
              </a:rPr>
              <a:t>gestionnaires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d'exceptions.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451390" y="3416576"/>
            <a:ext cx="685800" cy="838200"/>
          </a:xfrm>
          <a:custGeom>
            <a:avLst/>
            <a:gdLst/>
            <a:ahLst/>
            <a:cxnLst/>
            <a:rect l="l" t="t" r="r" b="b"/>
            <a:pathLst>
              <a:path w="685800" h="838200">
                <a:moveTo>
                  <a:pt x="394716" y="838200"/>
                </a:moveTo>
                <a:lnTo>
                  <a:pt x="394716" y="713232"/>
                </a:lnTo>
                <a:lnTo>
                  <a:pt x="345216" y="710527"/>
                </a:lnTo>
                <a:lnTo>
                  <a:pt x="297547" y="702632"/>
                </a:lnTo>
                <a:lnTo>
                  <a:pt x="252080" y="689876"/>
                </a:lnTo>
                <a:lnTo>
                  <a:pt x="209186" y="672588"/>
                </a:lnTo>
                <a:lnTo>
                  <a:pt x="169234" y="651096"/>
                </a:lnTo>
                <a:lnTo>
                  <a:pt x="132594" y="625729"/>
                </a:lnTo>
                <a:lnTo>
                  <a:pt x="99639" y="596816"/>
                </a:lnTo>
                <a:lnTo>
                  <a:pt x="70737" y="564686"/>
                </a:lnTo>
                <a:lnTo>
                  <a:pt x="46259" y="529667"/>
                </a:lnTo>
                <a:lnTo>
                  <a:pt x="26576" y="492089"/>
                </a:lnTo>
                <a:lnTo>
                  <a:pt x="12058" y="452279"/>
                </a:lnTo>
                <a:lnTo>
                  <a:pt x="3076" y="410568"/>
                </a:lnTo>
                <a:lnTo>
                  <a:pt x="0" y="367284"/>
                </a:lnTo>
                <a:lnTo>
                  <a:pt x="0" y="0"/>
                </a:lnTo>
                <a:lnTo>
                  <a:pt x="185928" y="0"/>
                </a:lnTo>
                <a:lnTo>
                  <a:pt x="185928" y="367284"/>
                </a:lnTo>
                <a:lnTo>
                  <a:pt x="193350" y="400353"/>
                </a:lnTo>
                <a:lnTo>
                  <a:pt x="246888" y="455485"/>
                </a:lnTo>
                <a:lnTo>
                  <a:pt x="289108" y="475092"/>
                </a:lnTo>
                <a:lnTo>
                  <a:pt x="339033" y="487757"/>
                </a:lnTo>
                <a:lnTo>
                  <a:pt x="394716" y="492252"/>
                </a:lnTo>
                <a:lnTo>
                  <a:pt x="548708" y="492252"/>
                </a:lnTo>
                <a:lnTo>
                  <a:pt x="685800" y="603504"/>
                </a:lnTo>
                <a:lnTo>
                  <a:pt x="394716" y="838200"/>
                </a:lnTo>
                <a:close/>
              </a:path>
              <a:path w="685800" h="838200">
                <a:moveTo>
                  <a:pt x="548708" y="492252"/>
                </a:moveTo>
                <a:lnTo>
                  <a:pt x="394716" y="492252"/>
                </a:lnTo>
                <a:lnTo>
                  <a:pt x="394716" y="367284"/>
                </a:lnTo>
                <a:lnTo>
                  <a:pt x="548708" y="492252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51390" y="3388632"/>
            <a:ext cx="698500" cy="853440"/>
          </a:xfrm>
          <a:custGeom>
            <a:avLst/>
            <a:gdLst/>
            <a:ahLst/>
            <a:cxnLst/>
            <a:rect l="l" t="t" r="r" b="b"/>
            <a:pathLst>
              <a:path w="698500" h="853439">
                <a:moveTo>
                  <a:pt x="394716" y="722376"/>
                </a:moveTo>
                <a:lnTo>
                  <a:pt x="379476" y="722376"/>
                </a:lnTo>
                <a:lnTo>
                  <a:pt x="339852" y="719328"/>
                </a:lnTo>
                <a:lnTo>
                  <a:pt x="300228" y="711708"/>
                </a:lnTo>
                <a:lnTo>
                  <a:pt x="262128" y="701040"/>
                </a:lnTo>
                <a:lnTo>
                  <a:pt x="245364" y="694944"/>
                </a:lnTo>
                <a:lnTo>
                  <a:pt x="227076" y="688848"/>
                </a:lnTo>
                <a:lnTo>
                  <a:pt x="176784" y="662940"/>
                </a:lnTo>
                <a:lnTo>
                  <a:pt x="131064" y="632460"/>
                </a:lnTo>
                <a:lnTo>
                  <a:pt x="105156" y="608076"/>
                </a:lnTo>
                <a:lnTo>
                  <a:pt x="91440" y="595884"/>
                </a:lnTo>
                <a:lnTo>
                  <a:pt x="80772" y="582168"/>
                </a:lnTo>
                <a:lnTo>
                  <a:pt x="68580" y="568452"/>
                </a:lnTo>
                <a:lnTo>
                  <a:pt x="57912" y="553212"/>
                </a:lnTo>
                <a:lnTo>
                  <a:pt x="32004" y="509016"/>
                </a:lnTo>
                <a:lnTo>
                  <a:pt x="13716" y="460248"/>
                </a:lnTo>
                <a:lnTo>
                  <a:pt x="9144" y="441960"/>
                </a:lnTo>
                <a:lnTo>
                  <a:pt x="4572" y="425196"/>
                </a:lnTo>
                <a:lnTo>
                  <a:pt x="3048" y="406908"/>
                </a:lnTo>
                <a:lnTo>
                  <a:pt x="1397" y="388620"/>
                </a:lnTo>
                <a:lnTo>
                  <a:pt x="0" y="371856"/>
                </a:lnTo>
                <a:lnTo>
                  <a:pt x="0" y="0"/>
                </a:lnTo>
                <a:lnTo>
                  <a:pt x="195072" y="0"/>
                </a:lnTo>
                <a:lnTo>
                  <a:pt x="195072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795" y="390144"/>
                </a:lnTo>
                <a:lnTo>
                  <a:pt x="12192" y="406908"/>
                </a:lnTo>
                <a:lnTo>
                  <a:pt x="18288" y="440436"/>
                </a:lnTo>
                <a:lnTo>
                  <a:pt x="27432" y="473964"/>
                </a:lnTo>
                <a:lnTo>
                  <a:pt x="27986" y="473964"/>
                </a:lnTo>
                <a:lnTo>
                  <a:pt x="33528" y="489204"/>
                </a:lnTo>
                <a:lnTo>
                  <a:pt x="56388" y="534924"/>
                </a:lnTo>
                <a:lnTo>
                  <a:pt x="67056" y="548640"/>
                </a:lnTo>
                <a:lnTo>
                  <a:pt x="65532" y="548640"/>
                </a:lnTo>
                <a:lnTo>
                  <a:pt x="86868" y="576072"/>
                </a:lnTo>
                <a:lnTo>
                  <a:pt x="99060" y="588264"/>
                </a:lnTo>
                <a:lnTo>
                  <a:pt x="111252" y="601980"/>
                </a:lnTo>
                <a:lnTo>
                  <a:pt x="112776" y="601980"/>
                </a:lnTo>
                <a:lnTo>
                  <a:pt x="123444" y="612648"/>
                </a:lnTo>
                <a:lnTo>
                  <a:pt x="137160" y="624840"/>
                </a:lnTo>
                <a:lnTo>
                  <a:pt x="152400" y="635508"/>
                </a:lnTo>
                <a:lnTo>
                  <a:pt x="150876" y="635508"/>
                </a:lnTo>
                <a:lnTo>
                  <a:pt x="166116" y="644652"/>
                </a:lnTo>
                <a:lnTo>
                  <a:pt x="181356" y="655320"/>
                </a:lnTo>
                <a:lnTo>
                  <a:pt x="198120" y="664464"/>
                </a:lnTo>
                <a:lnTo>
                  <a:pt x="200660" y="664464"/>
                </a:lnTo>
                <a:lnTo>
                  <a:pt x="213360" y="672084"/>
                </a:lnTo>
                <a:lnTo>
                  <a:pt x="230124" y="679704"/>
                </a:lnTo>
                <a:lnTo>
                  <a:pt x="248412" y="685800"/>
                </a:lnTo>
                <a:lnTo>
                  <a:pt x="265176" y="691896"/>
                </a:lnTo>
                <a:lnTo>
                  <a:pt x="283464" y="697992"/>
                </a:lnTo>
                <a:lnTo>
                  <a:pt x="301752" y="702564"/>
                </a:lnTo>
                <a:lnTo>
                  <a:pt x="321564" y="705612"/>
                </a:lnTo>
                <a:lnTo>
                  <a:pt x="339852" y="708660"/>
                </a:lnTo>
                <a:lnTo>
                  <a:pt x="359664" y="711708"/>
                </a:lnTo>
                <a:lnTo>
                  <a:pt x="379476" y="713232"/>
                </a:lnTo>
                <a:lnTo>
                  <a:pt x="405384" y="713232"/>
                </a:lnTo>
                <a:lnTo>
                  <a:pt x="405384" y="717804"/>
                </a:lnTo>
                <a:lnTo>
                  <a:pt x="394716" y="717804"/>
                </a:lnTo>
                <a:lnTo>
                  <a:pt x="394716" y="722376"/>
                </a:lnTo>
                <a:close/>
              </a:path>
              <a:path w="698500" h="853439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698500" h="853439">
                <a:moveTo>
                  <a:pt x="185928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185928" y="4572"/>
                </a:lnTo>
                <a:lnTo>
                  <a:pt x="185928" y="10668"/>
                </a:lnTo>
                <a:close/>
              </a:path>
              <a:path w="698500" h="853439">
                <a:moveTo>
                  <a:pt x="405384" y="501396"/>
                </a:moveTo>
                <a:lnTo>
                  <a:pt x="377952" y="501396"/>
                </a:lnTo>
                <a:lnTo>
                  <a:pt x="356616" y="499872"/>
                </a:lnTo>
                <a:lnTo>
                  <a:pt x="316992" y="492252"/>
                </a:lnTo>
                <a:lnTo>
                  <a:pt x="280416" y="480060"/>
                </a:lnTo>
                <a:lnTo>
                  <a:pt x="234696" y="455676"/>
                </a:lnTo>
                <a:lnTo>
                  <a:pt x="202692" y="423672"/>
                </a:lnTo>
                <a:lnTo>
                  <a:pt x="190500" y="397764"/>
                </a:lnTo>
                <a:lnTo>
                  <a:pt x="185928" y="385572"/>
                </a:lnTo>
                <a:lnTo>
                  <a:pt x="185928" y="4572"/>
                </a:lnTo>
                <a:lnTo>
                  <a:pt x="190500" y="10668"/>
                </a:lnTo>
                <a:lnTo>
                  <a:pt x="195072" y="10668"/>
                </a:lnTo>
                <a:lnTo>
                  <a:pt x="195072" y="371856"/>
                </a:lnTo>
                <a:lnTo>
                  <a:pt x="196405" y="382524"/>
                </a:lnTo>
                <a:lnTo>
                  <a:pt x="195072" y="382524"/>
                </a:lnTo>
                <a:lnTo>
                  <a:pt x="199136" y="394716"/>
                </a:lnTo>
                <a:lnTo>
                  <a:pt x="198120" y="394716"/>
                </a:lnTo>
                <a:lnTo>
                  <a:pt x="204216" y="406908"/>
                </a:lnTo>
                <a:lnTo>
                  <a:pt x="210312" y="417576"/>
                </a:lnTo>
                <a:lnTo>
                  <a:pt x="228600" y="438912"/>
                </a:lnTo>
                <a:lnTo>
                  <a:pt x="230341" y="438912"/>
                </a:lnTo>
                <a:lnTo>
                  <a:pt x="240792" y="448056"/>
                </a:lnTo>
                <a:lnTo>
                  <a:pt x="254508" y="455676"/>
                </a:lnTo>
                <a:lnTo>
                  <a:pt x="268224" y="464820"/>
                </a:lnTo>
                <a:lnTo>
                  <a:pt x="271576" y="464820"/>
                </a:lnTo>
                <a:lnTo>
                  <a:pt x="320040" y="483108"/>
                </a:lnTo>
                <a:lnTo>
                  <a:pt x="358140" y="489204"/>
                </a:lnTo>
                <a:lnTo>
                  <a:pt x="379476" y="492252"/>
                </a:lnTo>
                <a:lnTo>
                  <a:pt x="394716" y="492252"/>
                </a:lnTo>
                <a:lnTo>
                  <a:pt x="394716" y="496824"/>
                </a:lnTo>
                <a:lnTo>
                  <a:pt x="405384" y="496824"/>
                </a:lnTo>
                <a:lnTo>
                  <a:pt x="405384" y="501396"/>
                </a:lnTo>
                <a:close/>
              </a:path>
              <a:path w="698500" h="853439">
                <a:moveTo>
                  <a:pt x="195072" y="10668"/>
                </a:moveTo>
                <a:lnTo>
                  <a:pt x="190500" y="10668"/>
                </a:lnTo>
                <a:lnTo>
                  <a:pt x="185928" y="4572"/>
                </a:lnTo>
                <a:lnTo>
                  <a:pt x="195072" y="4572"/>
                </a:lnTo>
                <a:lnTo>
                  <a:pt x="195072" y="10668"/>
                </a:lnTo>
                <a:close/>
              </a:path>
              <a:path w="698500" h="853439">
                <a:moveTo>
                  <a:pt x="394716" y="496824"/>
                </a:moveTo>
                <a:lnTo>
                  <a:pt x="394716" y="361188"/>
                </a:lnTo>
                <a:lnTo>
                  <a:pt x="407820" y="371856"/>
                </a:lnTo>
                <a:lnTo>
                  <a:pt x="405384" y="371856"/>
                </a:lnTo>
                <a:lnTo>
                  <a:pt x="396240" y="374904"/>
                </a:lnTo>
                <a:lnTo>
                  <a:pt x="405384" y="382285"/>
                </a:lnTo>
                <a:lnTo>
                  <a:pt x="405384" y="492252"/>
                </a:lnTo>
                <a:lnTo>
                  <a:pt x="400812" y="492252"/>
                </a:lnTo>
                <a:lnTo>
                  <a:pt x="394716" y="496824"/>
                </a:lnTo>
                <a:close/>
              </a:path>
              <a:path w="698500" h="853439">
                <a:moveTo>
                  <a:pt x="405384" y="382285"/>
                </a:moveTo>
                <a:lnTo>
                  <a:pt x="396240" y="374904"/>
                </a:lnTo>
                <a:lnTo>
                  <a:pt x="405384" y="371856"/>
                </a:lnTo>
                <a:lnTo>
                  <a:pt x="405384" y="382285"/>
                </a:lnTo>
                <a:close/>
              </a:path>
              <a:path w="698500" h="853439">
                <a:moveTo>
                  <a:pt x="684128" y="607314"/>
                </a:moveTo>
                <a:lnTo>
                  <a:pt x="405384" y="382285"/>
                </a:lnTo>
                <a:lnTo>
                  <a:pt x="405384" y="371856"/>
                </a:lnTo>
                <a:lnTo>
                  <a:pt x="407820" y="371856"/>
                </a:lnTo>
                <a:lnTo>
                  <a:pt x="692375" y="603504"/>
                </a:lnTo>
                <a:lnTo>
                  <a:pt x="688848" y="603504"/>
                </a:lnTo>
                <a:lnTo>
                  <a:pt x="684128" y="607314"/>
                </a:lnTo>
                <a:close/>
              </a:path>
              <a:path w="698500" h="853439">
                <a:moveTo>
                  <a:pt x="196596" y="384048"/>
                </a:moveTo>
                <a:lnTo>
                  <a:pt x="195072" y="382524"/>
                </a:lnTo>
                <a:lnTo>
                  <a:pt x="196405" y="382524"/>
                </a:lnTo>
                <a:lnTo>
                  <a:pt x="196596" y="384048"/>
                </a:lnTo>
                <a:close/>
              </a:path>
              <a:path w="698500" h="853439">
                <a:moveTo>
                  <a:pt x="199644" y="396240"/>
                </a:moveTo>
                <a:lnTo>
                  <a:pt x="198120" y="394716"/>
                </a:lnTo>
                <a:lnTo>
                  <a:pt x="199136" y="394716"/>
                </a:lnTo>
                <a:lnTo>
                  <a:pt x="199644" y="396240"/>
                </a:lnTo>
                <a:close/>
              </a:path>
              <a:path w="698500" h="853439">
                <a:moveTo>
                  <a:pt x="230341" y="438912"/>
                </a:moveTo>
                <a:lnTo>
                  <a:pt x="228600" y="438912"/>
                </a:lnTo>
                <a:lnTo>
                  <a:pt x="228600" y="437388"/>
                </a:lnTo>
                <a:lnTo>
                  <a:pt x="230341" y="438912"/>
                </a:lnTo>
                <a:close/>
              </a:path>
              <a:path w="698500" h="853439">
                <a:moveTo>
                  <a:pt x="271576" y="464820"/>
                </a:moveTo>
                <a:lnTo>
                  <a:pt x="268224" y="464820"/>
                </a:lnTo>
                <a:lnTo>
                  <a:pt x="268224" y="463296"/>
                </a:lnTo>
                <a:lnTo>
                  <a:pt x="271576" y="464820"/>
                </a:lnTo>
                <a:close/>
              </a:path>
              <a:path w="698500" h="853439">
                <a:moveTo>
                  <a:pt x="27986" y="473964"/>
                </a:moveTo>
                <a:lnTo>
                  <a:pt x="27432" y="473964"/>
                </a:lnTo>
                <a:lnTo>
                  <a:pt x="27432" y="472440"/>
                </a:lnTo>
                <a:lnTo>
                  <a:pt x="27986" y="473964"/>
                </a:lnTo>
                <a:close/>
              </a:path>
              <a:path w="698500" h="853439">
                <a:moveTo>
                  <a:pt x="405384" y="496824"/>
                </a:moveTo>
                <a:lnTo>
                  <a:pt x="394716" y="496824"/>
                </a:lnTo>
                <a:lnTo>
                  <a:pt x="400812" y="492252"/>
                </a:lnTo>
                <a:lnTo>
                  <a:pt x="405384" y="492252"/>
                </a:lnTo>
                <a:lnTo>
                  <a:pt x="405384" y="496824"/>
                </a:lnTo>
                <a:close/>
              </a:path>
              <a:path w="698500" h="853439">
                <a:moveTo>
                  <a:pt x="112776" y="601980"/>
                </a:moveTo>
                <a:lnTo>
                  <a:pt x="111252" y="601980"/>
                </a:lnTo>
                <a:lnTo>
                  <a:pt x="111252" y="600456"/>
                </a:lnTo>
                <a:lnTo>
                  <a:pt x="112776" y="601980"/>
                </a:lnTo>
                <a:close/>
              </a:path>
              <a:path w="698500" h="853439">
                <a:moveTo>
                  <a:pt x="688848" y="611124"/>
                </a:moveTo>
                <a:lnTo>
                  <a:pt x="684128" y="607314"/>
                </a:lnTo>
                <a:lnTo>
                  <a:pt x="688848" y="603504"/>
                </a:lnTo>
                <a:lnTo>
                  <a:pt x="688848" y="611124"/>
                </a:lnTo>
                <a:close/>
              </a:path>
              <a:path w="698500" h="853439">
                <a:moveTo>
                  <a:pt x="694224" y="611124"/>
                </a:moveTo>
                <a:lnTo>
                  <a:pt x="688848" y="611124"/>
                </a:lnTo>
                <a:lnTo>
                  <a:pt x="688848" y="603504"/>
                </a:lnTo>
                <a:lnTo>
                  <a:pt x="692375" y="603504"/>
                </a:lnTo>
                <a:lnTo>
                  <a:pt x="697992" y="608076"/>
                </a:lnTo>
                <a:lnTo>
                  <a:pt x="694224" y="611124"/>
                </a:lnTo>
                <a:close/>
              </a:path>
              <a:path w="698500" h="853439">
                <a:moveTo>
                  <a:pt x="407901" y="842772"/>
                </a:moveTo>
                <a:lnTo>
                  <a:pt x="405384" y="842772"/>
                </a:lnTo>
                <a:lnTo>
                  <a:pt x="405384" y="832342"/>
                </a:lnTo>
                <a:lnTo>
                  <a:pt x="684128" y="607314"/>
                </a:lnTo>
                <a:lnTo>
                  <a:pt x="688848" y="611124"/>
                </a:lnTo>
                <a:lnTo>
                  <a:pt x="694224" y="611124"/>
                </a:lnTo>
                <a:lnTo>
                  <a:pt x="407901" y="842772"/>
                </a:lnTo>
                <a:close/>
              </a:path>
              <a:path w="698500" h="853439">
                <a:moveTo>
                  <a:pt x="200660" y="664464"/>
                </a:moveTo>
                <a:lnTo>
                  <a:pt x="198120" y="664464"/>
                </a:lnTo>
                <a:lnTo>
                  <a:pt x="198120" y="662940"/>
                </a:lnTo>
                <a:lnTo>
                  <a:pt x="200660" y="664464"/>
                </a:lnTo>
                <a:close/>
              </a:path>
              <a:path w="698500" h="853439">
                <a:moveTo>
                  <a:pt x="394716" y="853440"/>
                </a:moveTo>
                <a:lnTo>
                  <a:pt x="394716" y="717804"/>
                </a:lnTo>
                <a:lnTo>
                  <a:pt x="399288" y="722376"/>
                </a:lnTo>
                <a:lnTo>
                  <a:pt x="405384" y="722376"/>
                </a:lnTo>
                <a:lnTo>
                  <a:pt x="405384" y="832342"/>
                </a:lnTo>
                <a:lnTo>
                  <a:pt x="396240" y="839724"/>
                </a:lnTo>
                <a:lnTo>
                  <a:pt x="405384" y="842772"/>
                </a:lnTo>
                <a:lnTo>
                  <a:pt x="407901" y="842772"/>
                </a:lnTo>
                <a:lnTo>
                  <a:pt x="394716" y="853440"/>
                </a:lnTo>
                <a:close/>
              </a:path>
              <a:path w="698500" h="853439">
                <a:moveTo>
                  <a:pt x="405384" y="722376"/>
                </a:moveTo>
                <a:lnTo>
                  <a:pt x="399288" y="722376"/>
                </a:lnTo>
                <a:lnTo>
                  <a:pt x="394716" y="717804"/>
                </a:lnTo>
                <a:lnTo>
                  <a:pt x="405384" y="717804"/>
                </a:lnTo>
                <a:lnTo>
                  <a:pt x="405384" y="722376"/>
                </a:lnTo>
                <a:close/>
              </a:path>
              <a:path w="698500" h="853439">
                <a:moveTo>
                  <a:pt x="405384" y="842772"/>
                </a:moveTo>
                <a:lnTo>
                  <a:pt x="396240" y="839724"/>
                </a:lnTo>
                <a:lnTo>
                  <a:pt x="405384" y="832342"/>
                </a:lnTo>
                <a:lnTo>
                  <a:pt x="405384" y="8427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87014" y="3717280"/>
            <a:ext cx="3374390" cy="622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900"/>
              </a:lnSpc>
              <a:spcBef>
                <a:spcPts val="100"/>
              </a:spcBef>
            </a:pPr>
            <a:r>
              <a:rPr sz="1800" spc="30" dirty="0">
                <a:solidFill>
                  <a:srgbClr val="FF0000"/>
                </a:solidFill>
                <a:latin typeface="Times New Roman"/>
                <a:cs typeface="Times New Roman"/>
              </a:rPr>
              <a:t>Fourni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un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mécanisme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puissant 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pour  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personnaliser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gestion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des</a:t>
            </a:r>
            <a:r>
              <a:rPr sz="1800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erreurs.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2785" y="833088"/>
            <a:ext cx="506285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Créer </a:t>
            </a:r>
            <a:r>
              <a:rPr spc="325" dirty="0"/>
              <a:t>une</a:t>
            </a:r>
            <a:r>
              <a:rPr spc="-100" dirty="0"/>
              <a:t> </a:t>
            </a:r>
            <a:r>
              <a:rPr spc="195" dirty="0"/>
              <a:t>exception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43284"/>
            <a:ext cx="7677784" cy="3114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634" indent="-342900">
              <a:lnSpc>
                <a:spcPct val="120000"/>
              </a:lnSpc>
              <a:spcBef>
                <a:spcPts val="9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75" dirty="0">
                <a:latin typeface="Times New Roman"/>
                <a:cs typeface="Times New Roman"/>
              </a:rPr>
              <a:t>Toutes </a:t>
            </a:r>
            <a:r>
              <a:rPr sz="2000" spc="110" dirty="0">
                <a:latin typeface="Times New Roman"/>
                <a:cs typeface="Times New Roman"/>
              </a:rPr>
              <a:t>les </a:t>
            </a:r>
            <a:r>
              <a:rPr sz="2000" spc="100" dirty="0">
                <a:latin typeface="Times New Roman"/>
                <a:cs typeface="Times New Roman"/>
              </a:rPr>
              <a:t>exceptions </a:t>
            </a:r>
            <a:r>
              <a:rPr sz="2000" spc="65" dirty="0">
                <a:latin typeface="Times New Roman"/>
                <a:cs typeface="Times New Roman"/>
              </a:rPr>
              <a:t>utilisateurs doivent </a:t>
            </a:r>
            <a:r>
              <a:rPr sz="2000" spc="60" dirty="0">
                <a:latin typeface="Times New Roman"/>
                <a:cs typeface="Times New Roman"/>
              </a:rPr>
              <a:t>hériter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-26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150" dirty="0">
                <a:latin typeface="Times New Roman"/>
                <a:cs typeface="Times New Roman"/>
              </a:rPr>
              <a:t>classe  </a:t>
            </a:r>
            <a:r>
              <a:rPr sz="2000" spc="125" dirty="0">
                <a:latin typeface="Times New Roman"/>
                <a:cs typeface="Times New Roman"/>
              </a:rPr>
              <a:t>standard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75" dirty="0">
                <a:latin typeface="Times New Roman"/>
                <a:cs typeface="Times New Roman"/>
              </a:rPr>
              <a:t>java.lang.Exception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22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9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Cette </a:t>
            </a:r>
            <a:r>
              <a:rPr sz="2000" spc="70" dirty="0">
                <a:latin typeface="Times New Roman"/>
                <a:cs typeface="Times New Roman"/>
              </a:rPr>
              <a:t>Exception </a:t>
            </a:r>
            <a:r>
              <a:rPr sz="2000" spc="125" dirty="0">
                <a:latin typeface="Times New Roman"/>
                <a:cs typeface="Times New Roman"/>
              </a:rPr>
              <a:t>propose </a:t>
            </a:r>
            <a:r>
              <a:rPr sz="2000" spc="114" dirty="0">
                <a:latin typeface="Times New Roman"/>
                <a:cs typeface="Times New Roman"/>
              </a:rPr>
              <a:t>deux </a:t>
            </a:r>
            <a:r>
              <a:rPr sz="2000" spc="100" dirty="0">
                <a:latin typeface="Times New Roman"/>
                <a:cs typeface="Times New Roman"/>
              </a:rPr>
              <a:t>constructeurs</a:t>
            </a:r>
            <a:r>
              <a:rPr sz="2000" spc="-3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112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0" dirty="0">
                <a:latin typeface="Times New Roman"/>
                <a:cs typeface="Times New Roman"/>
              </a:rPr>
              <a:t>un </a:t>
            </a:r>
            <a:r>
              <a:rPr sz="1800" spc="80" dirty="0">
                <a:latin typeface="Times New Roman"/>
                <a:cs typeface="Times New Roman"/>
              </a:rPr>
              <a:t>constructeur </a:t>
            </a:r>
            <a:r>
              <a:rPr sz="1800" spc="95" dirty="0">
                <a:latin typeface="Times New Roman"/>
                <a:cs typeface="Times New Roman"/>
              </a:rPr>
              <a:t>par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défaut</a:t>
            </a:r>
            <a:endParaRPr sz="1800" dirty="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3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0" dirty="0">
                <a:latin typeface="Times New Roman"/>
                <a:cs typeface="Times New Roman"/>
              </a:rPr>
              <a:t>un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constructeur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qui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10" dirty="0" err="1">
                <a:latin typeface="Times New Roman"/>
                <a:cs typeface="Times New Roman"/>
              </a:rPr>
              <a:t>prend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en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paramètre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une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chaîne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caractères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  </a:t>
            </a: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30" dirty="0">
                <a:latin typeface="Times New Roman"/>
                <a:cs typeface="Times New Roman"/>
              </a:rPr>
              <a:t>qui </a:t>
            </a:r>
            <a:r>
              <a:rPr sz="1800" spc="95" dirty="0">
                <a:latin typeface="Times New Roman"/>
                <a:cs typeface="Times New Roman"/>
              </a:rPr>
              <a:t>correspond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170" dirty="0">
                <a:latin typeface="Times New Roman"/>
                <a:cs typeface="Times New Roman"/>
              </a:rPr>
              <a:t>message </a:t>
            </a:r>
            <a:r>
              <a:rPr sz="1800" spc="35" dirty="0">
                <a:latin typeface="Times New Roman"/>
                <a:cs typeface="Times New Roman"/>
              </a:rPr>
              <a:t>d'information </a:t>
            </a:r>
            <a:r>
              <a:rPr sz="1800" spc="90" dirty="0">
                <a:latin typeface="Times New Roman"/>
                <a:cs typeface="Times New Roman"/>
              </a:rPr>
              <a:t>concernant  </a:t>
            </a:r>
            <a:r>
              <a:rPr sz="1800" spc="50" dirty="0">
                <a:latin typeface="Times New Roman"/>
                <a:cs typeface="Times New Roman"/>
              </a:rPr>
              <a:t>l'exception.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0946" y="833088"/>
            <a:ext cx="56241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40" dirty="0"/>
              <a:t>Applets </a:t>
            </a:r>
            <a:r>
              <a:rPr spc="250" dirty="0"/>
              <a:t>et</a:t>
            </a:r>
            <a:r>
              <a:rPr spc="10" dirty="0"/>
              <a:t> </a:t>
            </a:r>
            <a:r>
              <a:rPr spc="165" dirty="0"/>
              <a:t>applications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670" y="1915970"/>
            <a:ext cx="7825740" cy="4697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16839" indent="-342265">
              <a:lnSpc>
                <a:spcPct val="130000"/>
              </a:lnSpc>
              <a:spcBef>
                <a:spcPts val="10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110" dirty="0">
                <a:latin typeface="Times New Roman"/>
                <a:cs typeface="Times New Roman"/>
              </a:rPr>
              <a:t>Deux </a:t>
            </a:r>
            <a:r>
              <a:rPr sz="2800" spc="155" dirty="0">
                <a:latin typeface="Times New Roman"/>
                <a:cs typeface="Times New Roman"/>
              </a:rPr>
              <a:t>types </a:t>
            </a:r>
            <a:r>
              <a:rPr sz="2800" spc="235" dirty="0">
                <a:latin typeface="Times New Roman"/>
                <a:cs typeface="Times New Roman"/>
              </a:rPr>
              <a:t>de </a:t>
            </a:r>
            <a:r>
              <a:rPr sz="2800" spc="165" dirty="0">
                <a:latin typeface="Times New Roman"/>
                <a:cs typeface="Times New Roman"/>
              </a:rPr>
              <a:t>développements </a:t>
            </a:r>
            <a:r>
              <a:rPr sz="2800" spc="155" dirty="0">
                <a:latin typeface="Times New Roman"/>
                <a:cs typeface="Times New Roman"/>
              </a:rPr>
              <a:t>sont</a:t>
            </a:r>
            <a:r>
              <a:rPr sz="2800" spc="-275" dirty="0">
                <a:latin typeface="Times New Roman"/>
                <a:cs typeface="Times New Roman"/>
              </a:rPr>
              <a:t> </a:t>
            </a:r>
            <a:r>
              <a:rPr sz="2800" spc="155" dirty="0">
                <a:latin typeface="Times New Roman"/>
                <a:cs typeface="Times New Roman"/>
              </a:rPr>
              <a:t>possibles  </a:t>
            </a:r>
            <a:r>
              <a:rPr sz="2800" spc="235" dirty="0">
                <a:latin typeface="Times New Roman"/>
                <a:cs typeface="Times New Roman"/>
              </a:rPr>
              <a:t>en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180" dirty="0">
                <a:latin typeface="Times New Roman"/>
                <a:cs typeface="Times New Roman"/>
              </a:rPr>
              <a:t>J2SE:</a:t>
            </a:r>
            <a:endParaRPr sz="2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2775"/>
              </a:spcBef>
              <a:buChar char="–"/>
              <a:tabLst>
                <a:tab pos="756920" algn="l"/>
              </a:tabLst>
            </a:pPr>
            <a:r>
              <a:rPr sz="2400" spc="215" dirty="0">
                <a:solidFill>
                  <a:srgbClr val="FF0000"/>
                </a:solidFill>
                <a:latin typeface="Times New Roman"/>
                <a:cs typeface="Times New Roman"/>
              </a:rPr>
              <a:t>les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185" dirty="0">
                <a:solidFill>
                  <a:srgbClr val="FF0000"/>
                </a:solidFill>
                <a:latin typeface="Times New Roman"/>
                <a:cs typeface="Times New Roman"/>
              </a:rPr>
              <a:t>Applets</a:t>
            </a:r>
            <a:endParaRPr sz="2400">
              <a:latin typeface="Times New Roman"/>
              <a:cs typeface="Times New Roman"/>
            </a:endParaRPr>
          </a:p>
          <a:p>
            <a:pPr marL="1155065" marR="5080">
              <a:lnSpc>
                <a:spcPct val="130000"/>
              </a:lnSpc>
              <a:spcBef>
                <a:spcPts val="555"/>
              </a:spcBef>
            </a:pPr>
            <a:r>
              <a:rPr sz="2000" spc="-114" dirty="0">
                <a:latin typeface="Times New Roman"/>
                <a:cs typeface="Times New Roman"/>
              </a:rPr>
              <a:t>il </a:t>
            </a:r>
            <a:r>
              <a:rPr sz="2000" spc="75" dirty="0">
                <a:latin typeface="Times New Roman"/>
                <a:cs typeface="Times New Roman"/>
              </a:rPr>
              <a:t>s'agit </a:t>
            </a:r>
            <a:r>
              <a:rPr sz="2000" spc="85" dirty="0">
                <a:latin typeface="Times New Roman"/>
                <a:cs typeface="Times New Roman"/>
              </a:rPr>
              <a:t>d'un </a:t>
            </a:r>
            <a:r>
              <a:rPr sz="2000" spc="110" dirty="0">
                <a:latin typeface="Times New Roman"/>
                <a:cs typeface="Times New Roman"/>
              </a:rPr>
              <a:t>programme </a:t>
            </a:r>
            <a:r>
              <a:rPr sz="2000" spc="114" dirty="0">
                <a:latin typeface="Times New Roman"/>
                <a:cs typeface="Times New Roman"/>
              </a:rPr>
              <a:t>s'exécutant </a:t>
            </a:r>
            <a:r>
              <a:rPr sz="2000" spc="110" dirty="0">
                <a:latin typeface="Times New Roman"/>
                <a:cs typeface="Times New Roman"/>
              </a:rPr>
              <a:t>par exemple </a:t>
            </a:r>
            <a:r>
              <a:rPr sz="2000" spc="160" dirty="0">
                <a:latin typeface="Times New Roman"/>
                <a:cs typeface="Times New Roman"/>
              </a:rPr>
              <a:t>au </a:t>
            </a:r>
            <a:r>
              <a:rPr sz="2000" spc="110" dirty="0">
                <a:latin typeface="Times New Roman"/>
                <a:cs typeface="Times New Roman"/>
              </a:rPr>
              <a:t>sein  </a:t>
            </a:r>
            <a:r>
              <a:rPr sz="2000" spc="90" dirty="0">
                <a:latin typeface="Times New Roman"/>
                <a:cs typeface="Times New Roman"/>
              </a:rPr>
              <a:t>d'un navigateur </a:t>
            </a:r>
            <a:r>
              <a:rPr sz="2000" spc="95" dirty="0">
                <a:latin typeface="Times New Roman"/>
                <a:cs typeface="Times New Roman"/>
              </a:rPr>
              <a:t>web. </a:t>
            </a:r>
            <a:r>
              <a:rPr sz="2000" spc="110" dirty="0">
                <a:latin typeface="Times New Roman"/>
                <a:cs typeface="Times New Roman"/>
              </a:rPr>
              <a:t>Une </a:t>
            </a:r>
            <a:r>
              <a:rPr sz="2000" spc="90" dirty="0">
                <a:latin typeface="Times New Roman"/>
                <a:cs typeface="Times New Roman"/>
              </a:rPr>
              <a:t>applet </a:t>
            </a:r>
            <a:r>
              <a:rPr sz="2000" spc="170" dirty="0">
                <a:latin typeface="Times New Roman"/>
                <a:cs typeface="Times New Roman"/>
              </a:rPr>
              <a:t>ne </a:t>
            </a:r>
            <a:r>
              <a:rPr sz="2000" spc="110" dirty="0">
                <a:latin typeface="Times New Roman"/>
                <a:cs typeface="Times New Roman"/>
              </a:rPr>
              <a:t>peut </a:t>
            </a:r>
            <a:r>
              <a:rPr sz="2000" spc="114" dirty="0">
                <a:latin typeface="Times New Roman"/>
                <a:cs typeface="Times New Roman"/>
              </a:rPr>
              <a:t>s'exécuter  </a:t>
            </a:r>
            <a:r>
              <a:rPr sz="2000" spc="120" dirty="0">
                <a:latin typeface="Times New Roman"/>
                <a:cs typeface="Times New Roman"/>
              </a:rPr>
              <a:t>indépendamment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doit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être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logée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activée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par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une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autre  </a:t>
            </a:r>
            <a:r>
              <a:rPr sz="2000" spc="60" dirty="0">
                <a:latin typeface="Times New Roman"/>
                <a:cs typeface="Times New Roman"/>
              </a:rPr>
              <a:t>application.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Char char="–"/>
              <a:tabLst>
                <a:tab pos="756920" algn="l"/>
              </a:tabLst>
            </a:pPr>
            <a:r>
              <a:rPr sz="2400" spc="215" dirty="0">
                <a:solidFill>
                  <a:srgbClr val="FF0000"/>
                </a:solidFill>
                <a:latin typeface="Times New Roman"/>
                <a:cs typeface="Times New Roman"/>
              </a:rPr>
              <a:t>les</a:t>
            </a:r>
            <a:r>
              <a:rPr sz="2400" spc="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195" dirty="0">
                <a:solidFill>
                  <a:srgbClr val="FF0000"/>
                </a:solidFill>
                <a:latin typeface="Times New Roman"/>
                <a:cs typeface="Times New Roman"/>
              </a:rPr>
              <a:t>applications</a:t>
            </a:r>
            <a:endParaRPr sz="2400">
              <a:latin typeface="Times New Roman"/>
              <a:cs typeface="Times New Roman"/>
            </a:endParaRPr>
          </a:p>
          <a:p>
            <a:pPr marL="1155065">
              <a:lnSpc>
                <a:spcPct val="100000"/>
              </a:lnSpc>
              <a:spcBef>
                <a:spcPts val="1275"/>
              </a:spcBef>
            </a:pPr>
            <a:r>
              <a:rPr sz="2000" spc="-114" dirty="0">
                <a:latin typeface="Times New Roman"/>
                <a:cs typeface="Times New Roman"/>
              </a:rPr>
              <a:t>il </a:t>
            </a:r>
            <a:r>
              <a:rPr sz="2000" spc="75" dirty="0">
                <a:latin typeface="Times New Roman"/>
                <a:cs typeface="Times New Roman"/>
              </a:rPr>
              <a:t>s'agit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110" dirty="0">
                <a:latin typeface="Times New Roman"/>
                <a:cs typeface="Times New Roman"/>
              </a:rPr>
              <a:t>programme </a:t>
            </a:r>
            <a:r>
              <a:rPr sz="2000" spc="125" dirty="0">
                <a:latin typeface="Times New Roman"/>
                <a:cs typeface="Times New Roman"/>
              </a:rPr>
              <a:t>standard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indépendant.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9530" y="833088"/>
            <a:ext cx="51689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Exemple</a:t>
            </a:r>
            <a:r>
              <a:rPr spc="50" dirty="0"/>
              <a:t> </a:t>
            </a:r>
            <a:r>
              <a:rPr spc="180" dirty="0"/>
              <a:t>d'exception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24323"/>
            <a:ext cx="4645025" cy="331724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lang="fr-FR" sz="1800" spc="-105" dirty="0">
                <a:latin typeface="Times New Roman"/>
                <a:cs typeface="Times New Roman"/>
              </a:rPr>
              <a:t>p</a:t>
            </a:r>
            <a:r>
              <a:rPr sz="1800" spc="-105" dirty="0" err="1">
                <a:latin typeface="Times New Roman"/>
                <a:cs typeface="Times New Roman"/>
              </a:rPr>
              <a:t>ublic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class </a:t>
            </a:r>
            <a:r>
              <a:rPr lang="fr-FR" spc="-100" dirty="0">
                <a:latin typeface="Times New Roman"/>
                <a:cs typeface="Times New Roman"/>
              </a:rPr>
              <a:t>M</a:t>
            </a:r>
            <a:r>
              <a:rPr sz="1800" spc="-100" dirty="0" err="1">
                <a:latin typeface="Times New Roman"/>
                <a:cs typeface="Times New Roman"/>
              </a:rPr>
              <a:t>onException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extends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java.lang.Exception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114" dirty="0">
                <a:latin typeface="Times New Roman"/>
                <a:cs typeface="Times New Roman"/>
              </a:rPr>
              <a:t>public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lang="fr-FR" spc="-105" dirty="0">
                <a:latin typeface="Times New Roman"/>
                <a:cs typeface="Times New Roman"/>
              </a:rPr>
              <a:t>M</a:t>
            </a:r>
            <a:r>
              <a:rPr sz="1800" spc="-105" dirty="0" err="1">
                <a:latin typeface="Times New Roman"/>
                <a:cs typeface="Times New Roman"/>
              </a:rPr>
              <a:t>onException</a:t>
            </a:r>
            <a:r>
              <a:rPr sz="1800" spc="-105" dirty="0">
                <a:latin typeface="Times New Roman"/>
                <a:cs typeface="Times New Roman"/>
              </a:rPr>
              <a:t>()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r>
              <a:rPr sz="1800" spc="-350" dirty="0">
                <a:latin typeface="Times New Roman"/>
                <a:cs typeface="Times New Roman"/>
              </a:rPr>
              <a:t> </a:t>
            </a: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lang="fr-FR" spc="-105" dirty="0">
                <a:latin typeface="Times New Roman"/>
                <a:cs typeface="Times New Roman"/>
              </a:rPr>
              <a:t>M</a:t>
            </a:r>
            <a:r>
              <a:rPr sz="1800" spc="-105" dirty="0" err="1">
                <a:latin typeface="Times New Roman"/>
                <a:cs typeface="Times New Roman"/>
              </a:rPr>
              <a:t>onException</a:t>
            </a:r>
            <a:r>
              <a:rPr sz="1800" spc="-105" dirty="0">
                <a:latin typeface="Times New Roman"/>
                <a:cs typeface="Times New Roman"/>
              </a:rPr>
              <a:t>( </a:t>
            </a:r>
            <a:r>
              <a:rPr sz="1800" spc="-95" dirty="0">
                <a:latin typeface="Times New Roman"/>
                <a:cs typeface="Times New Roman"/>
              </a:rPr>
              <a:t>String </a:t>
            </a:r>
            <a:r>
              <a:rPr sz="1800" spc="-75" dirty="0">
                <a:latin typeface="Times New Roman"/>
                <a:cs typeface="Times New Roman"/>
              </a:rPr>
              <a:t>msg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430"/>
              </a:spcBef>
            </a:pPr>
            <a:r>
              <a:rPr sz="1800" spc="-70" dirty="0">
                <a:latin typeface="Times New Roman"/>
                <a:cs typeface="Times New Roman"/>
              </a:rPr>
              <a:t>super(msg);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5065" y="833088"/>
            <a:ext cx="57175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75" dirty="0"/>
              <a:t>Générer </a:t>
            </a:r>
            <a:r>
              <a:rPr spc="325" dirty="0"/>
              <a:t>une</a:t>
            </a:r>
            <a:r>
              <a:rPr spc="-80" dirty="0"/>
              <a:t> </a:t>
            </a:r>
            <a:r>
              <a:rPr spc="195" dirty="0"/>
              <a:t>exception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8010525" cy="3087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90" dirty="0">
                <a:latin typeface="Times New Roman"/>
                <a:cs typeface="Times New Roman"/>
              </a:rPr>
              <a:t>Lorsqu'une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méthode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générer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une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exception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elle </a:t>
            </a:r>
            <a:r>
              <a:rPr sz="2000" spc="30" dirty="0">
                <a:latin typeface="Times New Roman"/>
                <a:cs typeface="Times New Roman"/>
              </a:rPr>
              <a:t>doit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le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signaler  </a:t>
            </a:r>
            <a:r>
              <a:rPr sz="2000" spc="170" dirty="0">
                <a:latin typeface="Times New Roman"/>
                <a:cs typeface="Times New Roman"/>
              </a:rPr>
              <a:t>au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moyen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clause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throws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Char char="•"/>
            </a:pPr>
            <a:endParaRPr sz="285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</a:pPr>
            <a:r>
              <a:rPr sz="1800" spc="-190" dirty="0">
                <a:latin typeface="Times New Roman"/>
                <a:cs typeface="Times New Roman"/>
              </a:rPr>
              <a:t>[ </a:t>
            </a:r>
            <a:r>
              <a:rPr sz="1800" spc="-105" dirty="0">
                <a:latin typeface="Times New Roman"/>
                <a:cs typeface="Times New Roman"/>
              </a:rPr>
              <a:t>modificateur </a:t>
            </a:r>
            <a:r>
              <a:rPr sz="1800" spc="-190" dirty="0">
                <a:latin typeface="Times New Roman"/>
                <a:cs typeface="Times New Roman"/>
              </a:rPr>
              <a:t>] </a:t>
            </a:r>
            <a:r>
              <a:rPr sz="1800" spc="-75" dirty="0">
                <a:latin typeface="Times New Roman"/>
                <a:cs typeface="Times New Roman"/>
              </a:rPr>
              <a:t>type_de_retour nom_de_methode </a:t>
            </a:r>
            <a:r>
              <a:rPr sz="1800" spc="-110" dirty="0">
                <a:latin typeface="Times New Roman"/>
                <a:cs typeface="Times New Roman"/>
              </a:rPr>
              <a:t>( </a:t>
            </a:r>
            <a:r>
              <a:rPr sz="1800" spc="-55" dirty="0">
                <a:latin typeface="Times New Roman"/>
                <a:cs typeface="Times New Roman"/>
              </a:rPr>
              <a:t>liste_des_parametres</a:t>
            </a:r>
            <a:r>
              <a:rPr sz="1800" spc="-18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R="86995" algn="ctr">
              <a:lnSpc>
                <a:spcPct val="100000"/>
              </a:lnSpc>
              <a:spcBef>
                <a:spcPts val="420"/>
              </a:spcBef>
            </a:pP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throws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liste_des_exceptions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 </a:t>
            </a:r>
            <a:r>
              <a:rPr sz="2000" spc="125" dirty="0">
                <a:latin typeface="Times New Roman"/>
                <a:cs typeface="Times New Roman"/>
              </a:rPr>
              <a:t>générer </a:t>
            </a:r>
            <a:r>
              <a:rPr sz="2000" spc="60" dirty="0">
                <a:latin typeface="Times New Roman"/>
                <a:cs typeface="Times New Roman"/>
              </a:rPr>
              <a:t>l'exception, </a:t>
            </a:r>
            <a:r>
              <a:rPr sz="2000" spc="114" dirty="0">
                <a:latin typeface="Times New Roman"/>
                <a:cs typeface="Times New Roman"/>
              </a:rPr>
              <a:t>on </a:t>
            </a:r>
            <a:r>
              <a:rPr sz="2000" spc="30" dirty="0">
                <a:latin typeface="Times New Roman"/>
                <a:cs typeface="Times New Roman"/>
              </a:rPr>
              <a:t>utilise </a:t>
            </a:r>
            <a:r>
              <a:rPr sz="2000" spc="35" dirty="0">
                <a:latin typeface="Times New Roman"/>
                <a:cs typeface="Times New Roman"/>
              </a:rPr>
              <a:t>l'instruction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45" dirty="0">
                <a:latin typeface="Times New Roman"/>
                <a:cs typeface="Times New Roman"/>
              </a:rPr>
              <a:t>throw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-3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85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</a:pP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throw </a:t>
            </a:r>
            <a:r>
              <a:rPr sz="1800" spc="-105" dirty="0">
                <a:latin typeface="Times New Roman"/>
                <a:cs typeface="Times New Roman"/>
              </a:rPr>
              <a:t>new </a:t>
            </a:r>
            <a:r>
              <a:rPr sz="1800" spc="-120" dirty="0">
                <a:latin typeface="Times New Roman"/>
                <a:cs typeface="Times New Roman"/>
              </a:rPr>
              <a:t>monException("Un </a:t>
            </a:r>
            <a:r>
              <a:rPr sz="1800" spc="-85" dirty="0">
                <a:latin typeface="Times New Roman"/>
                <a:cs typeface="Times New Roman"/>
              </a:rPr>
              <a:t>exemple</a:t>
            </a:r>
            <a:r>
              <a:rPr sz="1800" spc="-150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d'exception");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92067" y="591312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84447" y="5903976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5" h="548639">
                <a:moveTo>
                  <a:pt x="626364" y="548640"/>
                </a:moveTo>
                <a:lnTo>
                  <a:pt x="0" y="548640"/>
                </a:lnTo>
                <a:lnTo>
                  <a:pt x="312420" y="0"/>
                </a:lnTo>
                <a:lnTo>
                  <a:pt x="31939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7620" y="537972"/>
                </a:lnTo>
                <a:lnTo>
                  <a:pt x="12192" y="545592"/>
                </a:lnTo>
                <a:lnTo>
                  <a:pt x="624619" y="545592"/>
                </a:lnTo>
                <a:lnTo>
                  <a:pt x="626364" y="548640"/>
                </a:lnTo>
                <a:close/>
              </a:path>
              <a:path w="626745" h="548639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19396" y="12192"/>
                </a:lnTo>
                <a:lnTo>
                  <a:pt x="620259" y="537972"/>
                </a:lnTo>
                <a:lnTo>
                  <a:pt x="617220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12192" y="545592"/>
                </a:moveTo>
                <a:lnTo>
                  <a:pt x="7620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624619" y="545592"/>
                </a:moveTo>
                <a:lnTo>
                  <a:pt x="614172" y="545592"/>
                </a:lnTo>
                <a:lnTo>
                  <a:pt x="617220" y="537972"/>
                </a:lnTo>
                <a:lnTo>
                  <a:pt x="620259" y="537972"/>
                </a:lnTo>
                <a:lnTo>
                  <a:pt x="624619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97629" y="6010656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69436" y="6350508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493766" y="6125998"/>
            <a:ext cx="50120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L'énumération des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exceptions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possibles est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obligatoire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3691" y="833088"/>
            <a:ext cx="64020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80" dirty="0"/>
              <a:t>Intercepter </a:t>
            </a:r>
            <a:r>
              <a:rPr spc="245" dirty="0"/>
              <a:t>les</a:t>
            </a:r>
            <a:r>
              <a:rPr spc="-50" dirty="0"/>
              <a:t> </a:t>
            </a:r>
            <a:r>
              <a:rPr spc="225" dirty="0"/>
              <a:t>exceptions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662545" cy="324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85979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 </a:t>
            </a:r>
            <a:r>
              <a:rPr sz="2000" spc="80" dirty="0">
                <a:latin typeface="Times New Roman"/>
                <a:cs typeface="Times New Roman"/>
              </a:rPr>
              <a:t>intercepter </a:t>
            </a:r>
            <a:r>
              <a:rPr sz="2000" spc="155" dirty="0">
                <a:latin typeface="Times New Roman"/>
                <a:cs typeface="Times New Roman"/>
              </a:rPr>
              <a:t>une </a:t>
            </a:r>
            <a:r>
              <a:rPr sz="2000" spc="85" dirty="0">
                <a:latin typeface="Times New Roman"/>
                <a:cs typeface="Times New Roman"/>
              </a:rPr>
              <a:t>exception </a:t>
            </a:r>
            <a:r>
              <a:rPr sz="2000" spc="114" dirty="0">
                <a:latin typeface="Times New Roman"/>
                <a:cs typeface="Times New Roman"/>
              </a:rPr>
              <a:t>on </a:t>
            </a:r>
            <a:r>
              <a:rPr sz="2000" spc="50" dirty="0">
                <a:latin typeface="Times New Roman"/>
                <a:cs typeface="Times New Roman"/>
              </a:rPr>
              <a:t>emploi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-33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gestionnaire  </a:t>
            </a:r>
            <a:r>
              <a:rPr sz="2000" spc="80" dirty="0">
                <a:latin typeface="Times New Roman"/>
                <a:cs typeface="Times New Roman"/>
              </a:rPr>
              <a:t>d'exception.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914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Syntaxe </a:t>
            </a:r>
            <a:r>
              <a:rPr sz="2000" spc="85" dirty="0">
                <a:latin typeface="Times New Roman"/>
                <a:cs typeface="Times New Roman"/>
              </a:rPr>
              <a:t>d'un </a:t>
            </a:r>
            <a:r>
              <a:rPr sz="2000" spc="90" dirty="0">
                <a:latin typeface="Times New Roman"/>
                <a:cs typeface="Times New Roman"/>
              </a:rPr>
              <a:t>gestionnaire </a:t>
            </a:r>
            <a:r>
              <a:rPr sz="2000" spc="80" dirty="0">
                <a:latin typeface="Times New Roman"/>
                <a:cs typeface="Times New Roman"/>
              </a:rPr>
              <a:t>d'exception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1030"/>
              </a:spcBef>
            </a:pP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catch </a:t>
            </a:r>
            <a:r>
              <a:rPr sz="1800" spc="-110" dirty="0">
                <a:latin typeface="Times New Roman"/>
                <a:cs typeface="Times New Roman"/>
              </a:rPr>
              <a:t>( </a:t>
            </a:r>
            <a:r>
              <a:rPr sz="1800" spc="-75" dirty="0">
                <a:latin typeface="Times New Roman"/>
                <a:cs typeface="Times New Roman"/>
              </a:rPr>
              <a:t>nom_de_l'exception_a_intercepter </a:t>
            </a:r>
            <a:r>
              <a:rPr sz="1800" spc="-105" dirty="0">
                <a:latin typeface="Times New Roman"/>
                <a:cs typeface="Times New Roman"/>
              </a:rPr>
              <a:t>identifiant</a:t>
            </a:r>
            <a:r>
              <a:rPr sz="1800" spc="-16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1612265">
              <a:lnSpc>
                <a:spcPts val="2155"/>
              </a:lnSpc>
            </a:pPr>
            <a:r>
              <a:rPr sz="1800" spc="-90" dirty="0">
                <a:latin typeface="Times New Roman"/>
                <a:cs typeface="Times New Roman"/>
              </a:rPr>
              <a:t>// </a:t>
            </a:r>
            <a:r>
              <a:rPr sz="1800" spc="-95" dirty="0">
                <a:latin typeface="Times New Roman"/>
                <a:cs typeface="Times New Roman"/>
              </a:rPr>
              <a:t>Traitement </a:t>
            </a:r>
            <a:r>
              <a:rPr sz="1800" spc="-30" dirty="0">
                <a:latin typeface="Times New Roman"/>
                <a:cs typeface="Times New Roman"/>
              </a:rPr>
              <a:t>de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l'exception</a:t>
            </a:r>
            <a:endParaRPr sz="1800">
              <a:latin typeface="Times New Roman"/>
              <a:cs typeface="Times New Roman"/>
            </a:endParaRPr>
          </a:p>
          <a:p>
            <a:pPr marL="1383665">
              <a:lnSpc>
                <a:spcPts val="2155"/>
              </a:lnSpc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77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5" dirty="0">
                <a:latin typeface="Times New Roman"/>
                <a:cs typeface="Times New Roman"/>
              </a:rPr>
              <a:t>Un </a:t>
            </a:r>
            <a:r>
              <a:rPr sz="2000" spc="90" dirty="0">
                <a:latin typeface="Times New Roman"/>
                <a:cs typeface="Times New Roman"/>
              </a:rPr>
              <a:t>gestionnaire </a:t>
            </a:r>
            <a:r>
              <a:rPr sz="2000" spc="80" dirty="0">
                <a:latin typeface="Times New Roman"/>
                <a:cs typeface="Times New Roman"/>
              </a:rPr>
              <a:t>d'exception </a:t>
            </a:r>
            <a:r>
              <a:rPr sz="2000" spc="55" dirty="0">
                <a:latin typeface="Times New Roman"/>
                <a:cs typeface="Times New Roman"/>
              </a:rPr>
              <a:t>suit </a:t>
            </a:r>
            <a:r>
              <a:rPr sz="2000" spc="50" dirty="0">
                <a:latin typeface="Times New Roman"/>
                <a:cs typeface="Times New Roman"/>
              </a:rPr>
              <a:t>bloc </a:t>
            </a:r>
            <a:r>
              <a:rPr sz="2000" spc="65" dirty="0">
                <a:latin typeface="Times New Roman"/>
                <a:cs typeface="Times New Roman"/>
              </a:rPr>
              <a:t>d'instructions </a:t>
            </a:r>
            <a:r>
              <a:rPr sz="2000" spc="145" dirty="0">
                <a:latin typeface="Times New Roman"/>
                <a:cs typeface="Times New Roman"/>
              </a:rPr>
              <a:t>entamé </a:t>
            </a:r>
            <a:r>
              <a:rPr sz="2000" spc="110" dirty="0">
                <a:latin typeface="Times New Roman"/>
                <a:cs typeface="Times New Roman"/>
              </a:rPr>
              <a:t>par</a:t>
            </a:r>
            <a:r>
              <a:rPr sz="2000" spc="-20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le  </a:t>
            </a:r>
            <a:r>
              <a:rPr sz="2000" spc="70" dirty="0">
                <a:latin typeface="Times New Roman"/>
                <a:cs typeface="Times New Roman"/>
              </a:rPr>
              <a:t>mot </a:t>
            </a:r>
            <a:r>
              <a:rPr sz="2000" spc="30" dirty="0">
                <a:latin typeface="Times New Roman"/>
                <a:cs typeface="Times New Roman"/>
              </a:rPr>
              <a:t>clef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105" dirty="0">
                <a:solidFill>
                  <a:srgbClr val="FF0000"/>
                </a:solidFill>
                <a:latin typeface="Times New Roman"/>
                <a:cs typeface="Times New Roman"/>
              </a:rPr>
              <a:t>try</a:t>
            </a:r>
            <a:r>
              <a:rPr sz="20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07335" marR="5080" indent="-23749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Exemple </a:t>
            </a:r>
            <a:r>
              <a:rPr spc="140" dirty="0"/>
              <a:t>d'interception</a:t>
            </a:r>
            <a:r>
              <a:rPr spc="-35" dirty="0"/>
              <a:t> </a:t>
            </a:r>
            <a:r>
              <a:rPr spc="254" dirty="0"/>
              <a:t>d'une  </a:t>
            </a:r>
            <a:r>
              <a:rPr spc="195" dirty="0"/>
              <a:t>exception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24323"/>
            <a:ext cx="8101965" cy="406146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125" dirty="0">
                <a:latin typeface="Times New Roman"/>
                <a:cs typeface="Times New Roman"/>
              </a:rPr>
              <a:t>try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90" dirty="0">
                <a:latin typeface="Times New Roman"/>
                <a:cs typeface="Times New Roman"/>
              </a:rPr>
              <a:t>// </a:t>
            </a:r>
            <a:r>
              <a:rPr sz="1800" spc="-75" dirty="0">
                <a:latin typeface="Times New Roman"/>
                <a:cs typeface="Times New Roman"/>
              </a:rPr>
              <a:t>Code </a:t>
            </a:r>
            <a:r>
              <a:rPr sz="1800" spc="-90" dirty="0">
                <a:latin typeface="Times New Roman"/>
                <a:cs typeface="Times New Roman"/>
              </a:rPr>
              <a:t>surveillé </a:t>
            </a:r>
            <a:r>
              <a:rPr sz="1800" spc="-60" dirty="0">
                <a:latin typeface="Times New Roman"/>
                <a:cs typeface="Times New Roman"/>
              </a:rPr>
              <a:t>par </a:t>
            </a:r>
            <a:r>
              <a:rPr sz="1800" spc="-80" dirty="0">
                <a:latin typeface="Times New Roman"/>
                <a:cs typeface="Times New Roman"/>
              </a:rPr>
              <a:t>le </a:t>
            </a:r>
            <a:r>
              <a:rPr sz="1800" spc="-105" dirty="0">
                <a:latin typeface="Times New Roman"/>
                <a:cs typeface="Times New Roman"/>
              </a:rPr>
              <a:t>bloc </a:t>
            </a:r>
            <a:r>
              <a:rPr sz="1800" spc="-80" dirty="0">
                <a:latin typeface="Times New Roman"/>
                <a:cs typeface="Times New Roman"/>
              </a:rPr>
              <a:t>« </a:t>
            </a:r>
            <a:r>
              <a:rPr sz="1800" spc="-125" dirty="0">
                <a:latin typeface="Times New Roman"/>
                <a:cs typeface="Times New Roman"/>
              </a:rPr>
              <a:t>try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»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55" dirty="0">
                <a:latin typeface="Times New Roman"/>
                <a:cs typeface="Times New Roman"/>
              </a:rPr>
              <a:t>catch </a:t>
            </a:r>
            <a:r>
              <a:rPr sz="1800" spc="-110" dirty="0">
                <a:latin typeface="Times New Roman"/>
                <a:cs typeface="Times New Roman"/>
              </a:rPr>
              <a:t>( </a:t>
            </a:r>
            <a:r>
              <a:rPr sz="1800" spc="-100" dirty="0">
                <a:latin typeface="Times New Roman"/>
                <a:cs typeface="Times New Roman"/>
              </a:rPr>
              <a:t>monException </a:t>
            </a:r>
            <a:r>
              <a:rPr sz="1800" spc="-70" dirty="0">
                <a:latin typeface="Times New Roman"/>
                <a:cs typeface="Times New Roman"/>
              </a:rPr>
              <a:t>ex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95" dirty="0">
                <a:latin typeface="Times New Roman"/>
                <a:cs typeface="Times New Roman"/>
              </a:rPr>
              <a:t>System.out.println("Une </a:t>
            </a:r>
            <a:r>
              <a:rPr sz="1800" spc="-80" dirty="0">
                <a:latin typeface="Times New Roman"/>
                <a:cs typeface="Times New Roman"/>
              </a:rPr>
              <a:t>exception </a:t>
            </a:r>
            <a:r>
              <a:rPr sz="1800" spc="20" dirty="0">
                <a:latin typeface="Times New Roman"/>
                <a:cs typeface="Times New Roman"/>
              </a:rPr>
              <a:t>a </a:t>
            </a:r>
            <a:r>
              <a:rPr sz="1800" spc="-20" dirty="0">
                <a:latin typeface="Times New Roman"/>
                <a:cs typeface="Times New Roman"/>
              </a:rPr>
              <a:t>été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interceptée…");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1800" spc="-85" dirty="0">
                <a:solidFill>
                  <a:srgbClr val="FF0000"/>
                </a:solidFill>
                <a:latin typeface="Times New Roman"/>
                <a:cs typeface="Times New Roman"/>
              </a:rPr>
              <a:t>ex.printStackTrace();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85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4112260">
              <a:lnSpc>
                <a:spcPts val="1850"/>
              </a:lnSpc>
            </a:pPr>
            <a:r>
              <a:rPr sz="1800" spc="35" dirty="0">
                <a:solidFill>
                  <a:srgbClr val="FF0000"/>
                </a:solidFill>
                <a:latin typeface="Times New Roman"/>
                <a:cs typeface="Times New Roman"/>
              </a:rPr>
              <a:t>Imprime </a:t>
            </a:r>
            <a:r>
              <a:rPr sz="1800" spc="155" dirty="0">
                <a:solidFill>
                  <a:srgbClr val="FF0000"/>
                </a:solidFill>
                <a:latin typeface="Times New Roman"/>
                <a:cs typeface="Times New Roman"/>
              </a:rPr>
              <a:t>des </a:t>
            </a:r>
            <a:r>
              <a:rPr sz="1800" spc="45" dirty="0">
                <a:solidFill>
                  <a:srgbClr val="FF0000"/>
                </a:solidFill>
                <a:latin typeface="Times New Roman"/>
                <a:cs typeface="Times New Roman"/>
              </a:rPr>
              <a:t>informations </a:t>
            </a:r>
            <a:r>
              <a:rPr sz="1800" spc="95" dirty="0">
                <a:solidFill>
                  <a:srgbClr val="FF0000"/>
                </a:solidFill>
                <a:latin typeface="Times New Roman"/>
                <a:cs typeface="Times New Roman"/>
              </a:rPr>
              <a:t>sur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l'état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40" dirty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endParaRPr sz="1800">
              <a:latin typeface="Times New Roman"/>
              <a:cs typeface="Times New Roman"/>
            </a:endParaRPr>
          </a:p>
          <a:p>
            <a:pPr marL="4112260" marR="5080">
              <a:lnSpc>
                <a:spcPct val="100000"/>
              </a:lnSpc>
            </a:pP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l'exécution </a:t>
            </a:r>
            <a:r>
              <a:rPr sz="1800" spc="140" dirty="0">
                <a:solidFill>
                  <a:srgbClr val="FF0000"/>
                </a:solidFill>
                <a:latin typeface="Times New Roman"/>
                <a:cs typeface="Times New Roman"/>
              </a:rPr>
              <a:t>au </a:t>
            </a:r>
            <a:r>
              <a:rPr sz="1800" spc="90" dirty="0">
                <a:solidFill>
                  <a:srgbClr val="FF0000"/>
                </a:solidFill>
                <a:latin typeface="Times New Roman"/>
                <a:cs typeface="Times New Roman"/>
              </a:rPr>
              <a:t>moment </a:t>
            </a:r>
            <a:r>
              <a:rPr sz="1800" spc="140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800" spc="45" dirty="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r>
              <a:rPr sz="18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80" dirty="0">
                <a:solidFill>
                  <a:srgbClr val="FF0000"/>
                </a:solidFill>
                <a:latin typeface="Times New Roman"/>
                <a:cs typeface="Times New Roman"/>
              </a:rPr>
              <a:t>génération  </a:t>
            </a:r>
            <a:r>
              <a:rPr sz="1800" spc="140" dirty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sz="18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l'exception.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125467" y="5199888"/>
            <a:ext cx="1225550" cy="352425"/>
          </a:xfrm>
          <a:custGeom>
            <a:avLst/>
            <a:gdLst/>
            <a:ahLst/>
            <a:cxnLst/>
            <a:rect l="l" t="t" r="r" b="b"/>
            <a:pathLst>
              <a:path w="1225550" h="352425">
                <a:moveTo>
                  <a:pt x="97536" y="111252"/>
                </a:moveTo>
                <a:lnTo>
                  <a:pt x="0" y="27432"/>
                </a:lnTo>
                <a:lnTo>
                  <a:pt x="124968" y="0"/>
                </a:lnTo>
                <a:lnTo>
                  <a:pt x="116700" y="33528"/>
                </a:lnTo>
                <a:lnTo>
                  <a:pt x="97536" y="33528"/>
                </a:lnTo>
                <a:lnTo>
                  <a:pt x="94488" y="45720"/>
                </a:lnTo>
                <a:lnTo>
                  <a:pt x="112583" y="50225"/>
                </a:lnTo>
                <a:lnTo>
                  <a:pt x="110688" y="57912"/>
                </a:lnTo>
                <a:lnTo>
                  <a:pt x="91440" y="57912"/>
                </a:lnTo>
                <a:lnTo>
                  <a:pt x="88392" y="70104"/>
                </a:lnTo>
                <a:lnTo>
                  <a:pt x="106560" y="74652"/>
                </a:lnTo>
                <a:lnTo>
                  <a:pt x="97536" y="111252"/>
                </a:lnTo>
                <a:close/>
              </a:path>
              <a:path w="1225550" h="352425">
                <a:moveTo>
                  <a:pt x="112583" y="50225"/>
                </a:moveTo>
                <a:lnTo>
                  <a:pt x="94488" y="45720"/>
                </a:lnTo>
                <a:lnTo>
                  <a:pt x="97536" y="33528"/>
                </a:lnTo>
                <a:lnTo>
                  <a:pt x="115593" y="38018"/>
                </a:lnTo>
                <a:lnTo>
                  <a:pt x="112583" y="50225"/>
                </a:lnTo>
                <a:close/>
              </a:path>
              <a:path w="1225550" h="352425">
                <a:moveTo>
                  <a:pt x="115593" y="38018"/>
                </a:moveTo>
                <a:lnTo>
                  <a:pt x="97536" y="33528"/>
                </a:lnTo>
                <a:lnTo>
                  <a:pt x="116700" y="33528"/>
                </a:lnTo>
                <a:lnTo>
                  <a:pt x="115593" y="38018"/>
                </a:lnTo>
                <a:close/>
              </a:path>
              <a:path w="1225550" h="352425">
                <a:moveTo>
                  <a:pt x="1220724" y="326136"/>
                </a:moveTo>
                <a:lnTo>
                  <a:pt x="112583" y="50225"/>
                </a:lnTo>
                <a:lnTo>
                  <a:pt x="115593" y="38018"/>
                </a:lnTo>
                <a:lnTo>
                  <a:pt x="1225296" y="313944"/>
                </a:lnTo>
                <a:lnTo>
                  <a:pt x="1220724" y="326136"/>
                </a:lnTo>
                <a:close/>
              </a:path>
              <a:path w="1225550" h="352425">
                <a:moveTo>
                  <a:pt x="106560" y="74652"/>
                </a:moveTo>
                <a:lnTo>
                  <a:pt x="88392" y="70104"/>
                </a:lnTo>
                <a:lnTo>
                  <a:pt x="91440" y="57912"/>
                </a:lnTo>
                <a:lnTo>
                  <a:pt x="109569" y="62450"/>
                </a:lnTo>
                <a:lnTo>
                  <a:pt x="106560" y="74652"/>
                </a:lnTo>
                <a:close/>
              </a:path>
              <a:path w="1225550" h="352425">
                <a:moveTo>
                  <a:pt x="109569" y="62450"/>
                </a:moveTo>
                <a:lnTo>
                  <a:pt x="91440" y="57912"/>
                </a:lnTo>
                <a:lnTo>
                  <a:pt x="110688" y="57912"/>
                </a:lnTo>
                <a:lnTo>
                  <a:pt x="109569" y="62450"/>
                </a:lnTo>
                <a:close/>
              </a:path>
              <a:path w="1225550" h="352425">
                <a:moveTo>
                  <a:pt x="1214628" y="352044"/>
                </a:moveTo>
                <a:lnTo>
                  <a:pt x="106560" y="74652"/>
                </a:lnTo>
                <a:lnTo>
                  <a:pt x="109569" y="62450"/>
                </a:lnTo>
                <a:lnTo>
                  <a:pt x="1217676" y="339852"/>
                </a:lnTo>
                <a:lnTo>
                  <a:pt x="1214628" y="3520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8757" y="833088"/>
            <a:ext cx="53701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20" dirty="0"/>
              <a:t>Mais </a:t>
            </a:r>
            <a:r>
              <a:rPr spc="175" dirty="0"/>
              <a:t>quel </a:t>
            </a:r>
            <a:r>
              <a:rPr spc="210" dirty="0"/>
              <a:t>problème</a:t>
            </a:r>
            <a:r>
              <a:rPr spc="50" dirty="0"/>
              <a:t> </a:t>
            </a:r>
            <a:r>
              <a:rPr spc="495"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94549" y="2305284"/>
            <a:ext cx="3670935" cy="397573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125" dirty="0">
                <a:latin typeface="Times New Roman"/>
                <a:cs typeface="Times New Roman"/>
              </a:rPr>
              <a:t>try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90" dirty="0">
                <a:latin typeface="Times New Roman"/>
                <a:cs typeface="Times New Roman"/>
              </a:rPr>
              <a:t>// </a:t>
            </a:r>
            <a:r>
              <a:rPr sz="1800" spc="-140" dirty="0">
                <a:latin typeface="Times New Roman"/>
                <a:cs typeface="Times New Roman"/>
              </a:rPr>
              <a:t>Bloc </a:t>
            </a:r>
            <a:r>
              <a:rPr sz="1800" spc="-80" dirty="0">
                <a:latin typeface="Times New Roman"/>
                <a:cs typeface="Times New Roman"/>
              </a:rPr>
              <a:t>d'instructions </a:t>
            </a:r>
            <a:r>
              <a:rPr sz="1800" spc="-90" dirty="0">
                <a:latin typeface="Times New Roman"/>
                <a:cs typeface="Times New Roman"/>
              </a:rPr>
              <a:t>surveillé </a:t>
            </a:r>
            <a:r>
              <a:rPr sz="1800" spc="-60" dirty="0">
                <a:latin typeface="Times New Roman"/>
                <a:cs typeface="Times New Roman"/>
              </a:rPr>
              <a:t>par </a:t>
            </a:r>
            <a:r>
              <a:rPr sz="1800" spc="-80" dirty="0">
                <a:latin typeface="Times New Roman"/>
                <a:cs typeface="Times New Roman"/>
              </a:rPr>
              <a:t>« </a:t>
            </a:r>
            <a:r>
              <a:rPr sz="1800" spc="-125" dirty="0">
                <a:latin typeface="Times New Roman"/>
                <a:cs typeface="Times New Roman"/>
              </a:rPr>
              <a:t>try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»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55" dirty="0">
                <a:latin typeface="Times New Roman"/>
                <a:cs typeface="Times New Roman"/>
              </a:rPr>
              <a:t>catch </a:t>
            </a:r>
            <a:r>
              <a:rPr sz="1800" spc="-110" dirty="0">
                <a:latin typeface="Times New Roman"/>
                <a:cs typeface="Times New Roman"/>
              </a:rPr>
              <a:t>( </a:t>
            </a:r>
            <a:r>
              <a:rPr sz="1800" spc="-85" dirty="0">
                <a:latin typeface="Times New Roman"/>
                <a:cs typeface="Times New Roman"/>
              </a:rPr>
              <a:t>java.lang.Exception </a:t>
            </a:r>
            <a:r>
              <a:rPr sz="1800" spc="-70" dirty="0">
                <a:latin typeface="Times New Roman"/>
                <a:cs typeface="Times New Roman"/>
              </a:rPr>
              <a:t>ex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1800" spc="-85" dirty="0">
                <a:latin typeface="Times New Roman"/>
                <a:cs typeface="Times New Roman"/>
              </a:rPr>
              <a:t>ex.printStackTrace();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55" dirty="0">
                <a:latin typeface="Times New Roman"/>
                <a:cs typeface="Times New Roman"/>
              </a:rPr>
              <a:t>catch </a:t>
            </a:r>
            <a:r>
              <a:rPr sz="1800" spc="-110" dirty="0">
                <a:latin typeface="Times New Roman"/>
                <a:cs typeface="Times New Roman"/>
              </a:rPr>
              <a:t>( </a:t>
            </a:r>
            <a:r>
              <a:rPr sz="1800" spc="-100" dirty="0">
                <a:latin typeface="Times New Roman"/>
                <a:cs typeface="Times New Roman"/>
              </a:rPr>
              <a:t>monException </a:t>
            </a:r>
            <a:r>
              <a:rPr sz="1800" spc="-70" dirty="0">
                <a:latin typeface="Times New Roman"/>
                <a:cs typeface="Times New Roman"/>
              </a:rPr>
              <a:t>ex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430"/>
              </a:spcBef>
            </a:pPr>
            <a:r>
              <a:rPr sz="1800" spc="-85" dirty="0">
                <a:latin typeface="Times New Roman"/>
                <a:cs typeface="Times New Roman"/>
              </a:rPr>
              <a:t>ex.printStackTrace();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26484" y="833088"/>
            <a:ext cx="40335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245" dirty="0"/>
              <a:t>erreurs</a:t>
            </a:r>
            <a:r>
              <a:rPr spc="-80" dirty="0"/>
              <a:t> </a:t>
            </a:r>
            <a:r>
              <a:rPr spc="185" dirty="0"/>
              <a:t>java</a:t>
            </a:r>
          </a:p>
        </p:txBody>
      </p:sp>
      <p:sp>
        <p:nvSpPr>
          <p:cNvPr id="3" name="object 3"/>
          <p:cNvSpPr/>
          <p:nvPr/>
        </p:nvSpPr>
        <p:spPr>
          <a:xfrm>
            <a:off x="4430267" y="4770120"/>
            <a:ext cx="2133600" cy="533400"/>
          </a:xfrm>
          <a:custGeom>
            <a:avLst/>
            <a:gdLst/>
            <a:ahLst/>
            <a:cxnLst/>
            <a:rect l="l" t="t" r="r" b="b"/>
            <a:pathLst>
              <a:path w="2133600" h="533400">
                <a:moveTo>
                  <a:pt x="0" y="0"/>
                </a:moveTo>
                <a:lnTo>
                  <a:pt x="2133600" y="0"/>
                </a:lnTo>
                <a:lnTo>
                  <a:pt x="2133600" y="533400"/>
                </a:lnTo>
                <a:lnTo>
                  <a:pt x="0" y="533400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25696" y="4765548"/>
            <a:ext cx="2144395" cy="544195"/>
          </a:xfrm>
          <a:custGeom>
            <a:avLst/>
            <a:gdLst/>
            <a:ahLst/>
            <a:cxnLst/>
            <a:rect l="l" t="t" r="r" b="b"/>
            <a:pathLst>
              <a:path w="2144395" h="544195">
                <a:moveTo>
                  <a:pt x="2144268" y="544068"/>
                </a:moveTo>
                <a:lnTo>
                  <a:pt x="0" y="544068"/>
                </a:lnTo>
                <a:lnTo>
                  <a:pt x="0" y="0"/>
                </a:lnTo>
                <a:lnTo>
                  <a:pt x="2144268" y="0"/>
                </a:lnTo>
                <a:lnTo>
                  <a:pt x="214426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533400"/>
                </a:lnTo>
                <a:lnTo>
                  <a:pt x="4572" y="533400"/>
                </a:lnTo>
                <a:lnTo>
                  <a:pt x="10668" y="537972"/>
                </a:lnTo>
                <a:lnTo>
                  <a:pt x="2144268" y="537972"/>
                </a:lnTo>
                <a:lnTo>
                  <a:pt x="2144268" y="544068"/>
                </a:lnTo>
                <a:close/>
              </a:path>
              <a:path w="2144395" h="544195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2144395" h="544195">
                <a:moveTo>
                  <a:pt x="213360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2133600" y="4572"/>
                </a:lnTo>
                <a:lnTo>
                  <a:pt x="2133600" y="10668"/>
                </a:lnTo>
                <a:close/>
              </a:path>
              <a:path w="2144395" h="544195">
                <a:moveTo>
                  <a:pt x="2133600" y="537972"/>
                </a:moveTo>
                <a:lnTo>
                  <a:pt x="2133600" y="4572"/>
                </a:lnTo>
                <a:lnTo>
                  <a:pt x="2138172" y="10668"/>
                </a:lnTo>
                <a:lnTo>
                  <a:pt x="2144268" y="10668"/>
                </a:lnTo>
                <a:lnTo>
                  <a:pt x="2144268" y="533400"/>
                </a:lnTo>
                <a:lnTo>
                  <a:pt x="2138172" y="533400"/>
                </a:lnTo>
                <a:lnTo>
                  <a:pt x="2133600" y="537972"/>
                </a:lnTo>
                <a:close/>
              </a:path>
              <a:path w="2144395" h="544195">
                <a:moveTo>
                  <a:pt x="2144268" y="10668"/>
                </a:moveTo>
                <a:lnTo>
                  <a:pt x="2138172" y="10668"/>
                </a:lnTo>
                <a:lnTo>
                  <a:pt x="2133600" y="4572"/>
                </a:lnTo>
                <a:lnTo>
                  <a:pt x="2144268" y="4572"/>
                </a:lnTo>
                <a:lnTo>
                  <a:pt x="2144268" y="10668"/>
                </a:lnTo>
                <a:close/>
              </a:path>
              <a:path w="2144395" h="544195">
                <a:moveTo>
                  <a:pt x="10668" y="537972"/>
                </a:moveTo>
                <a:lnTo>
                  <a:pt x="4572" y="533400"/>
                </a:lnTo>
                <a:lnTo>
                  <a:pt x="10668" y="533400"/>
                </a:lnTo>
                <a:lnTo>
                  <a:pt x="10668" y="537972"/>
                </a:lnTo>
                <a:close/>
              </a:path>
              <a:path w="2144395" h="544195">
                <a:moveTo>
                  <a:pt x="2133600" y="537972"/>
                </a:moveTo>
                <a:lnTo>
                  <a:pt x="10668" y="537972"/>
                </a:lnTo>
                <a:lnTo>
                  <a:pt x="10668" y="533400"/>
                </a:lnTo>
                <a:lnTo>
                  <a:pt x="2133600" y="533400"/>
                </a:lnTo>
                <a:lnTo>
                  <a:pt x="2133600" y="537972"/>
                </a:lnTo>
                <a:close/>
              </a:path>
              <a:path w="2144395" h="544195">
                <a:moveTo>
                  <a:pt x="2144268" y="537972"/>
                </a:moveTo>
                <a:lnTo>
                  <a:pt x="2133600" y="537972"/>
                </a:lnTo>
                <a:lnTo>
                  <a:pt x="2138172" y="533400"/>
                </a:lnTo>
                <a:lnTo>
                  <a:pt x="2144268" y="533400"/>
                </a:lnTo>
                <a:lnTo>
                  <a:pt x="2144268" y="5379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18228" y="2102626"/>
            <a:ext cx="7033895" cy="307848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24130" indent="-342900">
              <a:lnSpc>
                <a:spcPts val="1939"/>
              </a:lnSpc>
              <a:spcBef>
                <a:spcPts val="34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«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erreur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25" dirty="0">
                <a:latin typeface="Times New Roman"/>
                <a:cs typeface="Times New Roman"/>
              </a:rPr>
              <a:t>est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un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concept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proche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50" dirty="0">
                <a:latin typeface="Times New Roman"/>
                <a:cs typeface="Times New Roman"/>
              </a:rPr>
              <a:t>de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celui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150" dirty="0">
                <a:latin typeface="Times New Roman"/>
                <a:cs typeface="Times New Roman"/>
              </a:rPr>
              <a:t>de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l'exception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dans  </a:t>
            </a:r>
            <a:r>
              <a:rPr sz="1800" spc="45" dirty="0">
                <a:latin typeface="Times New Roman"/>
                <a:cs typeface="Times New Roman"/>
              </a:rPr>
              <a:t>la terminologie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java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Char char="•"/>
            </a:pPr>
            <a:endParaRPr sz="2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8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75" dirty="0">
                <a:latin typeface="Times New Roman"/>
                <a:cs typeface="Times New Roman"/>
              </a:rPr>
              <a:t>erreur </a:t>
            </a:r>
            <a:r>
              <a:rPr sz="1800" spc="70" dirty="0">
                <a:latin typeface="Times New Roman"/>
                <a:cs typeface="Times New Roman"/>
              </a:rPr>
              <a:t>symbolise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80" dirty="0">
                <a:latin typeface="Times New Roman"/>
                <a:cs typeface="Times New Roman"/>
              </a:rPr>
              <a:t>problème </a:t>
            </a:r>
            <a:r>
              <a:rPr sz="1800" spc="95" dirty="0">
                <a:latin typeface="Times New Roman"/>
                <a:cs typeface="Times New Roman"/>
              </a:rPr>
              <a:t>survenu </a:t>
            </a:r>
            <a:r>
              <a:rPr sz="1800" spc="140" dirty="0">
                <a:latin typeface="Times New Roman"/>
                <a:cs typeface="Times New Roman"/>
              </a:rPr>
              <a:t>au </a:t>
            </a:r>
            <a:r>
              <a:rPr sz="1800" spc="100" dirty="0">
                <a:latin typeface="Times New Roman"/>
                <a:cs typeface="Times New Roman"/>
              </a:rPr>
              <a:t>sein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-26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machine  </a:t>
            </a:r>
            <a:r>
              <a:rPr sz="1800" spc="20" dirty="0">
                <a:latin typeface="Times New Roman"/>
                <a:cs typeface="Times New Roman"/>
              </a:rPr>
              <a:t>virtuelle.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5206365" algn="l"/>
              </a:tabLst>
            </a:pPr>
            <a:r>
              <a:rPr sz="1800" spc="95" dirty="0">
                <a:latin typeface="Times New Roman"/>
                <a:cs typeface="Times New Roman"/>
              </a:rPr>
              <a:t>Les erreurs </a:t>
            </a:r>
            <a:r>
              <a:rPr sz="1800" spc="55" dirty="0">
                <a:latin typeface="Times New Roman"/>
                <a:cs typeface="Times New Roman"/>
              </a:rPr>
              <a:t>héritent </a:t>
            </a:r>
            <a:r>
              <a:rPr sz="1800" spc="95" dirty="0">
                <a:latin typeface="Times New Roman"/>
                <a:cs typeface="Times New Roman"/>
              </a:rPr>
              <a:t>toutes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«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java.lang.Error	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75" dirty="0">
                <a:latin typeface="Times New Roman"/>
                <a:cs typeface="Times New Roman"/>
              </a:rPr>
              <a:t>erreur </a:t>
            </a:r>
            <a:r>
              <a:rPr sz="1800" spc="135" dirty="0">
                <a:latin typeface="Times New Roman"/>
                <a:cs typeface="Times New Roman"/>
              </a:rPr>
              <a:t>est </a:t>
            </a:r>
            <a:r>
              <a:rPr sz="1800" spc="85" dirty="0">
                <a:latin typeface="Times New Roman"/>
                <a:cs typeface="Times New Roman"/>
              </a:rPr>
              <a:t>interceptée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45" dirty="0">
                <a:latin typeface="Times New Roman"/>
                <a:cs typeface="Times New Roman"/>
              </a:rPr>
              <a:t>même </a:t>
            </a:r>
            <a:r>
              <a:rPr sz="1800" spc="75" dirty="0">
                <a:latin typeface="Times New Roman"/>
                <a:cs typeface="Times New Roman"/>
              </a:rPr>
              <a:t>façon </a:t>
            </a:r>
            <a:r>
              <a:rPr sz="1800" spc="100" dirty="0">
                <a:latin typeface="Times New Roman"/>
                <a:cs typeface="Times New Roman"/>
              </a:rPr>
              <a:t>qu'une</a:t>
            </a:r>
            <a:r>
              <a:rPr sz="1800" spc="-2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exception.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50">
              <a:latin typeface="Times New Roman"/>
              <a:cs typeface="Times New Roman"/>
            </a:endParaRPr>
          </a:p>
          <a:p>
            <a:pPr marL="123189" algn="ctr">
              <a:lnSpc>
                <a:spcPct val="100000"/>
              </a:lnSpc>
            </a:pPr>
            <a:r>
              <a:rPr sz="1800" spc="60" dirty="0">
                <a:latin typeface="Times New Roman"/>
                <a:cs typeface="Times New Roman"/>
              </a:rPr>
              <a:t>java.lang.Throwable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725668" y="5913120"/>
            <a:ext cx="2057400" cy="533400"/>
          </a:xfrm>
          <a:custGeom>
            <a:avLst/>
            <a:gdLst/>
            <a:ahLst/>
            <a:cxnLst/>
            <a:rect l="l" t="t" r="r" b="b"/>
            <a:pathLst>
              <a:path w="2057400" h="533400">
                <a:moveTo>
                  <a:pt x="0" y="0"/>
                </a:moveTo>
                <a:lnTo>
                  <a:pt x="2057400" y="0"/>
                </a:lnTo>
                <a:lnTo>
                  <a:pt x="2057400" y="533400"/>
                </a:lnTo>
                <a:lnTo>
                  <a:pt x="0" y="533400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721096" y="5908548"/>
            <a:ext cx="2068195" cy="544195"/>
          </a:xfrm>
          <a:custGeom>
            <a:avLst/>
            <a:gdLst/>
            <a:ahLst/>
            <a:cxnLst/>
            <a:rect l="l" t="t" r="r" b="b"/>
            <a:pathLst>
              <a:path w="2068195" h="544195">
                <a:moveTo>
                  <a:pt x="2068068" y="544068"/>
                </a:moveTo>
                <a:lnTo>
                  <a:pt x="0" y="544068"/>
                </a:lnTo>
                <a:lnTo>
                  <a:pt x="0" y="0"/>
                </a:lnTo>
                <a:lnTo>
                  <a:pt x="2068068" y="0"/>
                </a:lnTo>
                <a:lnTo>
                  <a:pt x="206806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533400"/>
                </a:lnTo>
                <a:lnTo>
                  <a:pt x="4572" y="533400"/>
                </a:lnTo>
                <a:lnTo>
                  <a:pt x="10668" y="537972"/>
                </a:lnTo>
                <a:lnTo>
                  <a:pt x="2068068" y="537972"/>
                </a:lnTo>
                <a:lnTo>
                  <a:pt x="2068068" y="544068"/>
                </a:lnTo>
                <a:close/>
              </a:path>
              <a:path w="2068195" h="544195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2068195" h="544195">
                <a:moveTo>
                  <a:pt x="205740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2057400" y="4572"/>
                </a:lnTo>
                <a:lnTo>
                  <a:pt x="2057400" y="10668"/>
                </a:lnTo>
                <a:close/>
              </a:path>
              <a:path w="2068195" h="544195">
                <a:moveTo>
                  <a:pt x="2057400" y="537972"/>
                </a:moveTo>
                <a:lnTo>
                  <a:pt x="2057400" y="4572"/>
                </a:lnTo>
                <a:lnTo>
                  <a:pt x="2061972" y="10668"/>
                </a:lnTo>
                <a:lnTo>
                  <a:pt x="2068068" y="10668"/>
                </a:lnTo>
                <a:lnTo>
                  <a:pt x="2068068" y="533400"/>
                </a:lnTo>
                <a:lnTo>
                  <a:pt x="2061972" y="533400"/>
                </a:lnTo>
                <a:lnTo>
                  <a:pt x="2057400" y="537972"/>
                </a:lnTo>
                <a:close/>
              </a:path>
              <a:path w="2068195" h="544195">
                <a:moveTo>
                  <a:pt x="2068068" y="10668"/>
                </a:moveTo>
                <a:lnTo>
                  <a:pt x="2061972" y="10668"/>
                </a:lnTo>
                <a:lnTo>
                  <a:pt x="2057400" y="4572"/>
                </a:lnTo>
                <a:lnTo>
                  <a:pt x="2068068" y="4572"/>
                </a:lnTo>
                <a:lnTo>
                  <a:pt x="2068068" y="10668"/>
                </a:lnTo>
                <a:close/>
              </a:path>
              <a:path w="2068195" h="544195">
                <a:moveTo>
                  <a:pt x="10668" y="537972"/>
                </a:moveTo>
                <a:lnTo>
                  <a:pt x="4572" y="533400"/>
                </a:lnTo>
                <a:lnTo>
                  <a:pt x="10668" y="533400"/>
                </a:lnTo>
                <a:lnTo>
                  <a:pt x="10668" y="537972"/>
                </a:lnTo>
                <a:close/>
              </a:path>
              <a:path w="2068195" h="544195">
                <a:moveTo>
                  <a:pt x="2057400" y="537972"/>
                </a:moveTo>
                <a:lnTo>
                  <a:pt x="10668" y="537972"/>
                </a:lnTo>
                <a:lnTo>
                  <a:pt x="10668" y="533400"/>
                </a:lnTo>
                <a:lnTo>
                  <a:pt x="2057400" y="533400"/>
                </a:lnTo>
                <a:lnTo>
                  <a:pt x="2057400" y="537972"/>
                </a:lnTo>
                <a:close/>
              </a:path>
              <a:path w="2068195" h="544195">
                <a:moveTo>
                  <a:pt x="2068068" y="537972"/>
                </a:moveTo>
                <a:lnTo>
                  <a:pt x="2057400" y="537972"/>
                </a:lnTo>
                <a:lnTo>
                  <a:pt x="2061972" y="533400"/>
                </a:lnTo>
                <a:lnTo>
                  <a:pt x="2068068" y="533400"/>
                </a:lnTo>
                <a:lnTo>
                  <a:pt x="2068068" y="5379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725668" y="6023864"/>
            <a:ext cx="2057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100"/>
              </a:spcBef>
            </a:pPr>
            <a:r>
              <a:rPr sz="1800" spc="60" dirty="0">
                <a:latin typeface="Times New Roman"/>
                <a:cs typeface="Times New Roman"/>
              </a:rPr>
              <a:t>java.lang.Exception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058668" y="5913120"/>
            <a:ext cx="2057400" cy="533400"/>
          </a:xfrm>
          <a:custGeom>
            <a:avLst/>
            <a:gdLst/>
            <a:ahLst/>
            <a:cxnLst/>
            <a:rect l="l" t="t" r="r" b="b"/>
            <a:pathLst>
              <a:path w="2057400" h="533400">
                <a:moveTo>
                  <a:pt x="0" y="0"/>
                </a:moveTo>
                <a:lnTo>
                  <a:pt x="2057400" y="0"/>
                </a:lnTo>
                <a:lnTo>
                  <a:pt x="2057400" y="533400"/>
                </a:lnTo>
                <a:lnTo>
                  <a:pt x="0" y="533400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54095" y="5908548"/>
            <a:ext cx="2068195" cy="544195"/>
          </a:xfrm>
          <a:custGeom>
            <a:avLst/>
            <a:gdLst/>
            <a:ahLst/>
            <a:cxnLst/>
            <a:rect l="l" t="t" r="r" b="b"/>
            <a:pathLst>
              <a:path w="2068195" h="544195">
                <a:moveTo>
                  <a:pt x="2068068" y="544068"/>
                </a:moveTo>
                <a:lnTo>
                  <a:pt x="0" y="544068"/>
                </a:lnTo>
                <a:lnTo>
                  <a:pt x="0" y="0"/>
                </a:lnTo>
                <a:lnTo>
                  <a:pt x="2068068" y="0"/>
                </a:lnTo>
                <a:lnTo>
                  <a:pt x="2068068" y="4572"/>
                </a:ln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lnTo>
                  <a:pt x="10668" y="533400"/>
                </a:lnTo>
                <a:lnTo>
                  <a:pt x="4572" y="533400"/>
                </a:lnTo>
                <a:lnTo>
                  <a:pt x="10668" y="537972"/>
                </a:lnTo>
                <a:lnTo>
                  <a:pt x="2068068" y="537972"/>
                </a:lnTo>
                <a:lnTo>
                  <a:pt x="2068068" y="544068"/>
                </a:lnTo>
                <a:close/>
              </a:path>
              <a:path w="2068195" h="544195">
                <a:moveTo>
                  <a:pt x="10668" y="10668"/>
                </a:move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close/>
              </a:path>
              <a:path w="2068195" h="544195">
                <a:moveTo>
                  <a:pt x="2057400" y="10668"/>
                </a:moveTo>
                <a:lnTo>
                  <a:pt x="10668" y="10668"/>
                </a:lnTo>
                <a:lnTo>
                  <a:pt x="10668" y="4572"/>
                </a:lnTo>
                <a:lnTo>
                  <a:pt x="2057400" y="4572"/>
                </a:lnTo>
                <a:lnTo>
                  <a:pt x="2057400" y="10668"/>
                </a:lnTo>
                <a:close/>
              </a:path>
              <a:path w="2068195" h="544195">
                <a:moveTo>
                  <a:pt x="2057400" y="537972"/>
                </a:moveTo>
                <a:lnTo>
                  <a:pt x="2057400" y="4572"/>
                </a:lnTo>
                <a:lnTo>
                  <a:pt x="2061972" y="10668"/>
                </a:lnTo>
                <a:lnTo>
                  <a:pt x="2068068" y="10668"/>
                </a:lnTo>
                <a:lnTo>
                  <a:pt x="2068068" y="533400"/>
                </a:lnTo>
                <a:lnTo>
                  <a:pt x="2061972" y="533400"/>
                </a:lnTo>
                <a:lnTo>
                  <a:pt x="2057400" y="537972"/>
                </a:lnTo>
                <a:close/>
              </a:path>
              <a:path w="2068195" h="544195">
                <a:moveTo>
                  <a:pt x="2068068" y="10668"/>
                </a:moveTo>
                <a:lnTo>
                  <a:pt x="2061972" y="10668"/>
                </a:lnTo>
                <a:lnTo>
                  <a:pt x="2057400" y="4572"/>
                </a:lnTo>
                <a:lnTo>
                  <a:pt x="2068068" y="4572"/>
                </a:lnTo>
                <a:lnTo>
                  <a:pt x="2068068" y="10668"/>
                </a:lnTo>
                <a:close/>
              </a:path>
              <a:path w="2068195" h="544195">
                <a:moveTo>
                  <a:pt x="10668" y="537972"/>
                </a:moveTo>
                <a:lnTo>
                  <a:pt x="4572" y="533400"/>
                </a:lnTo>
                <a:lnTo>
                  <a:pt x="10668" y="533400"/>
                </a:lnTo>
                <a:lnTo>
                  <a:pt x="10668" y="537972"/>
                </a:lnTo>
                <a:close/>
              </a:path>
              <a:path w="2068195" h="544195">
                <a:moveTo>
                  <a:pt x="2057400" y="537972"/>
                </a:moveTo>
                <a:lnTo>
                  <a:pt x="10668" y="537972"/>
                </a:lnTo>
                <a:lnTo>
                  <a:pt x="10668" y="533400"/>
                </a:lnTo>
                <a:lnTo>
                  <a:pt x="2057400" y="533400"/>
                </a:lnTo>
                <a:lnTo>
                  <a:pt x="2057400" y="537972"/>
                </a:lnTo>
                <a:close/>
              </a:path>
              <a:path w="2068195" h="544195">
                <a:moveTo>
                  <a:pt x="2068068" y="537972"/>
                </a:moveTo>
                <a:lnTo>
                  <a:pt x="2057400" y="537972"/>
                </a:lnTo>
                <a:lnTo>
                  <a:pt x="2061972" y="533400"/>
                </a:lnTo>
                <a:lnTo>
                  <a:pt x="2068068" y="533400"/>
                </a:lnTo>
                <a:lnTo>
                  <a:pt x="2068068" y="5379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058668" y="6023864"/>
            <a:ext cx="2057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>
              <a:lnSpc>
                <a:spcPct val="100000"/>
              </a:lnSpc>
              <a:spcBef>
                <a:spcPts val="100"/>
              </a:spcBef>
            </a:pPr>
            <a:r>
              <a:rPr sz="1800" spc="55" dirty="0">
                <a:latin typeface="Times New Roman"/>
                <a:cs typeface="Times New Roman"/>
              </a:rPr>
              <a:t>java.lang.Error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040123" y="5303520"/>
            <a:ext cx="619125" cy="620395"/>
          </a:xfrm>
          <a:custGeom>
            <a:avLst/>
            <a:gdLst/>
            <a:ahLst/>
            <a:cxnLst/>
            <a:rect l="l" t="t" r="r" b="b"/>
            <a:pathLst>
              <a:path w="619125" h="620395">
                <a:moveTo>
                  <a:pt x="508254" y="92202"/>
                </a:moveTo>
                <a:lnTo>
                  <a:pt x="467868" y="51816"/>
                </a:lnTo>
                <a:lnTo>
                  <a:pt x="618744" y="0"/>
                </a:lnTo>
                <a:lnTo>
                  <a:pt x="591586" y="82296"/>
                </a:lnTo>
                <a:lnTo>
                  <a:pt x="518160" y="82296"/>
                </a:lnTo>
                <a:lnTo>
                  <a:pt x="508254" y="92202"/>
                </a:lnTo>
                <a:close/>
              </a:path>
              <a:path w="619125" h="620395">
                <a:moveTo>
                  <a:pt x="528066" y="112014"/>
                </a:moveTo>
                <a:lnTo>
                  <a:pt x="508254" y="92202"/>
                </a:lnTo>
                <a:lnTo>
                  <a:pt x="518160" y="82296"/>
                </a:lnTo>
                <a:lnTo>
                  <a:pt x="537972" y="102108"/>
                </a:lnTo>
                <a:lnTo>
                  <a:pt x="528066" y="112014"/>
                </a:lnTo>
                <a:close/>
              </a:path>
              <a:path w="619125" h="620395">
                <a:moveTo>
                  <a:pt x="568452" y="152400"/>
                </a:moveTo>
                <a:lnTo>
                  <a:pt x="528066" y="112014"/>
                </a:lnTo>
                <a:lnTo>
                  <a:pt x="537972" y="102108"/>
                </a:lnTo>
                <a:lnTo>
                  <a:pt x="518160" y="82296"/>
                </a:lnTo>
                <a:lnTo>
                  <a:pt x="591586" y="82296"/>
                </a:lnTo>
                <a:lnTo>
                  <a:pt x="568452" y="152400"/>
                </a:lnTo>
                <a:close/>
              </a:path>
              <a:path w="619125" h="620395">
                <a:moveTo>
                  <a:pt x="19812" y="620268"/>
                </a:moveTo>
                <a:lnTo>
                  <a:pt x="0" y="600456"/>
                </a:lnTo>
                <a:lnTo>
                  <a:pt x="508254" y="92202"/>
                </a:lnTo>
                <a:lnTo>
                  <a:pt x="528066" y="112014"/>
                </a:lnTo>
                <a:lnTo>
                  <a:pt x="19812" y="6202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35267" y="5303520"/>
            <a:ext cx="620395" cy="620395"/>
          </a:xfrm>
          <a:custGeom>
            <a:avLst/>
            <a:gdLst/>
            <a:ahLst/>
            <a:cxnLst/>
            <a:rect l="l" t="t" r="r" b="b"/>
            <a:pathLst>
              <a:path w="620395" h="620395">
                <a:moveTo>
                  <a:pt x="51816" y="152400"/>
                </a:moveTo>
                <a:lnTo>
                  <a:pt x="0" y="0"/>
                </a:lnTo>
                <a:lnTo>
                  <a:pt x="152400" y="51816"/>
                </a:lnTo>
                <a:lnTo>
                  <a:pt x="121920" y="82296"/>
                </a:lnTo>
                <a:lnTo>
                  <a:pt x="102108" y="82296"/>
                </a:lnTo>
                <a:lnTo>
                  <a:pt x="82296" y="102108"/>
                </a:lnTo>
                <a:lnTo>
                  <a:pt x="92202" y="112014"/>
                </a:lnTo>
                <a:lnTo>
                  <a:pt x="51816" y="152400"/>
                </a:lnTo>
                <a:close/>
              </a:path>
              <a:path w="620395" h="620395">
                <a:moveTo>
                  <a:pt x="92202" y="112014"/>
                </a:moveTo>
                <a:lnTo>
                  <a:pt x="82296" y="102108"/>
                </a:lnTo>
                <a:lnTo>
                  <a:pt x="102108" y="82296"/>
                </a:lnTo>
                <a:lnTo>
                  <a:pt x="112014" y="92202"/>
                </a:lnTo>
                <a:lnTo>
                  <a:pt x="92202" y="112014"/>
                </a:lnTo>
                <a:close/>
              </a:path>
              <a:path w="620395" h="620395">
                <a:moveTo>
                  <a:pt x="112014" y="92202"/>
                </a:moveTo>
                <a:lnTo>
                  <a:pt x="102108" y="82296"/>
                </a:lnTo>
                <a:lnTo>
                  <a:pt x="121920" y="82296"/>
                </a:lnTo>
                <a:lnTo>
                  <a:pt x="112014" y="92202"/>
                </a:lnTo>
                <a:close/>
              </a:path>
              <a:path w="620395" h="620395">
                <a:moveTo>
                  <a:pt x="600456" y="620268"/>
                </a:moveTo>
                <a:lnTo>
                  <a:pt x="92202" y="112014"/>
                </a:lnTo>
                <a:lnTo>
                  <a:pt x="112014" y="92202"/>
                </a:lnTo>
                <a:lnTo>
                  <a:pt x="620268" y="600456"/>
                </a:lnTo>
                <a:lnTo>
                  <a:pt x="600456" y="6202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1615" marR="5080" indent="-2642870">
              <a:lnSpc>
                <a:spcPct val="100000"/>
              </a:lnSpc>
              <a:spcBef>
                <a:spcPts val="100"/>
              </a:spcBef>
            </a:pPr>
            <a:r>
              <a:rPr spc="275" dirty="0"/>
              <a:t>Quelques </a:t>
            </a:r>
            <a:r>
              <a:rPr spc="220" dirty="0"/>
              <a:t>exceptions </a:t>
            </a:r>
            <a:r>
              <a:rPr spc="229" dirty="0"/>
              <a:t>et</a:t>
            </a:r>
            <a:r>
              <a:rPr spc="-145" dirty="0"/>
              <a:t> </a:t>
            </a:r>
            <a:r>
              <a:rPr spc="245" dirty="0"/>
              <a:t>erreurs  </a:t>
            </a:r>
            <a:r>
              <a:rPr spc="275" dirty="0"/>
              <a:t>standard</a:t>
            </a:r>
            <a:r>
              <a:rPr spc="100" dirty="0"/>
              <a:t> </a:t>
            </a:r>
            <a:r>
              <a:rPr spc="-250" dirty="0"/>
              <a:t>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867761"/>
            <a:ext cx="7818120" cy="3296285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35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85" dirty="0">
                <a:latin typeface="Times New Roman"/>
                <a:cs typeface="Times New Roman"/>
              </a:rPr>
              <a:t>Parmi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exceptions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standards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plus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20" dirty="0">
                <a:latin typeface="Times New Roman"/>
                <a:cs typeface="Times New Roman"/>
              </a:rPr>
              <a:t>rencontrées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distingue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12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95" dirty="0">
                <a:latin typeface="Times New Roman"/>
                <a:cs typeface="Times New Roman"/>
              </a:rPr>
              <a:t>java.lang.NullPointerException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0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70" dirty="0">
                <a:latin typeface="Times New Roman"/>
                <a:cs typeface="Times New Roman"/>
              </a:rPr>
              <a:t>java.lang.ClassCastException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0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100" dirty="0">
                <a:latin typeface="Times New Roman"/>
                <a:cs typeface="Times New Roman"/>
              </a:rPr>
              <a:t>java.lang.ArrayIndexOutOfBoundsException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–"/>
            </a:pPr>
            <a:endParaRPr sz="200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spcBef>
                <a:spcPts val="155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Les erreurs </a:t>
            </a:r>
            <a:r>
              <a:rPr sz="2000" spc="135" dirty="0">
                <a:latin typeface="Times New Roman"/>
                <a:cs typeface="Times New Roman"/>
              </a:rPr>
              <a:t>standards</a:t>
            </a:r>
            <a:r>
              <a:rPr sz="2000" spc="-33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 </a:t>
            </a:r>
            <a:r>
              <a:rPr sz="2000" spc="80" dirty="0">
                <a:latin typeface="Times New Roman"/>
                <a:cs typeface="Times New Roman"/>
              </a:rPr>
              <a:t>plus </a:t>
            </a:r>
            <a:r>
              <a:rPr sz="2000" spc="120" dirty="0">
                <a:latin typeface="Times New Roman"/>
                <a:cs typeface="Times New Roman"/>
              </a:rPr>
              <a:t>courantes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90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110" dirty="0">
                <a:latin typeface="Times New Roman"/>
                <a:cs typeface="Times New Roman"/>
              </a:rPr>
              <a:t>java.lang.OutOfMemory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86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95" dirty="0">
                <a:latin typeface="Times New Roman"/>
                <a:cs typeface="Times New Roman"/>
              </a:rPr>
              <a:t>java.lang.StackOverflow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A </a:t>
            </a:r>
            <a:r>
              <a:rPr spc="240" dirty="0"/>
              <a:t>vous </a:t>
            </a:r>
            <a:r>
              <a:rPr spc="375" dirty="0"/>
              <a:t>de</a:t>
            </a:r>
            <a:r>
              <a:rPr spc="65" dirty="0"/>
              <a:t> </a:t>
            </a:r>
            <a:r>
              <a:rPr spc="145" dirty="0"/>
              <a:t>jouer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1971571"/>
            <a:ext cx="7292975" cy="4220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15595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80" dirty="0">
                <a:latin typeface="Times New Roman"/>
                <a:cs typeface="Times New Roman"/>
              </a:rPr>
              <a:t>Créer </a:t>
            </a:r>
            <a:r>
              <a:rPr sz="3200" spc="235" dirty="0">
                <a:latin typeface="Times New Roman"/>
                <a:cs typeface="Times New Roman"/>
              </a:rPr>
              <a:t>une classe </a:t>
            </a:r>
            <a:r>
              <a:rPr sz="3200" spc="85" dirty="0">
                <a:latin typeface="Times New Roman"/>
                <a:cs typeface="Times New Roman"/>
              </a:rPr>
              <a:t>Calcul </a:t>
            </a:r>
            <a:r>
              <a:rPr sz="3200" spc="55" dirty="0">
                <a:latin typeface="Times New Roman"/>
                <a:cs typeface="Times New Roman"/>
              </a:rPr>
              <a:t>qui</a:t>
            </a:r>
            <a:r>
              <a:rPr sz="3200" spc="-395" dirty="0">
                <a:latin typeface="Times New Roman"/>
                <a:cs typeface="Times New Roman"/>
              </a:rPr>
              <a:t> </a:t>
            </a:r>
            <a:r>
              <a:rPr sz="3200" spc="280" dirty="0">
                <a:latin typeface="Times New Roman"/>
                <a:cs typeface="Times New Roman"/>
              </a:rPr>
              <a:t>possède  </a:t>
            </a:r>
            <a:r>
              <a:rPr sz="3200" spc="210" dirty="0">
                <a:latin typeface="Times New Roman"/>
                <a:cs typeface="Times New Roman"/>
              </a:rPr>
              <a:t>comme </a:t>
            </a:r>
            <a:r>
              <a:rPr sz="3200" spc="95" dirty="0">
                <a:latin typeface="Times New Roman"/>
                <a:cs typeface="Times New Roman"/>
              </a:rPr>
              <a:t>attributs </a:t>
            </a:r>
            <a:r>
              <a:rPr sz="3200" spc="170" dirty="0">
                <a:latin typeface="Times New Roman"/>
                <a:cs typeface="Times New Roman"/>
              </a:rPr>
              <a:t>deux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145" dirty="0">
                <a:latin typeface="Times New Roman"/>
                <a:cs typeface="Times New Roman"/>
              </a:rPr>
              <a:t>entiers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90" dirty="0">
                <a:latin typeface="Times New Roman"/>
                <a:cs typeface="Times New Roman"/>
              </a:rPr>
              <a:t>Et </a:t>
            </a:r>
            <a:r>
              <a:rPr sz="3200" spc="55" dirty="0">
                <a:latin typeface="Times New Roman"/>
                <a:cs typeface="Times New Roman"/>
              </a:rPr>
              <a:t>qui </a:t>
            </a:r>
            <a:r>
              <a:rPr sz="3200" spc="280" dirty="0">
                <a:latin typeface="Times New Roman"/>
                <a:cs typeface="Times New Roman"/>
              </a:rPr>
              <a:t>possède </a:t>
            </a:r>
            <a:r>
              <a:rPr sz="3200" spc="204" dirty="0">
                <a:latin typeface="Times New Roman"/>
                <a:cs typeface="Times New Roman"/>
              </a:rPr>
              <a:t>comme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spc="200" dirty="0">
                <a:latin typeface="Times New Roman"/>
                <a:cs typeface="Times New Roman"/>
              </a:rPr>
              <a:t>méthode</a:t>
            </a:r>
            <a:endParaRPr sz="3200">
              <a:latin typeface="Times New Roman"/>
              <a:cs typeface="Times New Roman"/>
            </a:endParaRPr>
          </a:p>
          <a:p>
            <a:pPr marL="355600" marR="26034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25" dirty="0">
                <a:latin typeface="Times New Roman"/>
                <a:cs typeface="Times New Roman"/>
              </a:rPr>
              <a:t>Addition, </a:t>
            </a:r>
            <a:r>
              <a:rPr sz="3200" spc="140" dirty="0">
                <a:latin typeface="Times New Roman"/>
                <a:cs typeface="Times New Roman"/>
              </a:rPr>
              <a:t>soustraction, </a:t>
            </a:r>
            <a:r>
              <a:rPr sz="3200" spc="30" dirty="0">
                <a:latin typeface="Times New Roman"/>
                <a:cs typeface="Times New Roman"/>
              </a:rPr>
              <a:t>multiplication </a:t>
            </a:r>
            <a:r>
              <a:rPr sz="3200" spc="180" dirty="0">
                <a:latin typeface="Times New Roman"/>
                <a:cs typeface="Times New Roman"/>
              </a:rPr>
              <a:t>et  </a:t>
            </a:r>
            <a:r>
              <a:rPr sz="3200" spc="45" dirty="0">
                <a:latin typeface="Times New Roman"/>
                <a:cs typeface="Times New Roman"/>
              </a:rPr>
              <a:t>division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</a:tabLst>
            </a:pPr>
            <a:r>
              <a:rPr sz="3200" spc="175" dirty="0">
                <a:latin typeface="Times New Roman"/>
                <a:cs typeface="Times New Roman"/>
              </a:rPr>
              <a:t>Cette </a:t>
            </a:r>
            <a:r>
              <a:rPr sz="3200" spc="235" dirty="0">
                <a:latin typeface="Times New Roman"/>
                <a:cs typeface="Times New Roman"/>
              </a:rPr>
              <a:t>classe </a:t>
            </a:r>
            <a:r>
              <a:rPr sz="3200" spc="220" dirty="0">
                <a:latin typeface="Times New Roman"/>
                <a:cs typeface="Times New Roman"/>
              </a:rPr>
              <a:t>aura </a:t>
            </a:r>
            <a:r>
              <a:rPr sz="3200" spc="180" dirty="0">
                <a:latin typeface="Times New Roman"/>
                <a:cs typeface="Times New Roman"/>
              </a:rPr>
              <a:t>2 </a:t>
            </a:r>
            <a:r>
              <a:rPr sz="3200" spc="155" dirty="0">
                <a:latin typeface="Times New Roman"/>
                <a:cs typeface="Times New Roman"/>
              </a:rPr>
              <a:t>constructeurs,</a:t>
            </a:r>
            <a:r>
              <a:rPr sz="3200" spc="-465" dirty="0">
                <a:latin typeface="Times New Roman"/>
                <a:cs typeface="Times New Roman"/>
              </a:rPr>
              <a:t> </a:t>
            </a:r>
            <a:r>
              <a:rPr sz="3200" spc="295" dirty="0">
                <a:latin typeface="Times New Roman"/>
                <a:cs typeface="Times New Roman"/>
              </a:rPr>
              <a:t>des  </a:t>
            </a:r>
            <a:r>
              <a:rPr sz="3200" spc="175" dirty="0">
                <a:latin typeface="Times New Roman"/>
                <a:cs typeface="Times New Roman"/>
              </a:rPr>
              <a:t>getters/setters </a:t>
            </a:r>
            <a:r>
              <a:rPr sz="3200" spc="180" dirty="0">
                <a:latin typeface="Times New Roman"/>
                <a:cs typeface="Times New Roman"/>
              </a:rPr>
              <a:t>et </a:t>
            </a:r>
            <a:r>
              <a:rPr sz="3200" spc="90" dirty="0">
                <a:latin typeface="Times New Roman"/>
                <a:cs typeface="Times New Roman"/>
              </a:rPr>
              <a:t>main….elle </a:t>
            </a:r>
            <a:r>
              <a:rPr sz="3200" spc="204" dirty="0">
                <a:latin typeface="Times New Roman"/>
                <a:cs typeface="Times New Roman"/>
              </a:rPr>
              <a:t>gérera </a:t>
            </a:r>
            <a:r>
              <a:rPr sz="3200" spc="85" dirty="0">
                <a:latin typeface="Times New Roman"/>
                <a:cs typeface="Times New Roman"/>
              </a:rPr>
              <a:t>la  </a:t>
            </a:r>
            <a:r>
              <a:rPr sz="3200" spc="45" dirty="0">
                <a:latin typeface="Times New Roman"/>
                <a:cs typeface="Times New Roman"/>
              </a:rPr>
              <a:t>division </a:t>
            </a:r>
            <a:r>
              <a:rPr sz="3200" spc="175" dirty="0">
                <a:latin typeface="Times New Roman"/>
                <a:cs typeface="Times New Roman"/>
              </a:rPr>
              <a:t>par </a:t>
            </a:r>
            <a:r>
              <a:rPr sz="3200" spc="180" dirty="0">
                <a:latin typeface="Times New Roman"/>
                <a:cs typeface="Times New Roman"/>
              </a:rPr>
              <a:t>zero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180" dirty="0">
                <a:latin typeface="Times New Roman"/>
                <a:cs typeface="Times New Roman"/>
              </a:rPr>
              <a:t>!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0884" y="2908863"/>
            <a:ext cx="67360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90" dirty="0"/>
              <a:t>Configuration </a:t>
            </a:r>
            <a:r>
              <a:rPr sz="3600" spc="305" dirty="0"/>
              <a:t>de</a:t>
            </a:r>
            <a:r>
              <a:rPr sz="3600" spc="15" dirty="0"/>
              <a:t> </a:t>
            </a:r>
            <a:r>
              <a:rPr sz="3600" spc="105" dirty="0"/>
              <a:t>l’environnement</a:t>
            </a:r>
            <a:endParaRPr sz="360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91229" marR="5080" indent="-2968625">
              <a:lnSpc>
                <a:spcPct val="100000"/>
              </a:lnSpc>
              <a:spcBef>
                <a:spcPts val="100"/>
              </a:spcBef>
            </a:pPr>
            <a:r>
              <a:rPr spc="60" dirty="0"/>
              <a:t>Distribution </a:t>
            </a:r>
            <a:r>
              <a:rPr spc="420" dirty="0"/>
              <a:t>des</a:t>
            </a:r>
            <a:r>
              <a:rPr spc="120" dirty="0"/>
              <a:t> </a:t>
            </a:r>
            <a:r>
              <a:rPr spc="160" dirty="0"/>
              <a:t>applications  </a:t>
            </a:r>
            <a:r>
              <a:rPr spc="185" dirty="0"/>
              <a:t>java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818120" cy="32943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96875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Tous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fichiers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20" dirty="0">
                <a:latin typeface="Times New Roman"/>
                <a:cs typeface="Times New Roman"/>
              </a:rPr>
              <a:t>.class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issus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la</a:t>
            </a:r>
            <a:r>
              <a:rPr sz="2000" spc="50" dirty="0">
                <a:latin typeface="Times New Roman"/>
                <a:cs typeface="Times New Roman"/>
              </a:rPr>
              <a:t> compilation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peuvent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être  </a:t>
            </a:r>
            <a:r>
              <a:rPr sz="2000" spc="145" dirty="0">
                <a:latin typeface="Times New Roman"/>
                <a:cs typeface="Times New Roman"/>
              </a:rPr>
              <a:t>rassemblés </a:t>
            </a:r>
            <a:r>
              <a:rPr sz="2000" spc="160" dirty="0">
                <a:latin typeface="Times New Roman"/>
                <a:cs typeface="Times New Roman"/>
              </a:rPr>
              <a:t>au </a:t>
            </a:r>
            <a:r>
              <a:rPr sz="2000" spc="110" dirty="0">
                <a:latin typeface="Times New Roman"/>
                <a:cs typeface="Times New Roman"/>
              </a:rPr>
              <a:t>sein </a:t>
            </a:r>
            <a:r>
              <a:rPr sz="2000" spc="85" dirty="0">
                <a:latin typeface="Times New Roman"/>
                <a:cs typeface="Times New Roman"/>
              </a:rPr>
              <a:t>d'un </a:t>
            </a:r>
            <a:r>
              <a:rPr sz="2000" spc="15" dirty="0">
                <a:latin typeface="Times New Roman"/>
                <a:cs typeface="Times New Roman"/>
              </a:rPr>
              <a:t>fichier </a:t>
            </a:r>
            <a:r>
              <a:rPr sz="2000" spc="90" dirty="0">
                <a:latin typeface="Times New Roman"/>
                <a:cs typeface="Times New Roman"/>
              </a:rPr>
              <a:t>d'archivage</a:t>
            </a:r>
            <a:r>
              <a:rPr sz="2000" spc="-2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soit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65" dirty="0">
                <a:latin typeface="Times New Roman"/>
                <a:cs typeface="Times New Roman"/>
              </a:rPr>
              <a:t>type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ZIP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soit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65" dirty="0">
                <a:latin typeface="Times New Roman"/>
                <a:cs typeface="Times New Roman"/>
              </a:rPr>
              <a:t>type JAR </a:t>
            </a:r>
            <a:r>
              <a:rPr sz="1800" dirty="0">
                <a:latin typeface="Times New Roman"/>
                <a:cs typeface="Times New Roman"/>
              </a:rPr>
              <a:t>( </a:t>
            </a:r>
            <a:r>
              <a:rPr sz="1800" spc="145" dirty="0">
                <a:latin typeface="Times New Roman"/>
                <a:cs typeface="Times New Roman"/>
              </a:rPr>
              <a:t>Java </a:t>
            </a:r>
            <a:r>
              <a:rPr sz="1800" spc="25" dirty="0">
                <a:latin typeface="Times New Roman"/>
                <a:cs typeface="Times New Roman"/>
              </a:rPr>
              <a:t>Archive</a:t>
            </a:r>
            <a:r>
              <a:rPr sz="1800" spc="-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Times New Roman"/>
              <a:buChar char="–"/>
            </a:pPr>
            <a:endParaRPr sz="2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créer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une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archive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JAR,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utilise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commande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jar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qui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  </a:t>
            </a:r>
            <a:r>
              <a:rPr sz="2000" spc="35" dirty="0">
                <a:latin typeface="Times New Roman"/>
                <a:cs typeface="Times New Roman"/>
              </a:rPr>
              <a:t>similaire </a:t>
            </a:r>
            <a:r>
              <a:rPr sz="2000" spc="225" dirty="0">
                <a:latin typeface="Times New Roman"/>
                <a:cs typeface="Times New Roman"/>
              </a:rPr>
              <a:t>à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135" dirty="0">
                <a:latin typeface="Times New Roman"/>
                <a:cs typeface="Times New Roman"/>
              </a:rPr>
              <a:t>commande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70" dirty="0">
                <a:latin typeface="Times New Roman"/>
                <a:cs typeface="Times New Roman"/>
              </a:rPr>
              <a:t>tar </a:t>
            </a:r>
            <a:r>
              <a:rPr sz="2000" spc="110" dirty="0">
                <a:latin typeface="Times New Roman"/>
                <a:cs typeface="Times New Roman"/>
              </a:rPr>
              <a:t>» </a:t>
            </a:r>
            <a:r>
              <a:rPr sz="2000" spc="40" dirty="0">
                <a:latin typeface="Times New Roman"/>
                <a:cs typeface="Times New Roman"/>
              </a:rPr>
              <a:t>d'unix </a:t>
            </a:r>
            <a:r>
              <a:rPr sz="2000" spc="114" dirty="0">
                <a:latin typeface="Times New Roman"/>
                <a:cs typeface="Times New Roman"/>
              </a:rPr>
              <a:t>et </a:t>
            </a:r>
            <a:r>
              <a:rPr sz="2000" spc="35" dirty="0">
                <a:latin typeface="Times New Roman"/>
                <a:cs typeface="Times New Roman"/>
              </a:rPr>
              <a:t>qui </a:t>
            </a:r>
            <a:r>
              <a:rPr sz="2000" spc="130" dirty="0">
                <a:latin typeface="Times New Roman"/>
                <a:cs typeface="Times New Roman"/>
              </a:rPr>
              <a:t>prends </a:t>
            </a:r>
            <a:r>
              <a:rPr sz="2000" spc="225" dirty="0">
                <a:latin typeface="Times New Roman"/>
                <a:cs typeface="Times New Roman"/>
              </a:rPr>
              <a:t>à </a:t>
            </a:r>
            <a:r>
              <a:rPr sz="2000" spc="170" dirty="0">
                <a:latin typeface="Times New Roman"/>
                <a:cs typeface="Times New Roman"/>
              </a:rPr>
              <a:t>ce </a:t>
            </a:r>
            <a:r>
              <a:rPr sz="2000" spc="20" dirty="0">
                <a:latin typeface="Times New Roman"/>
                <a:cs typeface="Times New Roman"/>
              </a:rPr>
              <a:t>titre </a:t>
            </a:r>
            <a:r>
              <a:rPr sz="2000" spc="110" dirty="0">
                <a:latin typeface="Times New Roman"/>
                <a:cs typeface="Times New Roman"/>
              </a:rPr>
              <a:t>les  </a:t>
            </a:r>
            <a:r>
              <a:rPr sz="2000" spc="175" dirty="0">
                <a:latin typeface="Times New Roman"/>
                <a:cs typeface="Times New Roman"/>
              </a:rPr>
              <a:t>mêmes </a:t>
            </a:r>
            <a:r>
              <a:rPr sz="2000" spc="130" dirty="0">
                <a:latin typeface="Times New Roman"/>
                <a:cs typeface="Times New Roman"/>
              </a:rPr>
              <a:t>paramètres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850">
              <a:latin typeface="Times New Roman"/>
              <a:cs typeface="Times New Roman"/>
            </a:endParaRPr>
          </a:p>
          <a:p>
            <a:pPr marL="1840864">
              <a:lnSpc>
                <a:spcPct val="100000"/>
              </a:lnSpc>
              <a:spcBef>
                <a:spcPts val="5"/>
              </a:spcBef>
            </a:pPr>
            <a:r>
              <a:rPr sz="1800" spc="-65" dirty="0">
                <a:latin typeface="Times New Roman"/>
                <a:cs typeface="Times New Roman"/>
              </a:rPr>
              <a:t>tar </a:t>
            </a:r>
            <a:r>
              <a:rPr sz="1800" spc="-145" dirty="0">
                <a:latin typeface="Times New Roman"/>
                <a:cs typeface="Times New Roman"/>
              </a:rPr>
              <a:t>[xvfuct] </a:t>
            </a:r>
            <a:r>
              <a:rPr sz="1800" spc="-90" dirty="0">
                <a:latin typeface="Times New Roman"/>
                <a:cs typeface="Times New Roman"/>
              </a:rPr>
              <a:t>nom_de_l'archive</a:t>
            </a:r>
            <a:r>
              <a:rPr sz="1800" spc="-13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liste_de_fichiers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54" rIns="0" bIns="0" rtlCol="0">
            <a:spAutoFit/>
          </a:bodyPr>
          <a:lstStyle/>
          <a:p>
            <a:pPr marL="3398520" marR="5080" indent="-3335020">
              <a:lnSpc>
                <a:spcPct val="100000"/>
              </a:lnSpc>
              <a:spcBef>
                <a:spcPts val="95"/>
              </a:spcBef>
            </a:pPr>
            <a:r>
              <a:rPr sz="4000" spc="114" dirty="0"/>
              <a:t>La </a:t>
            </a:r>
            <a:r>
              <a:rPr sz="4000" spc="140" dirty="0"/>
              <a:t>plate-forme </a:t>
            </a:r>
            <a:r>
              <a:rPr sz="4000" spc="195" dirty="0"/>
              <a:t>entreprise </a:t>
            </a:r>
            <a:r>
              <a:rPr sz="4000" spc="220" dirty="0"/>
              <a:t>« </a:t>
            </a:r>
            <a:r>
              <a:rPr sz="4000" spc="165" dirty="0"/>
              <a:t>java </a:t>
            </a:r>
            <a:r>
              <a:rPr sz="4000" spc="220" dirty="0"/>
              <a:t>»</a:t>
            </a:r>
            <a:r>
              <a:rPr sz="4000" spc="-150" dirty="0"/>
              <a:t> </a:t>
            </a:r>
            <a:r>
              <a:rPr sz="4000" spc="-5" dirty="0"/>
              <a:t>:  </a:t>
            </a:r>
            <a:r>
              <a:rPr sz="4000" spc="270" dirty="0"/>
              <a:t>J2EE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1945301" y="1908048"/>
            <a:ext cx="7094220" cy="33604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67006" y="5751063"/>
            <a:ext cx="71367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35" dirty="0">
                <a:latin typeface="Times New Roman"/>
                <a:cs typeface="Times New Roman"/>
              </a:rPr>
              <a:t>faire </a:t>
            </a:r>
            <a:r>
              <a:rPr sz="1800" spc="100" dirty="0">
                <a:latin typeface="Times New Roman"/>
                <a:cs typeface="Times New Roman"/>
              </a:rPr>
              <a:t>du </a:t>
            </a:r>
            <a:r>
              <a:rPr sz="1800" spc="75" dirty="0">
                <a:latin typeface="Times New Roman"/>
                <a:cs typeface="Times New Roman"/>
              </a:rPr>
              <a:t>web, </a:t>
            </a:r>
            <a:r>
              <a:rPr sz="1800" spc="90" dirty="0">
                <a:latin typeface="Times New Roman"/>
                <a:cs typeface="Times New Roman"/>
              </a:rPr>
              <a:t>du </a:t>
            </a:r>
            <a:r>
              <a:rPr sz="1800" spc="-70" dirty="0">
                <a:latin typeface="Times New Roman"/>
                <a:cs typeface="Times New Roman"/>
              </a:rPr>
              <a:t>XML,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80" dirty="0">
                <a:latin typeface="Times New Roman"/>
                <a:cs typeface="Times New Roman"/>
              </a:rPr>
              <a:t>bdd, </a:t>
            </a:r>
            <a:r>
              <a:rPr sz="1800" spc="20" dirty="0">
                <a:latin typeface="Times New Roman"/>
                <a:cs typeface="Times New Roman"/>
              </a:rPr>
              <a:t>utilisation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75" dirty="0">
                <a:latin typeface="Times New Roman"/>
                <a:cs typeface="Times New Roman"/>
              </a:rPr>
              <a:t>protocoles </a:t>
            </a:r>
            <a:r>
              <a:rPr sz="1800" spc="130" dirty="0">
                <a:latin typeface="Times New Roman"/>
                <a:cs typeface="Times New Roman"/>
              </a:rPr>
              <a:t>réseau,  </a:t>
            </a:r>
            <a:r>
              <a:rPr sz="1800" spc="80" dirty="0">
                <a:latin typeface="Times New Roman"/>
                <a:cs typeface="Times New Roman"/>
              </a:rPr>
              <a:t>web </a:t>
            </a:r>
            <a:r>
              <a:rPr sz="1800" spc="95" dirty="0">
                <a:latin typeface="Times New Roman"/>
                <a:cs typeface="Times New Roman"/>
              </a:rPr>
              <a:t>services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…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29460" marR="5080" indent="-76200">
              <a:lnSpc>
                <a:spcPct val="100000"/>
              </a:lnSpc>
              <a:spcBef>
                <a:spcPts val="100"/>
              </a:spcBef>
            </a:pPr>
            <a:r>
              <a:rPr spc="110" dirty="0"/>
              <a:t>Configuration</a:t>
            </a:r>
            <a:r>
              <a:rPr spc="55" dirty="0"/>
              <a:t> </a:t>
            </a:r>
            <a:r>
              <a:rPr spc="375" dirty="0"/>
              <a:t>de  </a:t>
            </a:r>
            <a:r>
              <a:rPr spc="130" dirty="0"/>
              <a:t>l’environnement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33363"/>
            <a:ext cx="8000365" cy="3665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32715" indent="-342900">
              <a:lnSpc>
                <a:spcPct val="14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exécuter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45" dirty="0">
                <a:latin typeface="Times New Roman"/>
                <a:cs typeface="Times New Roman"/>
              </a:rPr>
              <a:t>application, la </a:t>
            </a:r>
            <a:r>
              <a:rPr sz="1800" spc="95" dirty="0">
                <a:latin typeface="Times New Roman"/>
                <a:cs typeface="Times New Roman"/>
              </a:rPr>
              <a:t>machine </a:t>
            </a:r>
            <a:r>
              <a:rPr sz="1800" spc="15" dirty="0">
                <a:latin typeface="Times New Roman"/>
                <a:cs typeface="Times New Roman"/>
              </a:rPr>
              <a:t>virtuelle </a:t>
            </a:r>
            <a:r>
              <a:rPr sz="1800" spc="75" dirty="0">
                <a:latin typeface="Times New Roman"/>
                <a:cs typeface="Times New Roman"/>
              </a:rPr>
              <a:t>java </a:t>
            </a:r>
            <a:r>
              <a:rPr sz="1800" spc="20" dirty="0">
                <a:latin typeface="Times New Roman"/>
                <a:cs typeface="Times New Roman"/>
              </a:rPr>
              <a:t>doit </a:t>
            </a:r>
            <a:r>
              <a:rPr sz="1800" spc="60" dirty="0">
                <a:latin typeface="Times New Roman"/>
                <a:cs typeface="Times New Roman"/>
              </a:rPr>
              <a:t>savoir </a:t>
            </a:r>
            <a:r>
              <a:rPr sz="1800" spc="100" dirty="0">
                <a:latin typeface="Times New Roman"/>
                <a:cs typeface="Times New Roman"/>
              </a:rPr>
              <a:t>où </a:t>
            </a:r>
            <a:r>
              <a:rPr sz="1800" spc="90" dirty="0">
                <a:latin typeface="Times New Roman"/>
                <a:cs typeface="Times New Roman"/>
              </a:rPr>
              <a:t>sont  </a:t>
            </a:r>
            <a:r>
              <a:rPr sz="1800" spc="120" dirty="0">
                <a:latin typeface="Times New Roman"/>
                <a:cs typeface="Times New Roman"/>
              </a:rPr>
              <a:t>stockées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140" dirty="0">
                <a:latin typeface="Times New Roman"/>
                <a:cs typeface="Times New Roman"/>
              </a:rPr>
              <a:t>classes </a:t>
            </a:r>
            <a:r>
              <a:rPr sz="1800" spc="200" dirty="0">
                <a:latin typeface="Times New Roman"/>
                <a:cs typeface="Times New Roman"/>
              </a:rPr>
              <a:t>à</a:t>
            </a:r>
            <a:r>
              <a:rPr sz="1800" spc="-14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utiliser.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15" dirty="0">
                <a:latin typeface="Times New Roman"/>
                <a:cs typeface="Times New Roman"/>
              </a:rPr>
              <a:t>Utilisation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60" dirty="0">
                <a:latin typeface="Times New Roman"/>
                <a:cs typeface="Times New Roman"/>
              </a:rPr>
              <a:t>variable </a:t>
            </a:r>
            <a:r>
              <a:rPr sz="1800" spc="75" dirty="0">
                <a:latin typeface="Times New Roman"/>
                <a:cs typeface="Times New Roman"/>
              </a:rPr>
              <a:t>d'environnement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0" dirty="0">
                <a:latin typeface="Times New Roman"/>
                <a:cs typeface="Times New Roman"/>
              </a:rPr>
              <a:t>CLASSPATH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19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110" dirty="0">
                <a:latin typeface="Times New Roman"/>
                <a:cs typeface="Times New Roman"/>
              </a:rPr>
              <a:t>Peut </a:t>
            </a:r>
            <a:r>
              <a:rPr sz="1600" spc="50" dirty="0">
                <a:latin typeface="Times New Roman"/>
                <a:cs typeface="Times New Roman"/>
              </a:rPr>
              <a:t>contenir </a:t>
            </a:r>
            <a:r>
              <a:rPr sz="1600" spc="145" dirty="0">
                <a:latin typeface="Times New Roman"/>
                <a:cs typeface="Times New Roman"/>
              </a:rPr>
              <a:t>des </a:t>
            </a:r>
            <a:r>
              <a:rPr sz="1600" spc="85" dirty="0">
                <a:latin typeface="Times New Roman"/>
                <a:cs typeface="Times New Roman"/>
              </a:rPr>
              <a:t>chemins </a:t>
            </a:r>
            <a:r>
              <a:rPr sz="1600" spc="100" dirty="0">
                <a:latin typeface="Times New Roman"/>
                <a:cs typeface="Times New Roman"/>
              </a:rPr>
              <a:t>absolus </a:t>
            </a:r>
            <a:r>
              <a:rPr sz="1600" spc="85" dirty="0">
                <a:latin typeface="Times New Roman"/>
                <a:cs typeface="Times New Roman"/>
              </a:rPr>
              <a:t>ou</a:t>
            </a:r>
            <a:r>
              <a:rPr sz="1600" spc="-229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relatif,</a:t>
            </a:r>
            <a:endParaRPr sz="16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15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110" dirty="0">
                <a:latin typeface="Times New Roman"/>
                <a:cs typeface="Times New Roman"/>
              </a:rPr>
              <a:t>Peut </a:t>
            </a:r>
            <a:r>
              <a:rPr sz="1600" spc="95" dirty="0">
                <a:latin typeface="Times New Roman"/>
                <a:cs typeface="Times New Roman"/>
              </a:rPr>
              <a:t>énumérer </a:t>
            </a:r>
            <a:r>
              <a:rPr sz="1600" spc="145" dirty="0">
                <a:latin typeface="Times New Roman"/>
                <a:cs typeface="Times New Roman"/>
              </a:rPr>
              <a:t>des </a:t>
            </a:r>
            <a:r>
              <a:rPr sz="1600" spc="105" dirty="0">
                <a:latin typeface="Times New Roman"/>
                <a:cs typeface="Times New Roman"/>
              </a:rPr>
              <a:t>noms </a:t>
            </a:r>
            <a:r>
              <a:rPr sz="1600" spc="125" dirty="0">
                <a:latin typeface="Times New Roman"/>
                <a:cs typeface="Times New Roman"/>
              </a:rPr>
              <a:t>de </a:t>
            </a:r>
            <a:r>
              <a:rPr sz="1600" spc="30" dirty="0">
                <a:latin typeface="Times New Roman"/>
                <a:cs typeface="Times New Roman"/>
              </a:rPr>
              <a:t>fichiers </a:t>
            </a:r>
            <a:r>
              <a:rPr sz="1600" spc="25" dirty="0">
                <a:latin typeface="Times New Roman"/>
                <a:cs typeface="Times New Roman"/>
              </a:rPr>
              <a:t>ZIP </a:t>
            </a:r>
            <a:r>
              <a:rPr sz="1600" spc="85" dirty="0">
                <a:latin typeface="Times New Roman"/>
                <a:cs typeface="Times New Roman"/>
              </a:rPr>
              <a:t>ou</a:t>
            </a:r>
            <a:r>
              <a:rPr sz="1600" spc="-270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JAR.</a:t>
            </a:r>
            <a:endParaRPr sz="16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–"/>
            </a:pPr>
            <a:endParaRPr sz="17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40000"/>
              </a:lnSpc>
              <a:spcBef>
                <a:spcPts val="150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-105" dirty="0">
                <a:latin typeface="Times New Roman"/>
                <a:cs typeface="Times New Roman"/>
              </a:rPr>
              <a:t>A </a:t>
            </a:r>
            <a:r>
              <a:rPr sz="1800" spc="30" dirty="0">
                <a:latin typeface="Times New Roman"/>
                <a:cs typeface="Times New Roman"/>
              </a:rPr>
              <a:t>partir </a:t>
            </a:r>
            <a:r>
              <a:rPr sz="1800" spc="90" dirty="0">
                <a:latin typeface="Times New Roman"/>
                <a:cs typeface="Times New Roman"/>
              </a:rPr>
              <a:t>du </a:t>
            </a:r>
            <a:r>
              <a:rPr sz="1800" spc="30" dirty="0">
                <a:latin typeface="Times New Roman"/>
                <a:cs typeface="Times New Roman"/>
              </a:rPr>
              <a:t>JDK </a:t>
            </a:r>
            <a:r>
              <a:rPr sz="1800" spc="80" dirty="0">
                <a:latin typeface="Times New Roman"/>
                <a:cs typeface="Times New Roman"/>
              </a:rPr>
              <a:t>1.2 </a:t>
            </a:r>
            <a:r>
              <a:rPr sz="1800" spc="-105" dirty="0">
                <a:latin typeface="Times New Roman"/>
                <a:cs typeface="Times New Roman"/>
              </a:rPr>
              <a:t>il </a:t>
            </a:r>
            <a:r>
              <a:rPr sz="1800" spc="100" dirty="0">
                <a:latin typeface="Times New Roman"/>
                <a:cs typeface="Times New Roman"/>
              </a:rPr>
              <a:t>n'est </a:t>
            </a:r>
            <a:r>
              <a:rPr sz="1800" spc="65" dirty="0">
                <a:latin typeface="Times New Roman"/>
                <a:cs typeface="Times New Roman"/>
              </a:rPr>
              <a:t>plus </a:t>
            </a:r>
            <a:r>
              <a:rPr sz="1800" spc="125" dirty="0">
                <a:latin typeface="Times New Roman"/>
                <a:cs typeface="Times New Roman"/>
              </a:rPr>
              <a:t>nécessaire </a:t>
            </a:r>
            <a:r>
              <a:rPr sz="1800" spc="65" dirty="0">
                <a:latin typeface="Times New Roman"/>
                <a:cs typeface="Times New Roman"/>
              </a:rPr>
              <a:t>d'ajouter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10" dirty="0">
                <a:latin typeface="Times New Roman"/>
                <a:cs typeface="Times New Roman"/>
              </a:rPr>
              <a:t>CLASSPATH </a:t>
            </a:r>
            <a:r>
              <a:rPr sz="1800" spc="45" dirty="0">
                <a:latin typeface="Times New Roman"/>
                <a:cs typeface="Times New Roman"/>
              </a:rPr>
              <a:t>le  </a:t>
            </a:r>
            <a:r>
              <a:rPr sz="1800" spc="75" dirty="0">
                <a:latin typeface="Times New Roman"/>
                <a:cs typeface="Times New Roman"/>
              </a:rPr>
              <a:t>chemin </a:t>
            </a:r>
            <a:r>
              <a:rPr sz="1800" spc="160" dirty="0">
                <a:latin typeface="Times New Roman"/>
                <a:cs typeface="Times New Roman"/>
              </a:rPr>
              <a:t>des </a:t>
            </a:r>
            <a:r>
              <a:rPr sz="1800" spc="135" dirty="0">
                <a:latin typeface="Times New Roman"/>
                <a:cs typeface="Times New Roman"/>
              </a:rPr>
              <a:t>classes </a:t>
            </a:r>
            <a:r>
              <a:rPr sz="1800" spc="114" dirty="0">
                <a:latin typeface="Times New Roman"/>
                <a:cs typeface="Times New Roman"/>
              </a:rPr>
              <a:t>standards </a:t>
            </a:r>
            <a:r>
              <a:rPr sz="1800" spc="90" dirty="0">
                <a:latin typeface="Times New Roman"/>
                <a:cs typeface="Times New Roman"/>
              </a:rPr>
              <a:t>du</a:t>
            </a:r>
            <a:r>
              <a:rPr sz="1800" spc="-195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JDK.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06700" marR="5080" indent="-1816735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Arborescence </a:t>
            </a:r>
            <a:r>
              <a:rPr spc="165" dirty="0"/>
              <a:t>réelle</a:t>
            </a:r>
            <a:r>
              <a:rPr spc="-80" dirty="0"/>
              <a:t> </a:t>
            </a:r>
            <a:r>
              <a:rPr spc="405" dirty="0"/>
              <a:t>des  </a:t>
            </a:r>
            <a:r>
              <a:rPr spc="335" dirty="0"/>
              <a:t>packages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440930" cy="2708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8194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-110" dirty="0">
                <a:latin typeface="Times New Roman"/>
                <a:cs typeface="Times New Roman"/>
              </a:rPr>
              <a:t>A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l'issu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50" dirty="0">
                <a:latin typeface="Times New Roman"/>
                <a:cs typeface="Times New Roman"/>
              </a:rPr>
              <a:t> compilation,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répertoire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créé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pour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chaque  </a:t>
            </a:r>
            <a:r>
              <a:rPr sz="2000" spc="135" dirty="0">
                <a:latin typeface="Times New Roman"/>
                <a:cs typeface="Times New Roman"/>
              </a:rPr>
              <a:t>package.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4064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-120" dirty="0">
                <a:latin typeface="Times New Roman"/>
                <a:cs typeface="Times New Roman"/>
              </a:rPr>
              <a:t>Il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en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résulte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une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arborescence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réelle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partir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l'arborescence  </a:t>
            </a:r>
            <a:r>
              <a:rPr sz="2000" spc="60" dirty="0">
                <a:latin typeface="Times New Roman"/>
                <a:cs typeface="Times New Roman"/>
              </a:rPr>
              <a:t>logique </a:t>
            </a:r>
            <a:r>
              <a:rPr sz="2000" spc="50" dirty="0">
                <a:latin typeface="Times New Roman"/>
                <a:cs typeface="Times New Roman"/>
              </a:rPr>
              <a:t>utilisée </a:t>
            </a:r>
            <a:r>
              <a:rPr sz="2000" spc="165" dirty="0">
                <a:latin typeface="Times New Roman"/>
                <a:cs typeface="Times New Roman"/>
              </a:rPr>
              <a:t>dans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programmation.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La </a:t>
            </a:r>
            <a:r>
              <a:rPr sz="2000" spc="75" dirty="0">
                <a:latin typeface="Times New Roman"/>
                <a:cs typeface="Times New Roman"/>
              </a:rPr>
              <a:t>répertoire </a:t>
            </a:r>
            <a:r>
              <a:rPr sz="2000" spc="35" dirty="0">
                <a:latin typeface="Times New Roman"/>
                <a:cs typeface="Times New Roman"/>
              </a:rPr>
              <a:t>qui </a:t>
            </a:r>
            <a:r>
              <a:rPr sz="2000" spc="70" dirty="0">
                <a:latin typeface="Times New Roman"/>
                <a:cs typeface="Times New Roman"/>
              </a:rPr>
              <a:t>contient </a:t>
            </a:r>
            <a:r>
              <a:rPr sz="2000" spc="114" dirty="0">
                <a:latin typeface="Times New Roman"/>
                <a:cs typeface="Times New Roman"/>
              </a:rPr>
              <a:t>l'arborescence </a:t>
            </a:r>
            <a:r>
              <a:rPr sz="2000" spc="25" dirty="0">
                <a:latin typeface="Times New Roman"/>
                <a:cs typeface="Times New Roman"/>
              </a:rPr>
              <a:t>doit </a:t>
            </a:r>
            <a:r>
              <a:rPr sz="2000" spc="110" dirty="0">
                <a:latin typeface="Times New Roman"/>
                <a:cs typeface="Times New Roman"/>
              </a:rPr>
              <a:t>être </a:t>
            </a:r>
            <a:r>
              <a:rPr sz="2000" spc="114" dirty="0">
                <a:latin typeface="Times New Roman"/>
                <a:cs typeface="Times New Roman"/>
              </a:rPr>
              <a:t>placé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-33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le  </a:t>
            </a:r>
            <a:r>
              <a:rPr sz="2000" spc="70" dirty="0">
                <a:latin typeface="Times New Roman"/>
                <a:cs typeface="Times New Roman"/>
              </a:rPr>
              <a:t>variable </a:t>
            </a:r>
            <a:r>
              <a:rPr sz="2000" spc="90" dirty="0">
                <a:latin typeface="Times New Roman"/>
                <a:cs typeface="Times New Roman"/>
              </a:rPr>
              <a:t>d'environnement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15" dirty="0">
                <a:latin typeface="Times New Roman"/>
                <a:cs typeface="Times New Roman"/>
              </a:rPr>
              <a:t>CLASSPATH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91229" marR="5080" indent="-3130550">
              <a:lnSpc>
                <a:spcPct val="100000"/>
              </a:lnSpc>
              <a:spcBef>
                <a:spcPts val="100"/>
              </a:spcBef>
            </a:pPr>
            <a:r>
              <a:rPr spc="110" dirty="0"/>
              <a:t>Compilation </a:t>
            </a:r>
            <a:r>
              <a:rPr spc="245" dirty="0"/>
              <a:t>d'une</a:t>
            </a:r>
            <a:r>
              <a:rPr spc="130" dirty="0"/>
              <a:t> </a:t>
            </a:r>
            <a:r>
              <a:rPr spc="135" dirty="0"/>
              <a:t>application  </a:t>
            </a:r>
            <a:r>
              <a:rPr spc="185" dirty="0"/>
              <a:t>java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999730" cy="3474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</a:t>
            </a:r>
            <a:r>
              <a:rPr sz="1800" spc="40" dirty="0">
                <a:latin typeface="Times New Roman"/>
                <a:cs typeface="Times New Roman"/>
              </a:rPr>
              <a:t>compiler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45" dirty="0">
                <a:latin typeface="Times New Roman"/>
                <a:cs typeface="Times New Roman"/>
              </a:rPr>
              <a:t>application </a:t>
            </a:r>
            <a:r>
              <a:rPr sz="1800" spc="114" dirty="0">
                <a:latin typeface="Times New Roman"/>
                <a:cs typeface="Times New Roman"/>
              </a:rPr>
              <a:t>avec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30" dirty="0">
                <a:latin typeface="Times New Roman"/>
                <a:cs typeface="Times New Roman"/>
              </a:rPr>
              <a:t>JDK, </a:t>
            </a: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20" dirty="0">
                <a:latin typeface="Times New Roman"/>
                <a:cs typeface="Times New Roman"/>
              </a:rPr>
              <a:t>utilise </a:t>
            </a:r>
            <a:r>
              <a:rPr sz="1800" spc="-5" dirty="0">
                <a:latin typeface="Times New Roman"/>
                <a:cs typeface="Times New Roman"/>
              </a:rPr>
              <a:t>l'utilitaire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javac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  <a:tab pos="2223135" algn="l"/>
              </a:tabLst>
            </a:pPr>
            <a:r>
              <a:rPr sz="1800" spc="90" dirty="0">
                <a:latin typeface="Times New Roman"/>
                <a:cs typeface="Times New Roman"/>
              </a:rPr>
              <a:t>Syntaxe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javac	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440"/>
              </a:spcBef>
            </a:pPr>
            <a:r>
              <a:rPr sz="1800" spc="-75" dirty="0">
                <a:latin typeface="Times New Roman"/>
                <a:cs typeface="Times New Roman"/>
              </a:rPr>
              <a:t>javac </a:t>
            </a:r>
            <a:r>
              <a:rPr sz="1800" spc="-190" dirty="0">
                <a:latin typeface="Times New Roman"/>
                <a:cs typeface="Times New Roman"/>
              </a:rPr>
              <a:t>[ </a:t>
            </a:r>
            <a:r>
              <a:rPr sz="1800" spc="-85" dirty="0">
                <a:latin typeface="Times New Roman"/>
                <a:cs typeface="Times New Roman"/>
              </a:rPr>
              <a:t>options </a:t>
            </a:r>
            <a:r>
              <a:rPr sz="1800" spc="-190" dirty="0">
                <a:latin typeface="Times New Roman"/>
                <a:cs typeface="Times New Roman"/>
              </a:rPr>
              <a:t>]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nom_application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105" dirty="0">
                <a:latin typeface="Times New Roman"/>
                <a:cs typeface="Times New Roman"/>
              </a:rPr>
              <a:t>Quelques </a:t>
            </a:r>
            <a:r>
              <a:rPr sz="1800" spc="65" dirty="0">
                <a:latin typeface="Times New Roman"/>
                <a:cs typeface="Times New Roman"/>
              </a:rPr>
              <a:t>options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95" dirty="0">
                <a:latin typeface="Times New Roman"/>
                <a:cs typeface="Times New Roman"/>
              </a:rPr>
              <a:t>cet </a:t>
            </a:r>
            <a:r>
              <a:rPr sz="1800" spc="5" dirty="0">
                <a:latin typeface="Times New Roman"/>
                <a:cs typeface="Times New Roman"/>
              </a:rPr>
              <a:t>utilitaire</a:t>
            </a:r>
            <a:r>
              <a:rPr sz="1800" spc="-1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990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55" dirty="0">
                <a:latin typeface="Times New Roman"/>
                <a:cs typeface="Times New Roman"/>
              </a:rPr>
              <a:t>-version </a:t>
            </a:r>
            <a:r>
              <a:rPr sz="1600" spc="-5" dirty="0">
                <a:latin typeface="Times New Roman"/>
                <a:cs typeface="Times New Roman"/>
              </a:rPr>
              <a:t>: </a:t>
            </a:r>
            <a:r>
              <a:rPr sz="1600" spc="30" dirty="0">
                <a:latin typeface="Times New Roman"/>
                <a:cs typeface="Times New Roman"/>
              </a:rPr>
              <a:t>affiche </a:t>
            </a:r>
            <a:r>
              <a:rPr sz="1600" spc="40" dirty="0">
                <a:latin typeface="Times New Roman"/>
                <a:cs typeface="Times New Roman"/>
              </a:rPr>
              <a:t>le </a:t>
            </a:r>
            <a:r>
              <a:rPr sz="1600" spc="60" dirty="0">
                <a:latin typeface="Times New Roman"/>
                <a:cs typeface="Times New Roman"/>
              </a:rPr>
              <a:t>version </a:t>
            </a:r>
            <a:r>
              <a:rPr sz="1600" spc="85" dirty="0">
                <a:latin typeface="Times New Roman"/>
                <a:cs typeface="Times New Roman"/>
              </a:rPr>
              <a:t>du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compilateur,</a:t>
            </a:r>
            <a:endParaRPr sz="16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134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85" dirty="0">
                <a:latin typeface="Times New Roman"/>
                <a:cs typeface="Times New Roman"/>
              </a:rPr>
              <a:t>-classpath </a:t>
            </a:r>
            <a:r>
              <a:rPr sz="1600" spc="-5" dirty="0">
                <a:latin typeface="Times New Roman"/>
                <a:cs typeface="Times New Roman"/>
              </a:rPr>
              <a:t>: </a:t>
            </a:r>
            <a:r>
              <a:rPr sz="1600" spc="55" dirty="0">
                <a:latin typeface="Times New Roman"/>
                <a:cs typeface="Times New Roman"/>
              </a:rPr>
              <a:t>spécifie </a:t>
            </a:r>
            <a:r>
              <a:rPr sz="1600" spc="80" dirty="0">
                <a:latin typeface="Times New Roman"/>
                <a:cs typeface="Times New Roman"/>
              </a:rPr>
              <a:t>un </a:t>
            </a:r>
            <a:r>
              <a:rPr sz="1600" spc="10" dirty="0">
                <a:latin typeface="Times New Roman"/>
                <a:cs typeface="Times New Roman"/>
              </a:rPr>
              <a:t>CLASSPATH </a:t>
            </a:r>
            <a:r>
              <a:rPr sz="1600" spc="65" dirty="0">
                <a:latin typeface="Times New Roman"/>
                <a:cs typeface="Times New Roman"/>
              </a:rPr>
              <a:t>pour </a:t>
            </a:r>
            <a:r>
              <a:rPr sz="1600" spc="85" dirty="0">
                <a:latin typeface="Times New Roman"/>
                <a:cs typeface="Times New Roman"/>
              </a:rPr>
              <a:t>cette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35" dirty="0">
                <a:latin typeface="Times New Roman"/>
                <a:cs typeface="Times New Roman"/>
              </a:rPr>
              <a:t>compilation,</a:t>
            </a:r>
            <a:endParaRPr sz="160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50000"/>
              </a:lnSpc>
              <a:spcBef>
                <a:spcPts val="38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85" dirty="0">
                <a:latin typeface="Times New Roman"/>
                <a:cs typeface="Times New Roman"/>
              </a:rPr>
              <a:t>-sourcepath </a:t>
            </a:r>
            <a:r>
              <a:rPr sz="1600" spc="-5" dirty="0">
                <a:latin typeface="Times New Roman"/>
                <a:cs typeface="Times New Roman"/>
              </a:rPr>
              <a:t>: </a:t>
            </a:r>
            <a:r>
              <a:rPr sz="1600" spc="55" dirty="0">
                <a:latin typeface="Times New Roman"/>
                <a:cs typeface="Times New Roman"/>
              </a:rPr>
              <a:t>spécifie </a:t>
            </a:r>
            <a:r>
              <a:rPr sz="1600" spc="80" dirty="0">
                <a:latin typeface="Times New Roman"/>
                <a:cs typeface="Times New Roman"/>
              </a:rPr>
              <a:t>un </a:t>
            </a:r>
            <a:r>
              <a:rPr sz="1600" spc="70" dirty="0">
                <a:latin typeface="Times New Roman"/>
                <a:cs typeface="Times New Roman"/>
              </a:rPr>
              <a:t>chemin </a:t>
            </a:r>
            <a:r>
              <a:rPr sz="1600" spc="80" dirty="0">
                <a:latin typeface="Times New Roman"/>
                <a:cs typeface="Times New Roman"/>
              </a:rPr>
              <a:t>ou </a:t>
            </a:r>
            <a:r>
              <a:rPr sz="1600" spc="85" dirty="0">
                <a:latin typeface="Times New Roman"/>
                <a:cs typeface="Times New Roman"/>
              </a:rPr>
              <a:t>sont </a:t>
            </a:r>
            <a:r>
              <a:rPr sz="1600" spc="95" dirty="0">
                <a:latin typeface="Times New Roman"/>
                <a:cs typeface="Times New Roman"/>
              </a:rPr>
              <a:t>contenus </a:t>
            </a:r>
            <a:r>
              <a:rPr sz="1600" spc="150" dirty="0">
                <a:latin typeface="Times New Roman"/>
                <a:cs typeface="Times New Roman"/>
              </a:rPr>
              <a:t>des </a:t>
            </a:r>
            <a:r>
              <a:rPr sz="1600" spc="30" dirty="0">
                <a:latin typeface="Times New Roman"/>
                <a:cs typeface="Times New Roman"/>
              </a:rPr>
              <a:t>fichiers </a:t>
            </a:r>
            <a:r>
              <a:rPr sz="1600" spc="65" dirty="0">
                <a:latin typeface="Times New Roman"/>
                <a:cs typeface="Times New Roman"/>
              </a:rPr>
              <a:t>java </a:t>
            </a:r>
            <a:r>
              <a:rPr sz="1600" spc="75" dirty="0">
                <a:latin typeface="Times New Roman"/>
                <a:cs typeface="Times New Roman"/>
              </a:rPr>
              <a:t>pouvant</a:t>
            </a:r>
            <a:r>
              <a:rPr sz="1600" spc="-175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être  </a:t>
            </a:r>
            <a:r>
              <a:rPr sz="1600" spc="120" dirty="0">
                <a:latin typeface="Times New Roman"/>
                <a:cs typeface="Times New Roman"/>
              </a:rPr>
              <a:t>nécessaires </a:t>
            </a:r>
            <a:r>
              <a:rPr sz="1600" spc="175" dirty="0">
                <a:latin typeface="Times New Roman"/>
                <a:cs typeface="Times New Roman"/>
              </a:rPr>
              <a:t>à </a:t>
            </a:r>
            <a:r>
              <a:rPr sz="1600" spc="40" dirty="0">
                <a:latin typeface="Times New Roman"/>
                <a:cs typeface="Times New Roman"/>
              </a:rPr>
              <a:t>la</a:t>
            </a:r>
            <a:r>
              <a:rPr sz="1600" spc="-170" dirty="0">
                <a:latin typeface="Times New Roman"/>
                <a:cs typeface="Times New Roman"/>
              </a:rPr>
              <a:t> </a:t>
            </a:r>
            <a:r>
              <a:rPr sz="1600" spc="35" dirty="0">
                <a:latin typeface="Times New Roman"/>
                <a:cs typeface="Times New Roman"/>
              </a:rPr>
              <a:t>compilation.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3784" y="833088"/>
            <a:ext cx="79990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Exécution </a:t>
            </a:r>
            <a:r>
              <a:rPr spc="254" dirty="0"/>
              <a:t>d'une </a:t>
            </a:r>
            <a:r>
              <a:rPr spc="135" dirty="0"/>
              <a:t>application</a:t>
            </a:r>
            <a:r>
              <a:rPr spc="-145" dirty="0"/>
              <a:t> </a:t>
            </a:r>
            <a:r>
              <a:rPr spc="185" dirty="0"/>
              <a:t>java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8028305" cy="3708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Pour exécuter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45" dirty="0">
                <a:latin typeface="Times New Roman"/>
                <a:cs typeface="Times New Roman"/>
              </a:rPr>
              <a:t>application </a:t>
            </a:r>
            <a:r>
              <a:rPr sz="1800" spc="70" dirty="0">
                <a:latin typeface="Times New Roman"/>
                <a:cs typeface="Times New Roman"/>
              </a:rPr>
              <a:t>java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30" dirty="0">
                <a:latin typeface="Times New Roman"/>
                <a:cs typeface="Times New Roman"/>
              </a:rPr>
              <a:t>partir </a:t>
            </a:r>
            <a:r>
              <a:rPr sz="1800" spc="90" dirty="0">
                <a:latin typeface="Times New Roman"/>
                <a:cs typeface="Times New Roman"/>
              </a:rPr>
              <a:t>du </a:t>
            </a:r>
            <a:r>
              <a:rPr sz="1800" spc="30" dirty="0">
                <a:latin typeface="Times New Roman"/>
                <a:cs typeface="Times New Roman"/>
              </a:rPr>
              <a:t>JDK, </a:t>
            </a: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20" dirty="0" err="1">
                <a:latin typeface="Times New Roman"/>
                <a:cs typeface="Times New Roman"/>
              </a:rPr>
              <a:t>doit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45" dirty="0" err="1">
                <a:latin typeface="Times New Roman"/>
                <a:cs typeface="Times New Roman"/>
              </a:rPr>
              <a:t>emplo</a:t>
            </a:r>
            <a:r>
              <a:rPr lang="fr-FR" sz="1800" spc="45" dirty="0" err="1">
                <a:latin typeface="Times New Roman"/>
                <a:cs typeface="Times New Roman"/>
              </a:rPr>
              <a:t>yer</a:t>
            </a:r>
            <a:r>
              <a:rPr lang="fr-FR" sz="1800" spc="45" dirty="0">
                <a:latin typeface="Times New Roman"/>
                <a:cs typeface="Times New Roman"/>
              </a:rPr>
              <a:t> </a:t>
            </a:r>
            <a:r>
              <a:rPr sz="1800" spc="-5" dirty="0" err="1">
                <a:latin typeface="Times New Roman"/>
                <a:cs typeface="Times New Roman"/>
              </a:rPr>
              <a:t>l'utilitaire</a:t>
            </a:r>
            <a:endParaRPr sz="18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java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Syntaxe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java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endParaRPr sz="18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60"/>
              </a:spcBef>
            </a:pPr>
            <a:r>
              <a:rPr sz="2400" spc="-105" dirty="0">
                <a:latin typeface="Times New Roman"/>
                <a:cs typeface="Times New Roman"/>
              </a:rPr>
              <a:t>java </a:t>
            </a:r>
            <a:r>
              <a:rPr sz="2400" spc="-254" dirty="0">
                <a:latin typeface="Times New Roman"/>
                <a:cs typeface="Times New Roman"/>
              </a:rPr>
              <a:t>[ </a:t>
            </a:r>
            <a:r>
              <a:rPr sz="2400" spc="-110" dirty="0">
                <a:latin typeface="Times New Roman"/>
                <a:cs typeface="Times New Roman"/>
              </a:rPr>
              <a:t>options </a:t>
            </a:r>
            <a:r>
              <a:rPr sz="2400" spc="-254" dirty="0">
                <a:latin typeface="Times New Roman"/>
                <a:cs typeface="Times New Roman"/>
              </a:rPr>
              <a:t>] </a:t>
            </a:r>
            <a:r>
              <a:rPr sz="2400" spc="-100" dirty="0">
                <a:latin typeface="Times New Roman"/>
                <a:cs typeface="Times New Roman"/>
              </a:rPr>
              <a:t>nom_de_l'application.class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arguments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65" dirty="0">
                <a:latin typeface="Times New Roman"/>
                <a:cs typeface="Times New Roman"/>
              </a:rPr>
              <a:t>Options</a:t>
            </a:r>
            <a:endParaRPr sz="1800" dirty="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40000"/>
              </a:lnSpc>
              <a:spcBef>
                <a:spcPts val="80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-5" dirty="0">
                <a:latin typeface="Times New Roman"/>
                <a:cs typeface="Times New Roman"/>
              </a:rPr>
              <a:t>-Dxxxx=yyyyy : </a:t>
            </a:r>
            <a:r>
              <a:rPr sz="1600" spc="35" dirty="0" err="1">
                <a:latin typeface="Times New Roman"/>
                <a:cs typeface="Times New Roman"/>
              </a:rPr>
              <a:t>défini</a:t>
            </a:r>
            <a:r>
              <a:rPr lang="fr-FR" sz="1600" spc="35" dirty="0">
                <a:latin typeface="Times New Roman"/>
                <a:cs typeface="Times New Roman"/>
              </a:rPr>
              <a:t>t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114" dirty="0">
                <a:latin typeface="Times New Roman"/>
                <a:cs typeface="Times New Roman"/>
              </a:rPr>
              <a:t>une </a:t>
            </a:r>
            <a:r>
              <a:rPr sz="1600" spc="55" dirty="0">
                <a:latin typeface="Times New Roman"/>
                <a:cs typeface="Times New Roman"/>
              </a:rPr>
              <a:t>variable </a:t>
            </a:r>
            <a:r>
              <a:rPr sz="1600" spc="70" dirty="0">
                <a:latin typeface="Times New Roman"/>
                <a:cs typeface="Times New Roman"/>
              </a:rPr>
              <a:t>d'environnement </a:t>
            </a:r>
            <a:r>
              <a:rPr sz="1600" spc="25" dirty="0">
                <a:latin typeface="Times New Roman"/>
                <a:cs typeface="Times New Roman"/>
              </a:rPr>
              <a:t>qui </a:t>
            </a:r>
            <a:r>
              <a:rPr sz="1600" spc="130" dirty="0">
                <a:latin typeface="Times New Roman"/>
                <a:cs typeface="Times New Roman"/>
              </a:rPr>
              <a:t>sera </a:t>
            </a:r>
            <a:r>
              <a:rPr sz="1600" spc="100" dirty="0">
                <a:latin typeface="Times New Roman"/>
                <a:cs typeface="Times New Roman"/>
              </a:rPr>
              <a:t>accessible </a:t>
            </a:r>
            <a:r>
              <a:rPr sz="1600" spc="65" dirty="0">
                <a:latin typeface="Times New Roman"/>
                <a:cs typeface="Times New Roman"/>
              </a:rPr>
              <a:t>pour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un  </a:t>
            </a:r>
            <a:r>
              <a:rPr sz="1600" spc="80" dirty="0">
                <a:latin typeface="Times New Roman"/>
                <a:cs typeface="Times New Roman"/>
              </a:rPr>
              <a:t>programme,</a:t>
            </a:r>
            <a:endParaRPr sz="16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60" dirty="0">
                <a:latin typeface="Times New Roman"/>
                <a:cs typeface="Times New Roman"/>
              </a:rPr>
              <a:t>-cp </a:t>
            </a:r>
            <a:r>
              <a:rPr sz="1600" spc="-5" dirty="0">
                <a:latin typeface="Times New Roman"/>
                <a:cs typeface="Times New Roman"/>
              </a:rPr>
              <a:t>: </a:t>
            </a:r>
            <a:r>
              <a:rPr sz="1600" spc="55" dirty="0">
                <a:latin typeface="Times New Roman"/>
                <a:cs typeface="Times New Roman"/>
              </a:rPr>
              <a:t>spécifie </a:t>
            </a:r>
            <a:r>
              <a:rPr sz="1600" spc="85" dirty="0">
                <a:latin typeface="Times New Roman"/>
                <a:cs typeface="Times New Roman"/>
              </a:rPr>
              <a:t>un </a:t>
            </a:r>
            <a:r>
              <a:rPr sz="1600" spc="5" dirty="0">
                <a:latin typeface="Times New Roman"/>
                <a:cs typeface="Times New Roman"/>
              </a:rPr>
              <a:t>CLASSPATH </a:t>
            </a:r>
            <a:r>
              <a:rPr sz="1600" spc="60" dirty="0">
                <a:latin typeface="Times New Roman"/>
                <a:cs typeface="Times New Roman"/>
              </a:rPr>
              <a:t>spécifique </a:t>
            </a:r>
            <a:r>
              <a:rPr sz="1600" spc="65" dirty="0">
                <a:latin typeface="Times New Roman"/>
                <a:cs typeface="Times New Roman"/>
              </a:rPr>
              <a:t>pour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l'exécution.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1597" y="833088"/>
            <a:ext cx="56051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L'opération </a:t>
            </a:r>
            <a:r>
              <a:rPr spc="245" dirty="0"/>
              <a:t>« </a:t>
            </a:r>
            <a:r>
              <a:rPr spc="60" dirty="0"/>
              <a:t>finalize</a:t>
            </a:r>
            <a:r>
              <a:rPr spc="-30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06" y="1902964"/>
            <a:ext cx="7093584" cy="4402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34607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10" dirty="0">
                <a:latin typeface="Times New Roman"/>
                <a:cs typeface="Times New Roman"/>
              </a:rPr>
              <a:t>L'utilisation </a:t>
            </a:r>
            <a:r>
              <a:rPr sz="1600" spc="65" dirty="0">
                <a:latin typeface="Times New Roman"/>
                <a:cs typeface="Times New Roman"/>
              </a:rPr>
              <a:t>d'un </a:t>
            </a:r>
            <a:r>
              <a:rPr sz="1600" spc="110" dirty="0">
                <a:latin typeface="Times New Roman"/>
                <a:cs typeface="Times New Roman"/>
              </a:rPr>
              <a:t>garbage </a:t>
            </a:r>
            <a:r>
              <a:rPr sz="1600" spc="35" dirty="0">
                <a:latin typeface="Times New Roman"/>
                <a:cs typeface="Times New Roman"/>
              </a:rPr>
              <a:t>collector </a:t>
            </a:r>
            <a:r>
              <a:rPr sz="1600" spc="130" dirty="0">
                <a:latin typeface="Times New Roman"/>
                <a:cs typeface="Times New Roman"/>
              </a:rPr>
              <a:t>ne </a:t>
            </a:r>
            <a:r>
              <a:rPr sz="1600" spc="75" dirty="0">
                <a:latin typeface="Times New Roman"/>
                <a:cs typeface="Times New Roman"/>
              </a:rPr>
              <a:t>supprime </a:t>
            </a:r>
            <a:r>
              <a:rPr sz="1600" spc="145" dirty="0">
                <a:latin typeface="Times New Roman"/>
                <a:cs typeface="Times New Roman"/>
              </a:rPr>
              <a:t>pas </a:t>
            </a:r>
            <a:r>
              <a:rPr sz="1600" spc="25" dirty="0">
                <a:latin typeface="Times New Roman"/>
                <a:cs typeface="Times New Roman"/>
              </a:rPr>
              <a:t>l'intérêt d'utiliser</a:t>
            </a:r>
            <a:r>
              <a:rPr sz="1600" spc="-105" dirty="0">
                <a:latin typeface="Times New Roman"/>
                <a:cs typeface="Times New Roman"/>
              </a:rPr>
              <a:t> </a:t>
            </a:r>
            <a:r>
              <a:rPr sz="1600" spc="80" dirty="0">
                <a:latin typeface="Times New Roman"/>
                <a:cs typeface="Times New Roman"/>
              </a:rPr>
              <a:t>un  </a:t>
            </a:r>
            <a:r>
              <a:rPr sz="1600" spc="75" dirty="0">
                <a:latin typeface="Times New Roman"/>
                <a:cs typeface="Times New Roman"/>
              </a:rPr>
              <a:t>destructeur </a:t>
            </a:r>
            <a:r>
              <a:rPr sz="1600" spc="-5" dirty="0">
                <a:latin typeface="Times New Roman"/>
                <a:cs typeface="Times New Roman"/>
              </a:rPr>
              <a:t>( </a:t>
            </a:r>
            <a:r>
              <a:rPr sz="1600" spc="70" dirty="0">
                <a:latin typeface="Times New Roman"/>
                <a:cs typeface="Times New Roman"/>
              </a:rPr>
              <a:t>rappel </a:t>
            </a:r>
            <a:r>
              <a:rPr sz="1600" spc="-5" dirty="0">
                <a:latin typeface="Times New Roman"/>
                <a:cs typeface="Times New Roman"/>
              </a:rPr>
              <a:t>: </a:t>
            </a:r>
            <a:r>
              <a:rPr sz="1600" spc="80" dirty="0">
                <a:latin typeface="Times New Roman"/>
                <a:cs typeface="Times New Roman"/>
              </a:rPr>
              <a:t>un </a:t>
            </a:r>
            <a:r>
              <a:rPr sz="1600" spc="75" dirty="0">
                <a:latin typeface="Times New Roman"/>
                <a:cs typeface="Times New Roman"/>
              </a:rPr>
              <a:t>destructeur </a:t>
            </a:r>
            <a:r>
              <a:rPr sz="1600" spc="114" dirty="0">
                <a:latin typeface="Times New Roman"/>
                <a:cs typeface="Times New Roman"/>
              </a:rPr>
              <a:t>est </a:t>
            </a:r>
            <a:r>
              <a:rPr sz="1600" spc="120" dirty="0">
                <a:latin typeface="Times New Roman"/>
                <a:cs typeface="Times New Roman"/>
              </a:rPr>
              <a:t>une </a:t>
            </a:r>
            <a:r>
              <a:rPr sz="1600" spc="65" dirty="0">
                <a:latin typeface="Times New Roman"/>
                <a:cs typeface="Times New Roman"/>
              </a:rPr>
              <a:t>opération </a:t>
            </a:r>
            <a:r>
              <a:rPr sz="1600" spc="110" dirty="0">
                <a:latin typeface="Times New Roman"/>
                <a:cs typeface="Times New Roman"/>
              </a:rPr>
              <a:t>appelée  </a:t>
            </a:r>
            <a:r>
              <a:rPr sz="1600" spc="80" dirty="0">
                <a:latin typeface="Times New Roman"/>
                <a:cs typeface="Times New Roman"/>
              </a:rPr>
              <a:t>automatiquement </a:t>
            </a:r>
            <a:r>
              <a:rPr sz="1600" spc="175" dirty="0">
                <a:latin typeface="Times New Roman"/>
                <a:cs typeface="Times New Roman"/>
              </a:rPr>
              <a:t>à </a:t>
            </a:r>
            <a:r>
              <a:rPr sz="1600" spc="45" dirty="0">
                <a:latin typeface="Times New Roman"/>
                <a:cs typeface="Times New Roman"/>
              </a:rPr>
              <a:t>la </a:t>
            </a:r>
            <a:r>
              <a:rPr sz="1600" spc="60" dirty="0">
                <a:latin typeface="Times New Roman"/>
                <a:cs typeface="Times New Roman"/>
              </a:rPr>
              <a:t>destruction </a:t>
            </a:r>
            <a:r>
              <a:rPr sz="1600" spc="90" dirty="0">
                <a:latin typeface="Times New Roman"/>
                <a:cs typeface="Times New Roman"/>
              </a:rPr>
              <a:t>d'une </a:t>
            </a:r>
            <a:r>
              <a:rPr sz="1600" spc="85" dirty="0">
                <a:latin typeface="Times New Roman"/>
                <a:cs typeface="Times New Roman"/>
              </a:rPr>
              <a:t>instance</a:t>
            </a:r>
            <a:r>
              <a:rPr sz="1600" spc="-19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Times New Roman"/>
                <a:cs typeface="Times New Roman"/>
              </a:rPr>
              <a:t>).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Times New Roman"/>
              <a:buChar char="•"/>
            </a:pPr>
            <a:endParaRPr sz="14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600" spc="45" dirty="0">
                <a:latin typeface="Times New Roman"/>
                <a:cs typeface="Times New Roman"/>
              </a:rPr>
              <a:t>L'opération </a:t>
            </a:r>
            <a:r>
              <a:rPr sz="1600" spc="85" dirty="0">
                <a:latin typeface="Times New Roman"/>
                <a:cs typeface="Times New Roman"/>
              </a:rPr>
              <a:t>« </a:t>
            </a:r>
            <a:r>
              <a:rPr sz="1600" spc="20" dirty="0">
                <a:latin typeface="Times New Roman"/>
                <a:cs typeface="Times New Roman"/>
              </a:rPr>
              <a:t>finalize </a:t>
            </a:r>
            <a:r>
              <a:rPr sz="1600" spc="85" dirty="0">
                <a:latin typeface="Times New Roman"/>
                <a:cs typeface="Times New Roman"/>
              </a:rPr>
              <a:t>» </a:t>
            </a:r>
            <a:r>
              <a:rPr sz="1600" spc="114" dirty="0">
                <a:latin typeface="Times New Roman"/>
                <a:cs typeface="Times New Roman"/>
              </a:rPr>
              <a:t>est </a:t>
            </a:r>
            <a:r>
              <a:rPr sz="1600" spc="110" dirty="0">
                <a:latin typeface="Times New Roman"/>
                <a:cs typeface="Times New Roman"/>
              </a:rPr>
              <a:t>appelée </a:t>
            </a:r>
            <a:r>
              <a:rPr sz="1600" spc="80" dirty="0">
                <a:latin typeface="Times New Roman"/>
                <a:cs typeface="Times New Roman"/>
              </a:rPr>
              <a:t>automatiquement </a:t>
            </a:r>
            <a:r>
              <a:rPr sz="1600" spc="90" dirty="0">
                <a:latin typeface="Times New Roman"/>
                <a:cs typeface="Times New Roman"/>
              </a:rPr>
              <a:t>par </a:t>
            </a:r>
            <a:r>
              <a:rPr sz="1600" spc="45" dirty="0">
                <a:latin typeface="Times New Roman"/>
                <a:cs typeface="Times New Roman"/>
              </a:rPr>
              <a:t>la </a:t>
            </a:r>
            <a:r>
              <a:rPr sz="1600" spc="90" dirty="0">
                <a:latin typeface="Times New Roman"/>
                <a:cs typeface="Times New Roman"/>
              </a:rPr>
              <a:t>machine  </a:t>
            </a:r>
            <a:r>
              <a:rPr sz="1600" spc="15" dirty="0">
                <a:latin typeface="Times New Roman"/>
                <a:cs typeface="Times New Roman"/>
              </a:rPr>
              <a:t>virtuelle </a:t>
            </a:r>
            <a:r>
              <a:rPr sz="1600" spc="130" dirty="0">
                <a:latin typeface="Times New Roman"/>
                <a:cs typeface="Times New Roman"/>
              </a:rPr>
              <a:t>au </a:t>
            </a:r>
            <a:r>
              <a:rPr sz="1600" spc="85" dirty="0">
                <a:latin typeface="Times New Roman"/>
                <a:cs typeface="Times New Roman"/>
              </a:rPr>
              <a:t>moment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45" dirty="0">
                <a:latin typeface="Times New Roman"/>
                <a:cs typeface="Times New Roman"/>
              </a:rPr>
              <a:t>la </a:t>
            </a:r>
            <a:r>
              <a:rPr sz="1600" spc="60" dirty="0">
                <a:latin typeface="Times New Roman"/>
                <a:cs typeface="Times New Roman"/>
              </a:rPr>
              <a:t>destruction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60" dirty="0">
                <a:latin typeface="Times New Roman"/>
                <a:cs typeface="Times New Roman"/>
              </a:rPr>
              <a:t>l'instance </a:t>
            </a:r>
            <a:r>
              <a:rPr sz="1600" spc="85" dirty="0">
                <a:latin typeface="Times New Roman"/>
                <a:cs typeface="Times New Roman"/>
              </a:rPr>
              <a:t>par </a:t>
            </a:r>
            <a:r>
              <a:rPr sz="1600" spc="45" dirty="0">
                <a:latin typeface="Times New Roman"/>
                <a:cs typeface="Times New Roman"/>
              </a:rPr>
              <a:t>le </a:t>
            </a:r>
            <a:r>
              <a:rPr sz="1600" spc="110" dirty="0">
                <a:latin typeface="Times New Roman"/>
                <a:cs typeface="Times New Roman"/>
              </a:rPr>
              <a:t>garbage</a:t>
            </a:r>
            <a:r>
              <a:rPr sz="1600" spc="-245" dirty="0">
                <a:latin typeface="Times New Roman"/>
                <a:cs typeface="Times New Roman"/>
              </a:rPr>
              <a:t> </a:t>
            </a:r>
            <a:r>
              <a:rPr sz="1600" spc="30" dirty="0">
                <a:latin typeface="Times New Roman"/>
                <a:cs typeface="Times New Roman"/>
              </a:rPr>
              <a:t>collector.</a:t>
            </a:r>
            <a:endParaRPr sz="1600">
              <a:latin typeface="Times New Roman"/>
              <a:cs typeface="Times New Roman"/>
            </a:endParaRPr>
          </a:p>
          <a:p>
            <a:pPr marL="1384300">
              <a:lnSpc>
                <a:spcPct val="100000"/>
              </a:lnSpc>
              <a:spcBef>
                <a:spcPts val="1160"/>
              </a:spcBef>
            </a:pPr>
            <a:r>
              <a:rPr sz="1800" spc="-70" dirty="0">
                <a:latin typeface="Times New Roman"/>
                <a:cs typeface="Times New Roman"/>
              </a:rPr>
              <a:t>protected </a:t>
            </a:r>
            <a:r>
              <a:rPr sz="1800" spc="-125" dirty="0">
                <a:latin typeface="Times New Roman"/>
                <a:cs typeface="Times New Roman"/>
              </a:rPr>
              <a:t>void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finalize()</a:t>
            </a:r>
            <a:endParaRPr sz="1800">
              <a:latin typeface="Times New Roman"/>
              <a:cs typeface="Times New Roman"/>
            </a:endParaRPr>
          </a:p>
          <a:p>
            <a:pPr marL="1384300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R="2358390" algn="ctr">
              <a:lnSpc>
                <a:spcPct val="100000"/>
              </a:lnSpc>
              <a:spcBef>
                <a:spcPts val="430"/>
              </a:spcBef>
            </a:pPr>
            <a:r>
              <a:rPr sz="1800" spc="-90" dirty="0">
                <a:latin typeface="Times New Roman"/>
                <a:cs typeface="Times New Roman"/>
              </a:rPr>
              <a:t>// </a:t>
            </a:r>
            <a:r>
              <a:rPr sz="1800" spc="-75" dirty="0">
                <a:latin typeface="Times New Roman"/>
                <a:cs typeface="Times New Roman"/>
              </a:rPr>
              <a:t>Code </a:t>
            </a:r>
            <a:r>
              <a:rPr sz="1800" spc="-40" dirty="0">
                <a:latin typeface="Times New Roman"/>
                <a:cs typeface="Times New Roman"/>
              </a:rPr>
              <a:t>de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finalize</a:t>
            </a:r>
            <a:endParaRPr sz="1800">
              <a:latin typeface="Times New Roman"/>
              <a:cs typeface="Times New Roman"/>
            </a:endParaRPr>
          </a:p>
          <a:p>
            <a:pPr marL="1384300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30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95" dirty="0">
                <a:latin typeface="Times New Roman"/>
                <a:cs typeface="Times New Roman"/>
              </a:rPr>
              <a:t>Il </a:t>
            </a:r>
            <a:r>
              <a:rPr sz="1600" spc="90" dirty="0">
                <a:latin typeface="Times New Roman"/>
                <a:cs typeface="Times New Roman"/>
              </a:rPr>
              <a:t>n'est </a:t>
            </a:r>
            <a:r>
              <a:rPr sz="1600" spc="150" dirty="0">
                <a:latin typeface="Times New Roman"/>
                <a:cs typeface="Times New Roman"/>
              </a:rPr>
              <a:t>pas </a:t>
            </a:r>
            <a:r>
              <a:rPr sz="1600" spc="35" dirty="0">
                <a:latin typeface="Times New Roman"/>
                <a:cs typeface="Times New Roman"/>
              </a:rPr>
              <a:t>obligatoire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10" dirty="0">
                <a:latin typeface="Times New Roman"/>
                <a:cs typeface="Times New Roman"/>
              </a:rPr>
              <a:t>fournir </a:t>
            </a:r>
            <a:r>
              <a:rPr sz="1600" spc="114" dirty="0">
                <a:latin typeface="Times New Roman"/>
                <a:cs typeface="Times New Roman"/>
              </a:rPr>
              <a:t>une </a:t>
            </a:r>
            <a:r>
              <a:rPr sz="1600" spc="65" dirty="0">
                <a:latin typeface="Times New Roman"/>
                <a:cs typeface="Times New Roman"/>
              </a:rPr>
              <a:t>opération </a:t>
            </a:r>
            <a:r>
              <a:rPr sz="1600" spc="85" dirty="0">
                <a:latin typeface="Times New Roman"/>
                <a:cs typeface="Times New Roman"/>
              </a:rPr>
              <a:t>« </a:t>
            </a:r>
            <a:r>
              <a:rPr sz="1600" spc="20" dirty="0">
                <a:latin typeface="Times New Roman"/>
                <a:cs typeface="Times New Roman"/>
              </a:rPr>
              <a:t>finalize</a:t>
            </a:r>
            <a:r>
              <a:rPr sz="1600" spc="-140" dirty="0">
                <a:latin typeface="Times New Roman"/>
                <a:cs typeface="Times New Roman"/>
              </a:rPr>
              <a:t> </a:t>
            </a:r>
            <a:r>
              <a:rPr sz="1600" spc="65" dirty="0">
                <a:latin typeface="Times New Roman"/>
                <a:cs typeface="Times New Roman"/>
              </a:rPr>
              <a:t>».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Char char="•"/>
            </a:pPr>
            <a:endParaRPr sz="13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600" spc="65" dirty="0">
                <a:latin typeface="Times New Roman"/>
                <a:cs typeface="Times New Roman"/>
              </a:rPr>
              <a:t>Deux </a:t>
            </a:r>
            <a:r>
              <a:rPr sz="1600" spc="75" dirty="0">
                <a:latin typeface="Times New Roman"/>
                <a:cs typeface="Times New Roman"/>
              </a:rPr>
              <a:t>opérations </a:t>
            </a:r>
            <a:r>
              <a:rPr sz="1600" spc="85" dirty="0">
                <a:latin typeface="Times New Roman"/>
                <a:cs typeface="Times New Roman"/>
              </a:rPr>
              <a:t>sont </a:t>
            </a:r>
            <a:r>
              <a:rPr sz="1600" spc="175" dirty="0">
                <a:latin typeface="Times New Roman"/>
                <a:cs typeface="Times New Roman"/>
              </a:rPr>
              <a:t>à </a:t>
            </a:r>
            <a:r>
              <a:rPr sz="1600" spc="75" dirty="0">
                <a:latin typeface="Times New Roman"/>
                <a:cs typeface="Times New Roman"/>
              </a:rPr>
              <a:t>connaître</a:t>
            </a:r>
            <a:r>
              <a:rPr sz="1600" spc="-1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9"/>
              </a:spcBef>
              <a:buChar char="–"/>
              <a:tabLst>
                <a:tab pos="755015" algn="l"/>
                <a:tab pos="756285" algn="l"/>
              </a:tabLst>
            </a:pPr>
            <a:r>
              <a:rPr sz="1800" spc="-90" dirty="0">
                <a:latin typeface="Times New Roman"/>
                <a:cs typeface="Times New Roman"/>
              </a:rPr>
              <a:t>System.runFinalization();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6285" algn="l"/>
              </a:tabLst>
            </a:pPr>
            <a:r>
              <a:rPr sz="1800" spc="-90" dirty="0">
                <a:latin typeface="Times New Roman"/>
                <a:cs typeface="Times New Roman"/>
              </a:rPr>
              <a:t>System.runFinalizersOnExit(true);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4159" y="833088"/>
            <a:ext cx="43802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5" dirty="0"/>
              <a:t>Notion</a:t>
            </a:r>
            <a:r>
              <a:rPr spc="120" dirty="0"/>
              <a:t> </a:t>
            </a:r>
            <a:r>
              <a:rPr spc="110" dirty="0"/>
              <a:t>d’interface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7486650" cy="24827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6256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65" dirty="0">
                <a:latin typeface="Times New Roman"/>
                <a:cs typeface="Times New Roman"/>
              </a:rPr>
              <a:t>interface </a:t>
            </a:r>
            <a:r>
              <a:rPr sz="1800" spc="80" dirty="0" err="1">
                <a:latin typeface="Times New Roman"/>
                <a:cs typeface="Times New Roman"/>
              </a:rPr>
              <a:t>décri</a:t>
            </a:r>
            <a:r>
              <a:rPr lang="fr-FR" sz="1800" spc="80" dirty="0">
                <a:latin typeface="Times New Roman"/>
                <a:cs typeface="Times New Roman"/>
              </a:rPr>
              <a:t>t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70" dirty="0">
                <a:latin typeface="Times New Roman"/>
                <a:cs typeface="Times New Roman"/>
              </a:rPr>
              <a:t>contrat </a:t>
            </a:r>
            <a:r>
              <a:rPr sz="1800" spc="20" dirty="0">
                <a:latin typeface="Times New Roman"/>
                <a:cs typeface="Times New Roman"/>
              </a:rPr>
              <a:t>qui doit </a:t>
            </a:r>
            <a:r>
              <a:rPr sz="1800" spc="95" dirty="0">
                <a:latin typeface="Times New Roman"/>
                <a:cs typeface="Times New Roman"/>
              </a:rPr>
              <a:t>ensuite être </a:t>
            </a:r>
            <a:r>
              <a:rPr sz="1800" spc="120" dirty="0">
                <a:latin typeface="Times New Roman"/>
                <a:cs typeface="Times New Roman"/>
              </a:rPr>
              <a:t>respecté </a:t>
            </a:r>
            <a:r>
              <a:rPr sz="1800" spc="95" dirty="0">
                <a:latin typeface="Times New Roman"/>
                <a:cs typeface="Times New Roman"/>
              </a:rPr>
              <a:t>par</a:t>
            </a:r>
            <a:r>
              <a:rPr sz="1800" spc="-135" dirty="0">
                <a:latin typeface="Times New Roman"/>
                <a:cs typeface="Times New Roman"/>
              </a:rPr>
              <a:t> </a:t>
            </a:r>
            <a:r>
              <a:rPr sz="1800" spc="130" dirty="0">
                <a:latin typeface="Times New Roman"/>
                <a:cs typeface="Times New Roman"/>
              </a:rPr>
              <a:t>une  </a:t>
            </a:r>
            <a:r>
              <a:rPr sz="1800" spc="114" dirty="0">
                <a:latin typeface="Times New Roman"/>
                <a:cs typeface="Times New Roman"/>
              </a:rPr>
              <a:t>classe.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6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40" dirty="0">
                <a:latin typeface="Times New Roman"/>
                <a:cs typeface="Times New Roman"/>
              </a:rPr>
              <a:t>La </a:t>
            </a:r>
            <a:r>
              <a:rPr sz="1800" spc="90" dirty="0">
                <a:latin typeface="Times New Roman"/>
                <a:cs typeface="Times New Roman"/>
              </a:rPr>
              <a:t>syntaxe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60" dirty="0">
                <a:latin typeface="Times New Roman"/>
                <a:cs typeface="Times New Roman"/>
              </a:rPr>
              <a:t>description </a:t>
            </a:r>
            <a:r>
              <a:rPr sz="1800" spc="100" dirty="0">
                <a:latin typeface="Times New Roman"/>
                <a:cs typeface="Times New Roman"/>
              </a:rPr>
              <a:t>d'une </a:t>
            </a:r>
            <a:r>
              <a:rPr sz="1800" spc="60" dirty="0">
                <a:latin typeface="Times New Roman"/>
                <a:cs typeface="Times New Roman"/>
              </a:rPr>
              <a:t>interface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80" dirty="0">
                <a:latin typeface="Times New Roman"/>
                <a:cs typeface="Times New Roman"/>
              </a:rPr>
              <a:t>suivante</a:t>
            </a:r>
            <a:r>
              <a:rPr sz="1800" spc="-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interface </a:t>
            </a:r>
            <a:r>
              <a:rPr sz="2400" spc="-110" dirty="0">
                <a:latin typeface="Times New Roman"/>
                <a:cs typeface="Times New Roman"/>
              </a:rPr>
              <a:t>nom_de_l'interface </a:t>
            </a:r>
            <a:r>
              <a:rPr sz="2400" spc="-254" dirty="0">
                <a:latin typeface="Times New Roman"/>
                <a:cs typeface="Times New Roman"/>
              </a:rPr>
              <a:t>[ </a:t>
            </a:r>
            <a:r>
              <a:rPr sz="2400" spc="10" dirty="0">
                <a:solidFill>
                  <a:srgbClr val="FF0000"/>
                </a:solidFill>
                <a:latin typeface="Times New Roman"/>
                <a:cs typeface="Times New Roman"/>
              </a:rPr>
              <a:t>extends </a:t>
            </a:r>
            <a:r>
              <a:rPr sz="2400" spc="-105" dirty="0">
                <a:latin typeface="Times New Roman"/>
                <a:cs typeface="Times New Roman"/>
              </a:rPr>
              <a:t>noms </a:t>
            </a:r>
            <a:r>
              <a:rPr sz="2400" spc="-85" dirty="0">
                <a:latin typeface="Times New Roman"/>
                <a:cs typeface="Times New Roman"/>
              </a:rPr>
              <a:t>d'interfaces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254" dirty="0">
                <a:latin typeface="Times New Roman"/>
                <a:cs typeface="Times New Roman"/>
              </a:rPr>
              <a:t>]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65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51589" y="4463294"/>
            <a:ext cx="2118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80" dirty="0">
                <a:latin typeface="Times New Roman"/>
                <a:cs typeface="Times New Roman"/>
              </a:rPr>
              <a:t>corps </a:t>
            </a:r>
            <a:r>
              <a:rPr sz="2400" spc="-50" dirty="0">
                <a:latin typeface="Times New Roman"/>
                <a:cs typeface="Times New Roman"/>
              </a:rPr>
              <a:t>de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l'interface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555" y="4902187"/>
            <a:ext cx="7631430" cy="1325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0">
              <a:lnSpc>
                <a:spcPct val="100000"/>
              </a:lnSpc>
              <a:spcBef>
                <a:spcPts val="100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40" dirty="0">
                <a:latin typeface="Times New Roman"/>
                <a:cs typeface="Times New Roman"/>
              </a:rPr>
              <a:t>Le </a:t>
            </a:r>
            <a:r>
              <a:rPr sz="1800" spc="95" dirty="0">
                <a:latin typeface="Times New Roman"/>
                <a:cs typeface="Times New Roman"/>
              </a:rPr>
              <a:t>corps </a:t>
            </a:r>
            <a:r>
              <a:rPr sz="1800" spc="100" dirty="0">
                <a:latin typeface="Times New Roman"/>
                <a:cs typeface="Times New Roman"/>
              </a:rPr>
              <a:t>d'une </a:t>
            </a:r>
            <a:r>
              <a:rPr sz="1800" spc="60" dirty="0">
                <a:latin typeface="Times New Roman"/>
                <a:cs typeface="Times New Roman"/>
              </a:rPr>
              <a:t>interface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85" dirty="0">
                <a:latin typeface="Times New Roman"/>
                <a:cs typeface="Times New Roman"/>
              </a:rPr>
              <a:t>énumération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20" dirty="0">
                <a:latin typeface="Times New Roman"/>
                <a:cs typeface="Times New Roman"/>
              </a:rPr>
              <a:t>méthodes </a:t>
            </a:r>
            <a:r>
              <a:rPr sz="1800" spc="100" dirty="0">
                <a:latin typeface="Times New Roman"/>
                <a:cs typeface="Times New Roman"/>
              </a:rPr>
              <a:t>et</a:t>
            </a:r>
            <a:r>
              <a:rPr sz="1800" spc="-29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d'attributs  </a:t>
            </a:r>
            <a:r>
              <a:rPr sz="1800" spc="170" dirty="0">
                <a:latin typeface="Times New Roman"/>
                <a:cs typeface="Times New Roman"/>
              </a:rPr>
              <a:t>sans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5" dirty="0">
                <a:latin typeface="Times New Roman"/>
                <a:cs typeface="Times New Roman"/>
              </a:rPr>
              <a:t>définition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leur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code.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42579" y="4640102"/>
            <a:ext cx="26498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Supporte 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l'héritage</a:t>
            </a:r>
            <a:r>
              <a:rPr sz="18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multiple.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563868" y="4008120"/>
            <a:ext cx="1000125" cy="550545"/>
          </a:xfrm>
          <a:custGeom>
            <a:avLst/>
            <a:gdLst/>
            <a:ahLst/>
            <a:cxnLst/>
            <a:rect l="l" t="t" r="r" b="b"/>
            <a:pathLst>
              <a:path w="1000125" h="550545">
                <a:moveTo>
                  <a:pt x="74676" y="105156"/>
                </a:moveTo>
                <a:lnTo>
                  <a:pt x="0" y="0"/>
                </a:lnTo>
                <a:lnTo>
                  <a:pt x="128016" y="4572"/>
                </a:lnTo>
                <a:lnTo>
                  <a:pt x="115085" y="28956"/>
                </a:lnTo>
                <a:lnTo>
                  <a:pt x="92964" y="28956"/>
                </a:lnTo>
                <a:lnTo>
                  <a:pt x="86868" y="39624"/>
                </a:lnTo>
                <a:lnTo>
                  <a:pt x="104409" y="49087"/>
                </a:lnTo>
                <a:lnTo>
                  <a:pt x="102962" y="51816"/>
                </a:lnTo>
                <a:lnTo>
                  <a:pt x="82296" y="51816"/>
                </a:lnTo>
                <a:lnTo>
                  <a:pt x="76200" y="62484"/>
                </a:lnTo>
                <a:lnTo>
                  <a:pt x="92621" y="71315"/>
                </a:lnTo>
                <a:lnTo>
                  <a:pt x="74676" y="105156"/>
                </a:lnTo>
                <a:close/>
              </a:path>
              <a:path w="1000125" h="550545">
                <a:moveTo>
                  <a:pt x="104409" y="49087"/>
                </a:moveTo>
                <a:lnTo>
                  <a:pt x="86868" y="39624"/>
                </a:lnTo>
                <a:lnTo>
                  <a:pt x="92964" y="28956"/>
                </a:lnTo>
                <a:lnTo>
                  <a:pt x="110176" y="38212"/>
                </a:lnTo>
                <a:lnTo>
                  <a:pt x="104409" y="49087"/>
                </a:lnTo>
                <a:close/>
              </a:path>
              <a:path w="1000125" h="550545">
                <a:moveTo>
                  <a:pt x="110176" y="38212"/>
                </a:moveTo>
                <a:lnTo>
                  <a:pt x="92964" y="28956"/>
                </a:lnTo>
                <a:lnTo>
                  <a:pt x="115085" y="28956"/>
                </a:lnTo>
                <a:lnTo>
                  <a:pt x="110176" y="38212"/>
                </a:lnTo>
                <a:close/>
              </a:path>
              <a:path w="1000125" h="550545">
                <a:moveTo>
                  <a:pt x="993648" y="528828"/>
                </a:moveTo>
                <a:lnTo>
                  <a:pt x="104409" y="49087"/>
                </a:lnTo>
                <a:lnTo>
                  <a:pt x="110176" y="38212"/>
                </a:lnTo>
                <a:lnTo>
                  <a:pt x="999744" y="516636"/>
                </a:lnTo>
                <a:lnTo>
                  <a:pt x="993648" y="528828"/>
                </a:lnTo>
                <a:close/>
              </a:path>
              <a:path w="1000125" h="550545">
                <a:moveTo>
                  <a:pt x="92621" y="71315"/>
                </a:moveTo>
                <a:lnTo>
                  <a:pt x="76200" y="62484"/>
                </a:lnTo>
                <a:lnTo>
                  <a:pt x="82296" y="51816"/>
                </a:lnTo>
                <a:lnTo>
                  <a:pt x="98370" y="60475"/>
                </a:lnTo>
                <a:lnTo>
                  <a:pt x="92621" y="71315"/>
                </a:lnTo>
                <a:close/>
              </a:path>
              <a:path w="1000125" h="550545">
                <a:moveTo>
                  <a:pt x="98370" y="60475"/>
                </a:moveTo>
                <a:lnTo>
                  <a:pt x="82296" y="51816"/>
                </a:lnTo>
                <a:lnTo>
                  <a:pt x="102962" y="51816"/>
                </a:lnTo>
                <a:lnTo>
                  <a:pt x="98370" y="60475"/>
                </a:lnTo>
                <a:close/>
              </a:path>
              <a:path w="1000125" h="550545">
                <a:moveTo>
                  <a:pt x="982980" y="550164"/>
                </a:moveTo>
                <a:lnTo>
                  <a:pt x="92621" y="71315"/>
                </a:lnTo>
                <a:lnTo>
                  <a:pt x="98370" y="60475"/>
                </a:lnTo>
                <a:lnTo>
                  <a:pt x="987552" y="539496"/>
                </a:lnTo>
                <a:lnTo>
                  <a:pt x="982980" y="55016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3091" y="833088"/>
            <a:ext cx="6880859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20" dirty="0"/>
              <a:t>Implantation </a:t>
            </a:r>
            <a:r>
              <a:rPr spc="254" dirty="0"/>
              <a:t>d'une</a:t>
            </a:r>
            <a:r>
              <a:rPr spc="80" dirty="0"/>
              <a:t> </a:t>
            </a:r>
            <a:r>
              <a:rPr spc="165" dirty="0"/>
              <a:t>interface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77610"/>
            <a:ext cx="8072755" cy="3646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130" dirty="0" err="1">
                <a:latin typeface="Times New Roman"/>
                <a:cs typeface="Times New Roman"/>
              </a:rPr>
              <a:t>classe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55" dirty="0" err="1">
                <a:latin typeface="Times New Roman"/>
                <a:cs typeface="Times New Roman"/>
              </a:rPr>
              <a:t>implante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60" dirty="0">
                <a:latin typeface="Times New Roman"/>
                <a:cs typeface="Times New Roman"/>
              </a:rPr>
              <a:t>interface </a:t>
            </a:r>
            <a:r>
              <a:rPr sz="1800" spc="100" dirty="0">
                <a:latin typeface="Times New Roman"/>
                <a:cs typeface="Times New Roman"/>
              </a:rPr>
              <a:t>c'est </a:t>
            </a:r>
            <a:r>
              <a:rPr sz="1800" spc="200" dirty="0">
                <a:latin typeface="Times New Roman"/>
                <a:cs typeface="Times New Roman"/>
              </a:rPr>
              <a:t>à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spc="40" dirty="0">
                <a:latin typeface="Times New Roman"/>
                <a:cs typeface="Times New Roman"/>
              </a:rPr>
              <a:t>dire </a:t>
            </a:r>
            <a:r>
              <a:rPr sz="1800" spc="80" dirty="0">
                <a:latin typeface="Times New Roman"/>
                <a:cs typeface="Times New Roman"/>
              </a:rPr>
              <a:t>incarne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45" dirty="0">
                <a:latin typeface="Times New Roman"/>
                <a:cs typeface="Times New Roman"/>
              </a:rPr>
              <a:t>rôle.</a:t>
            </a:r>
            <a:endParaRPr sz="1800" dirty="0">
              <a:latin typeface="Times New Roman"/>
              <a:cs typeface="Times New Roman"/>
            </a:endParaRPr>
          </a:p>
          <a:p>
            <a:pPr marL="355600" marR="885190" indent="-342900">
              <a:lnSpc>
                <a:spcPct val="100000"/>
              </a:lnSpc>
              <a:spcBef>
                <a:spcPts val="172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30" dirty="0" err="1">
                <a:latin typeface="Times New Roman"/>
                <a:cs typeface="Times New Roman"/>
              </a:rPr>
              <a:t>L'implantation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consiste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80" dirty="0">
                <a:latin typeface="Times New Roman"/>
                <a:cs typeface="Times New Roman"/>
              </a:rPr>
              <a:t>développer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114" dirty="0">
                <a:latin typeface="Times New Roman"/>
                <a:cs typeface="Times New Roman"/>
              </a:rPr>
              <a:t>code </a:t>
            </a:r>
            <a:r>
              <a:rPr sz="1800" spc="120" dirty="0">
                <a:latin typeface="Times New Roman"/>
                <a:cs typeface="Times New Roman"/>
              </a:rPr>
              <a:t>associé </a:t>
            </a:r>
            <a:r>
              <a:rPr sz="1800" spc="95" dirty="0">
                <a:latin typeface="Times New Roman"/>
                <a:cs typeface="Times New Roman"/>
              </a:rPr>
              <a:t>aux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méthodes  </a:t>
            </a:r>
            <a:r>
              <a:rPr sz="1800" spc="135" dirty="0">
                <a:latin typeface="Times New Roman"/>
                <a:cs typeface="Times New Roman"/>
              </a:rPr>
              <a:t>énumérées </a:t>
            </a:r>
            <a:r>
              <a:rPr sz="1800" spc="140" dirty="0">
                <a:latin typeface="Times New Roman"/>
                <a:cs typeface="Times New Roman"/>
              </a:rPr>
              <a:t>dans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l'interface.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Char char="•"/>
            </a:pPr>
            <a:endParaRPr sz="2600" dirty="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</a:pPr>
            <a:r>
              <a:rPr sz="1800" spc="114" dirty="0">
                <a:latin typeface="Times New Roman"/>
                <a:cs typeface="Times New Roman"/>
              </a:rPr>
              <a:t>class </a:t>
            </a:r>
            <a:r>
              <a:rPr sz="1800" spc="110" dirty="0">
                <a:latin typeface="Times New Roman"/>
                <a:cs typeface="Times New Roman"/>
              </a:rPr>
              <a:t>nom_de_class </a:t>
            </a:r>
            <a:r>
              <a:rPr sz="1800" spc="155" dirty="0">
                <a:solidFill>
                  <a:srgbClr val="FF0000"/>
                </a:solidFill>
                <a:latin typeface="Times New Roman"/>
                <a:cs typeface="Times New Roman"/>
              </a:rPr>
              <a:t>implements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liste_d'interfaces</a:t>
            </a:r>
            <a:endParaRPr sz="1800" dirty="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434"/>
              </a:spcBef>
            </a:pPr>
            <a:r>
              <a:rPr sz="1800" spc="-265" dirty="0">
                <a:latin typeface="Times New Roman"/>
                <a:cs typeface="Times New Roman"/>
              </a:rPr>
              <a:t>{</a:t>
            </a:r>
            <a:endParaRPr sz="1800" dirty="0">
              <a:latin typeface="Times New Roman"/>
              <a:cs typeface="Times New Roman"/>
            </a:endParaRPr>
          </a:p>
          <a:p>
            <a:pPr marL="1612265">
              <a:lnSpc>
                <a:spcPct val="100000"/>
              </a:lnSpc>
              <a:spcBef>
                <a:spcPts val="430"/>
              </a:spcBef>
            </a:pPr>
            <a:r>
              <a:rPr sz="1800" spc="95" dirty="0">
                <a:latin typeface="Times New Roman"/>
                <a:cs typeface="Times New Roman"/>
              </a:rPr>
              <a:t>corps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130" dirty="0">
                <a:latin typeface="Times New Roman"/>
                <a:cs typeface="Times New Roman"/>
              </a:rPr>
              <a:t>classe</a:t>
            </a:r>
            <a:endParaRPr sz="1800" dirty="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430"/>
              </a:spcBef>
            </a:pPr>
            <a:r>
              <a:rPr sz="1800" spc="-265" dirty="0">
                <a:latin typeface="Times New Roman"/>
                <a:cs typeface="Times New Roman"/>
              </a:rPr>
              <a:t>}</a:t>
            </a:r>
            <a:endParaRPr sz="1800" dirty="0">
              <a:latin typeface="Times New Roman"/>
              <a:cs typeface="Times New Roman"/>
            </a:endParaRPr>
          </a:p>
          <a:p>
            <a:pPr marL="3752215">
              <a:lnSpc>
                <a:spcPct val="100000"/>
              </a:lnSpc>
              <a:spcBef>
                <a:spcPts val="745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Une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classe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peut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implanter plusieurs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interfaces.</a:t>
            </a:r>
            <a:endParaRPr sz="1800" dirty="0">
              <a:latin typeface="Times New Roman"/>
              <a:cs typeface="Times New Roman"/>
            </a:endParaRPr>
          </a:p>
          <a:p>
            <a:pPr marL="355600" marR="993140" indent="-342900">
              <a:lnSpc>
                <a:spcPct val="100000"/>
              </a:lnSpc>
              <a:spcBef>
                <a:spcPts val="12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75" dirty="0">
                <a:latin typeface="Times New Roman"/>
                <a:cs typeface="Times New Roman"/>
              </a:rPr>
              <a:t>pourra </a:t>
            </a:r>
            <a:r>
              <a:rPr sz="1800" spc="95" dirty="0">
                <a:latin typeface="Times New Roman"/>
                <a:cs typeface="Times New Roman"/>
              </a:rPr>
              <a:t>ensuite être </a:t>
            </a:r>
            <a:r>
              <a:rPr sz="1800" spc="80" dirty="0">
                <a:latin typeface="Times New Roman"/>
                <a:cs typeface="Times New Roman"/>
              </a:rPr>
              <a:t>manipulée </a:t>
            </a:r>
            <a:r>
              <a:rPr sz="1800" spc="95" dirty="0">
                <a:latin typeface="Times New Roman"/>
                <a:cs typeface="Times New Roman"/>
              </a:rPr>
              <a:t>par </a:t>
            </a:r>
            <a:r>
              <a:rPr sz="1800" spc="40" dirty="0">
                <a:latin typeface="Times New Roman"/>
                <a:cs typeface="Times New Roman"/>
              </a:rPr>
              <a:t>l'intermédiaire </a:t>
            </a:r>
            <a:r>
              <a:rPr sz="1800" spc="95" dirty="0">
                <a:latin typeface="Times New Roman"/>
                <a:cs typeface="Times New Roman"/>
              </a:rPr>
              <a:t>d'une  référence vers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l'interface.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35267" y="4236720"/>
            <a:ext cx="472440" cy="622300"/>
          </a:xfrm>
          <a:custGeom>
            <a:avLst/>
            <a:gdLst/>
            <a:ahLst/>
            <a:cxnLst/>
            <a:rect l="l" t="t" r="r" b="b"/>
            <a:pathLst>
              <a:path w="472440" h="622300">
                <a:moveTo>
                  <a:pt x="22860" y="126492"/>
                </a:moveTo>
                <a:lnTo>
                  <a:pt x="0" y="0"/>
                </a:lnTo>
                <a:lnTo>
                  <a:pt x="114300" y="57912"/>
                </a:lnTo>
                <a:lnTo>
                  <a:pt x="104140" y="65532"/>
                </a:lnTo>
                <a:lnTo>
                  <a:pt x="73152" y="65532"/>
                </a:lnTo>
                <a:lnTo>
                  <a:pt x="62484" y="73152"/>
                </a:lnTo>
                <a:lnTo>
                  <a:pt x="68209" y="80772"/>
                </a:lnTo>
                <a:lnTo>
                  <a:pt x="53340" y="80772"/>
                </a:lnTo>
                <a:lnTo>
                  <a:pt x="42672" y="88392"/>
                </a:lnTo>
                <a:lnTo>
                  <a:pt x="53814" y="103276"/>
                </a:lnTo>
                <a:lnTo>
                  <a:pt x="22860" y="126492"/>
                </a:lnTo>
                <a:close/>
              </a:path>
              <a:path w="472440" h="622300">
                <a:moveTo>
                  <a:pt x="73836" y="88259"/>
                </a:moveTo>
                <a:lnTo>
                  <a:pt x="62484" y="73152"/>
                </a:lnTo>
                <a:lnTo>
                  <a:pt x="73152" y="65532"/>
                </a:lnTo>
                <a:lnTo>
                  <a:pt x="84294" y="80416"/>
                </a:lnTo>
                <a:lnTo>
                  <a:pt x="73836" y="88259"/>
                </a:lnTo>
                <a:close/>
              </a:path>
              <a:path w="472440" h="622300">
                <a:moveTo>
                  <a:pt x="84294" y="80416"/>
                </a:moveTo>
                <a:lnTo>
                  <a:pt x="73152" y="65532"/>
                </a:lnTo>
                <a:lnTo>
                  <a:pt x="104140" y="65532"/>
                </a:lnTo>
                <a:lnTo>
                  <a:pt x="84294" y="80416"/>
                </a:lnTo>
                <a:close/>
              </a:path>
              <a:path w="472440" h="622300">
                <a:moveTo>
                  <a:pt x="463296" y="606552"/>
                </a:moveTo>
                <a:lnTo>
                  <a:pt x="73836" y="88259"/>
                </a:lnTo>
                <a:lnTo>
                  <a:pt x="84294" y="80416"/>
                </a:lnTo>
                <a:lnTo>
                  <a:pt x="472440" y="598932"/>
                </a:lnTo>
                <a:lnTo>
                  <a:pt x="463296" y="606552"/>
                </a:lnTo>
                <a:close/>
              </a:path>
              <a:path w="472440" h="622300">
                <a:moveTo>
                  <a:pt x="53814" y="103276"/>
                </a:moveTo>
                <a:lnTo>
                  <a:pt x="42672" y="88392"/>
                </a:lnTo>
                <a:lnTo>
                  <a:pt x="53340" y="80772"/>
                </a:lnTo>
                <a:lnTo>
                  <a:pt x="64299" y="95412"/>
                </a:lnTo>
                <a:lnTo>
                  <a:pt x="53814" y="103276"/>
                </a:lnTo>
                <a:close/>
              </a:path>
              <a:path w="472440" h="622300">
                <a:moveTo>
                  <a:pt x="64299" y="95412"/>
                </a:moveTo>
                <a:lnTo>
                  <a:pt x="53340" y="80772"/>
                </a:lnTo>
                <a:lnTo>
                  <a:pt x="68209" y="80772"/>
                </a:lnTo>
                <a:lnTo>
                  <a:pt x="73836" y="88259"/>
                </a:lnTo>
                <a:lnTo>
                  <a:pt x="64299" y="95412"/>
                </a:lnTo>
                <a:close/>
              </a:path>
              <a:path w="472440" h="622300">
                <a:moveTo>
                  <a:pt x="441960" y="621792"/>
                </a:moveTo>
                <a:lnTo>
                  <a:pt x="53814" y="103276"/>
                </a:lnTo>
                <a:lnTo>
                  <a:pt x="64299" y="95412"/>
                </a:lnTo>
                <a:lnTo>
                  <a:pt x="452628" y="614172"/>
                </a:lnTo>
                <a:lnTo>
                  <a:pt x="441960" y="62179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0151" y="833088"/>
            <a:ext cx="6925309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Le </a:t>
            </a:r>
            <a:r>
              <a:rPr spc="125" dirty="0"/>
              <a:t>modificateur </a:t>
            </a:r>
            <a:r>
              <a:rPr spc="245" dirty="0"/>
              <a:t>« abstract</a:t>
            </a:r>
            <a:r>
              <a:rPr spc="-14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5" y="1954683"/>
            <a:ext cx="7968615" cy="2774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15265" indent="-342900">
              <a:lnSpc>
                <a:spcPct val="11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114" dirty="0">
                <a:latin typeface="Times New Roman"/>
                <a:cs typeface="Times New Roman"/>
              </a:rPr>
              <a:t>classe,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60" dirty="0">
                <a:latin typeface="Times New Roman"/>
                <a:cs typeface="Times New Roman"/>
              </a:rPr>
              <a:t>interface </a:t>
            </a:r>
            <a:r>
              <a:rPr sz="1800" spc="100" dirty="0">
                <a:latin typeface="Times New Roman"/>
                <a:cs typeface="Times New Roman"/>
              </a:rPr>
              <a:t>ou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105" dirty="0">
                <a:latin typeface="Times New Roman"/>
                <a:cs typeface="Times New Roman"/>
              </a:rPr>
              <a:t>méthode </a:t>
            </a:r>
            <a:r>
              <a:rPr sz="1800" spc="95" dirty="0">
                <a:latin typeface="Times New Roman"/>
                <a:cs typeface="Times New Roman"/>
              </a:rPr>
              <a:t>peuvent être </a:t>
            </a:r>
            <a:r>
              <a:rPr sz="1800" spc="70" dirty="0">
                <a:latin typeface="Times New Roman"/>
                <a:cs typeface="Times New Roman"/>
              </a:rPr>
              <a:t>spécifiés</a:t>
            </a:r>
            <a:r>
              <a:rPr sz="1800" spc="-245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comme  </a:t>
            </a:r>
            <a:r>
              <a:rPr sz="1800" spc="95" dirty="0">
                <a:latin typeface="Times New Roman"/>
                <a:cs typeface="Times New Roman"/>
              </a:rPr>
              <a:t>étant </a:t>
            </a:r>
            <a:r>
              <a:rPr sz="1800" spc="85" dirty="0">
                <a:latin typeface="Times New Roman"/>
                <a:cs typeface="Times New Roman"/>
              </a:rPr>
              <a:t>abstraite </a:t>
            </a:r>
            <a:r>
              <a:rPr sz="1800" spc="150" dirty="0">
                <a:latin typeface="Times New Roman"/>
                <a:cs typeface="Times New Roman"/>
              </a:rPr>
              <a:t>en </a:t>
            </a:r>
            <a:r>
              <a:rPr sz="1800" spc="25" dirty="0">
                <a:latin typeface="Times New Roman"/>
                <a:cs typeface="Times New Roman"/>
              </a:rPr>
              <a:t>utilisant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60" dirty="0">
                <a:latin typeface="Times New Roman"/>
                <a:cs typeface="Times New Roman"/>
              </a:rPr>
              <a:t>mot </a:t>
            </a:r>
            <a:r>
              <a:rPr sz="1800" spc="20" dirty="0">
                <a:latin typeface="Times New Roman"/>
                <a:cs typeface="Times New Roman"/>
              </a:rPr>
              <a:t>clef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70" dirty="0">
                <a:solidFill>
                  <a:srgbClr val="FF0000"/>
                </a:solidFill>
                <a:latin typeface="Times New Roman"/>
                <a:cs typeface="Times New Roman"/>
              </a:rPr>
              <a:t>abstract</a:t>
            </a:r>
            <a:r>
              <a:rPr sz="1800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 dirty="0">
              <a:latin typeface="Times New Roman"/>
              <a:cs typeface="Times New Roman"/>
            </a:endParaRPr>
          </a:p>
          <a:p>
            <a:pPr marL="756285" marR="601980" lvl="1" indent="-286385">
              <a:lnSpc>
                <a:spcPct val="110000"/>
              </a:lnSpc>
              <a:spcBef>
                <a:spcPts val="400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85" dirty="0">
                <a:latin typeface="Times New Roman"/>
                <a:cs typeface="Times New Roman"/>
              </a:rPr>
              <a:t>On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125" dirty="0">
                <a:latin typeface="Times New Roman"/>
                <a:cs typeface="Times New Roman"/>
              </a:rPr>
              <a:t>ne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70" dirty="0">
                <a:latin typeface="Times New Roman"/>
                <a:cs typeface="Times New Roman"/>
              </a:rPr>
              <a:t>pourra </a:t>
            </a:r>
            <a:r>
              <a:rPr sz="1600" spc="145" dirty="0">
                <a:latin typeface="Times New Roman"/>
                <a:cs typeface="Times New Roman"/>
              </a:rPr>
              <a:t>pas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créer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80" dirty="0">
                <a:latin typeface="Times New Roman"/>
                <a:cs typeface="Times New Roman"/>
              </a:rPr>
              <a:t>d'instance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d'une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114" dirty="0">
                <a:latin typeface="Times New Roman"/>
                <a:cs typeface="Times New Roman"/>
              </a:rPr>
              <a:t>classe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70" dirty="0">
                <a:latin typeface="Times New Roman"/>
                <a:cs typeface="Times New Roman"/>
              </a:rPr>
              <a:t>abstraite,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Times New Roman"/>
                <a:cs typeface="Times New Roman"/>
              </a:rPr>
              <a:t>ou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90" dirty="0">
                <a:latin typeface="Times New Roman"/>
                <a:cs typeface="Times New Roman"/>
              </a:rPr>
              <a:t>d'une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114" dirty="0">
                <a:latin typeface="Times New Roman"/>
                <a:cs typeface="Times New Roman"/>
              </a:rPr>
              <a:t>classe  possédant </a:t>
            </a:r>
            <a:r>
              <a:rPr sz="1600" spc="120" dirty="0">
                <a:latin typeface="Times New Roman"/>
                <a:cs typeface="Times New Roman"/>
              </a:rPr>
              <a:t>une </a:t>
            </a:r>
            <a:r>
              <a:rPr sz="1600" spc="95" dirty="0">
                <a:latin typeface="Times New Roman"/>
                <a:cs typeface="Times New Roman"/>
              </a:rPr>
              <a:t>méthode</a:t>
            </a:r>
            <a:r>
              <a:rPr sz="1600" spc="-100" dirty="0">
                <a:latin typeface="Times New Roman"/>
                <a:cs typeface="Times New Roman"/>
              </a:rPr>
              <a:t> </a:t>
            </a:r>
            <a:r>
              <a:rPr sz="1600" spc="70" dirty="0">
                <a:latin typeface="Times New Roman"/>
                <a:cs typeface="Times New Roman"/>
              </a:rPr>
              <a:t>abstraite.</a:t>
            </a:r>
            <a:endParaRPr sz="1600" dirty="0">
              <a:latin typeface="Times New Roman"/>
              <a:cs typeface="Times New Roman"/>
            </a:endParaRPr>
          </a:p>
          <a:p>
            <a:pPr marL="756285" marR="214629" lvl="1" indent="-286385">
              <a:lnSpc>
                <a:spcPct val="110000"/>
              </a:lnSpc>
              <a:spcBef>
                <a:spcPts val="385"/>
              </a:spcBef>
              <a:buChar char="–"/>
              <a:tabLst>
                <a:tab pos="755650" algn="l"/>
                <a:tab pos="756285" algn="l"/>
              </a:tabLst>
            </a:pPr>
            <a:r>
              <a:rPr sz="1600" spc="90" dirty="0">
                <a:latin typeface="Times New Roman"/>
                <a:cs typeface="Times New Roman"/>
              </a:rPr>
              <a:t>De </a:t>
            </a:r>
            <a:r>
              <a:rPr sz="1600" spc="65" dirty="0">
                <a:latin typeface="Times New Roman"/>
                <a:cs typeface="Times New Roman"/>
              </a:rPr>
              <a:t>plus </a:t>
            </a:r>
            <a:r>
              <a:rPr sz="1600" spc="85" dirty="0">
                <a:latin typeface="Times New Roman"/>
                <a:cs typeface="Times New Roman"/>
              </a:rPr>
              <a:t>un </a:t>
            </a:r>
            <a:r>
              <a:rPr sz="1600" spc="114" dirty="0">
                <a:latin typeface="Times New Roman"/>
                <a:cs typeface="Times New Roman"/>
              </a:rPr>
              <a:t>classe </a:t>
            </a:r>
            <a:r>
              <a:rPr sz="1600" spc="25" dirty="0">
                <a:latin typeface="Times New Roman"/>
                <a:cs typeface="Times New Roman"/>
              </a:rPr>
              <a:t>qui </a:t>
            </a:r>
            <a:r>
              <a:rPr sz="1600" spc="135" dirty="0">
                <a:latin typeface="Times New Roman"/>
                <a:cs typeface="Times New Roman"/>
              </a:rPr>
              <a:t>possède </a:t>
            </a:r>
            <a:r>
              <a:rPr sz="1600" spc="114" dirty="0">
                <a:latin typeface="Times New Roman"/>
                <a:cs typeface="Times New Roman"/>
              </a:rPr>
              <a:t>une </a:t>
            </a:r>
            <a:r>
              <a:rPr sz="1600" spc="95" dirty="0">
                <a:latin typeface="Times New Roman"/>
                <a:cs typeface="Times New Roman"/>
              </a:rPr>
              <a:t>méthode </a:t>
            </a:r>
            <a:r>
              <a:rPr sz="1600" spc="75" dirty="0">
                <a:latin typeface="Times New Roman"/>
                <a:cs typeface="Times New Roman"/>
              </a:rPr>
              <a:t>abstraite </a:t>
            </a:r>
            <a:r>
              <a:rPr sz="1600" spc="20" dirty="0">
                <a:latin typeface="Times New Roman"/>
                <a:cs typeface="Times New Roman"/>
              </a:rPr>
              <a:t>doit </a:t>
            </a:r>
            <a:r>
              <a:rPr sz="1600" spc="50" dirty="0" err="1">
                <a:latin typeface="Times New Roman"/>
                <a:cs typeface="Times New Roman"/>
              </a:rPr>
              <a:t>obligatoirement</a:t>
            </a:r>
            <a:r>
              <a:rPr sz="1600" spc="-265" dirty="0">
                <a:latin typeface="Times New Roman"/>
                <a:cs typeface="Times New Roman"/>
              </a:rPr>
              <a:t> </a:t>
            </a:r>
            <a:r>
              <a:rPr lang="fr-FR" sz="1600" spc="114" dirty="0">
                <a:latin typeface="Times New Roman"/>
                <a:cs typeface="Times New Roman"/>
              </a:rPr>
              <a:t>être</a:t>
            </a:r>
            <a:r>
              <a:rPr sz="1600" spc="114" dirty="0">
                <a:latin typeface="Times New Roman"/>
                <a:cs typeface="Times New Roman"/>
              </a:rPr>
              <a:t>  </a:t>
            </a:r>
            <a:r>
              <a:rPr sz="1600" spc="100" dirty="0" err="1">
                <a:latin typeface="Times New Roman"/>
                <a:cs typeface="Times New Roman"/>
              </a:rPr>
              <a:t>marqué</a:t>
            </a:r>
            <a:r>
              <a:rPr lang="fr-FR" sz="1600" spc="100" dirty="0">
                <a:latin typeface="Times New Roman"/>
                <a:cs typeface="Times New Roman"/>
              </a:rPr>
              <a:t>e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75" dirty="0">
                <a:latin typeface="Times New Roman"/>
                <a:cs typeface="Times New Roman"/>
              </a:rPr>
              <a:t>abstraite.</a:t>
            </a:r>
            <a:endParaRPr sz="160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Times New Roman"/>
              <a:buChar char="–"/>
            </a:pPr>
            <a:endParaRPr sz="25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1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35" dirty="0">
                <a:latin typeface="Times New Roman"/>
                <a:cs typeface="Times New Roman"/>
              </a:rPr>
              <a:t>Implicitement, </a:t>
            </a:r>
            <a:r>
              <a:rPr sz="1800" spc="95" dirty="0">
                <a:latin typeface="Times New Roman"/>
                <a:cs typeface="Times New Roman"/>
              </a:rPr>
              <a:t>toutes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75" dirty="0">
                <a:latin typeface="Times New Roman"/>
                <a:cs typeface="Times New Roman"/>
              </a:rPr>
              <a:t>interfaces </a:t>
            </a:r>
            <a:r>
              <a:rPr sz="1800" spc="95" dirty="0">
                <a:latin typeface="Times New Roman"/>
                <a:cs typeface="Times New Roman"/>
              </a:rPr>
              <a:t>sont </a:t>
            </a:r>
            <a:r>
              <a:rPr sz="1800" spc="90" dirty="0">
                <a:latin typeface="Times New Roman"/>
                <a:cs typeface="Times New Roman"/>
              </a:rPr>
              <a:t>abstraites, </a:t>
            </a:r>
            <a:r>
              <a:rPr sz="1800" spc="10" dirty="0">
                <a:latin typeface="Times New Roman"/>
                <a:cs typeface="Times New Roman"/>
              </a:rPr>
              <a:t>l'utilisation </a:t>
            </a:r>
            <a:r>
              <a:rPr sz="1800" spc="90" dirty="0">
                <a:latin typeface="Times New Roman"/>
                <a:cs typeface="Times New Roman"/>
              </a:rPr>
              <a:t>du </a:t>
            </a:r>
            <a:r>
              <a:rPr sz="1800" spc="55" dirty="0">
                <a:latin typeface="Times New Roman"/>
                <a:cs typeface="Times New Roman"/>
              </a:rPr>
              <a:t>mot </a:t>
            </a:r>
            <a:r>
              <a:rPr sz="1800" spc="25" dirty="0">
                <a:latin typeface="Times New Roman"/>
                <a:cs typeface="Times New Roman"/>
              </a:rPr>
              <a:t>clef </a:t>
            </a:r>
            <a:r>
              <a:rPr sz="1800" spc="100" dirty="0">
                <a:latin typeface="Times New Roman"/>
                <a:cs typeface="Times New Roman"/>
              </a:rPr>
              <a:t>«  </a:t>
            </a:r>
            <a:r>
              <a:rPr sz="1800" spc="95" dirty="0">
                <a:latin typeface="Times New Roman"/>
                <a:cs typeface="Times New Roman"/>
              </a:rPr>
              <a:t>abstract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125" dirty="0">
                <a:latin typeface="Times New Roman"/>
                <a:cs typeface="Times New Roman"/>
              </a:rPr>
              <a:t>est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obsolète.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8555" y="5392939"/>
            <a:ext cx="6934200" cy="629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1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40" dirty="0">
                <a:latin typeface="Times New Roman"/>
                <a:cs typeface="Times New Roman"/>
              </a:rPr>
              <a:t>Le </a:t>
            </a:r>
            <a:r>
              <a:rPr sz="1800" spc="45" dirty="0">
                <a:latin typeface="Times New Roman"/>
                <a:cs typeface="Times New Roman"/>
              </a:rPr>
              <a:t>modificateur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95" dirty="0">
                <a:latin typeface="Times New Roman"/>
                <a:cs typeface="Times New Roman"/>
              </a:rPr>
              <a:t>abstract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35" dirty="0">
                <a:latin typeface="Times New Roman"/>
                <a:cs typeface="Times New Roman"/>
              </a:rPr>
              <a:t>intervient </a:t>
            </a:r>
            <a:r>
              <a:rPr sz="1800" spc="140" dirty="0">
                <a:latin typeface="Times New Roman"/>
                <a:cs typeface="Times New Roman"/>
              </a:rPr>
              <a:t>en </a:t>
            </a:r>
            <a:r>
              <a:rPr sz="1800" spc="85" dirty="0">
                <a:latin typeface="Times New Roman"/>
                <a:cs typeface="Times New Roman"/>
              </a:rPr>
              <a:t>complément </a:t>
            </a:r>
            <a:r>
              <a:rPr sz="1800" spc="160" dirty="0">
                <a:latin typeface="Times New Roman"/>
                <a:cs typeface="Times New Roman"/>
              </a:rPr>
              <a:t>des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autres  </a:t>
            </a:r>
            <a:r>
              <a:rPr sz="1800" spc="55" dirty="0">
                <a:latin typeface="Times New Roman"/>
                <a:cs typeface="Times New Roman"/>
              </a:rPr>
              <a:t>modificateurs </a:t>
            </a:r>
            <a:r>
              <a:rPr sz="1800" spc="114" dirty="0">
                <a:latin typeface="Times New Roman"/>
                <a:cs typeface="Times New Roman"/>
              </a:rPr>
              <a:t>comme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25" dirty="0">
                <a:latin typeface="Times New Roman"/>
                <a:cs typeface="Times New Roman"/>
              </a:rPr>
              <a:t>public </a:t>
            </a:r>
            <a:r>
              <a:rPr sz="1800" spc="100" dirty="0">
                <a:latin typeface="Times New Roman"/>
                <a:cs typeface="Times New Roman"/>
              </a:rPr>
              <a:t>» ou « </a:t>
            </a:r>
            <a:r>
              <a:rPr sz="1800" spc="50" dirty="0">
                <a:latin typeface="Times New Roman"/>
                <a:cs typeface="Times New Roman"/>
              </a:rPr>
              <a:t>private</a:t>
            </a:r>
            <a:r>
              <a:rPr sz="1800" spc="-17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1625" y="833088"/>
            <a:ext cx="59632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Le </a:t>
            </a:r>
            <a:r>
              <a:rPr spc="125" dirty="0"/>
              <a:t>modificateur </a:t>
            </a:r>
            <a:r>
              <a:rPr spc="245" dirty="0"/>
              <a:t>« </a:t>
            </a:r>
            <a:r>
              <a:rPr spc="-5" dirty="0"/>
              <a:t>final</a:t>
            </a:r>
            <a:r>
              <a:rPr spc="-114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2053847"/>
            <a:ext cx="7217409" cy="4215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4732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Times New Roman"/>
                <a:cs typeface="Times New Roman"/>
              </a:rPr>
              <a:t>Une </a:t>
            </a:r>
            <a:r>
              <a:rPr sz="1800" spc="114" dirty="0">
                <a:latin typeface="Times New Roman"/>
                <a:cs typeface="Times New Roman"/>
              </a:rPr>
              <a:t>classe,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35" dirty="0">
                <a:latin typeface="Times New Roman"/>
                <a:cs typeface="Times New Roman"/>
              </a:rPr>
              <a:t>attribut,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105" dirty="0">
                <a:latin typeface="Times New Roman"/>
                <a:cs typeface="Times New Roman"/>
              </a:rPr>
              <a:t>méthode </a:t>
            </a:r>
            <a:r>
              <a:rPr sz="1800" spc="100" dirty="0">
                <a:latin typeface="Times New Roman"/>
                <a:cs typeface="Times New Roman"/>
              </a:rPr>
              <a:t>et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60" dirty="0">
                <a:latin typeface="Times New Roman"/>
                <a:cs typeface="Times New Roman"/>
              </a:rPr>
              <a:t>interface </a:t>
            </a:r>
            <a:r>
              <a:rPr sz="1800" spc="95" dirty="0">
                <a:latin typeface="Times New Roman"/>
                <a:cs typeface="Times New Roman"/>
              </a:rPr>
              <a:t>peuvent</a:t>
            </a:r>
            <a:r>
              <a:rPr sz="1800" spc="-26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être  </a:t>
            </a:r>
            <a:r>
              <a:rPr sz="1800" spc="70" dirty="0">
                <a:latin typeface="Times New Roman"/>
                <a:cs typeface="Times New Roman"/>
              </a:rPr>
              <a:t>spécifiés </a:t>
            </a:r>
            <a:r>
              <a:rPr sz="1800" spc="114" dirty="0">
                <a:latin typeface="Times New Roman"/>
                <a:cs typeface="Times New Roman"/>
              </a:rPr>
              <a:t>comme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-5" dirty="0">
                <a:latin typeface="Times New Roman"/>
                <a:cs typeface="Times New Roman"/>
              </a:rPr>
              <a:t>final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100" dirty="0">
                <a:latin typeface="Times New Roman"/>
                <a:cs typeface="Times New Roman"/>
              </a:rPr>
              <a:t>On </a:t>
            </a:r>
            <a:r>
              <a:rPr sz="1800" spc="45" dirty="0">
                <a:latin typeface="Times New Roman"/>
                <a:cs typeface="Times New Roman"/>
              </a:rPr>
              <a:t>emploi le </a:t>
            </a:r>
            <a:r>
              <a:rPr sz="1800" spc="55" dirty="0">
                <a:latin typeface="Times New Roman"/>
                <a:cs typeface="Times New Roman"/>
              </a:rPr>
              <a:t>mot </a:t>
            </a:r>
            <a:r>
              <a:rPr sz="1800" spc="25" dirty="0">
                <a:latin typeface="Times New Roman"/>
                <a:cs typeface="Times New Roman"/>
              </a:rPr>
              <a:t>clef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solidFill>
                  <a:srgbClr val="FF0000"/>
                </a:solidFill>
                <a:latin typeface="Times New Roman"/>
                <a:cs typeface="Times New Roman"/>
              </a:rPr>
              <a:t>final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65" dirty="0">
                <a:latin typeface="Times New Roman"/>
                <a:cs typeface="Times New Roman"/>
              </a:rPr>
              <a:t>pour </a:t>
            </a:r>
            <a:r>
              <a:rPr sz="1800" spc="70" dirty="0">
                <a:latin typeface="Times New Roman"/>
                <a:cs typeface="Times New Roman"/>
              </a:rPr>
              <a:t>signaler </a:t>
            </a:r>
            <a:r>
              <a:rPr sz="1800" spc="75" dirty="0">
                <a:latin typeface="Times New Roman"/>
                <a:cs typeface="Times New Roman"/>
              </a:rPr>
              <a:t>qu'un </a:t>
            </a:r>
            <a:r>
              <a:rPr sz="1800" spc="95" dirty="0">
                <a:latin typeface="Times New Roman"/>
                <a:cs typeface="Times New Roman"/>
              </a:rPr>
              <a:t>élément </a:t>
            </a:r>
            <a:r>
              <a:rPr sz="1800" spc="125" dirty="0">
                <a:latin typeface="Times New Roman"/>
                <a:cs typeface="Times New Roman"/>
              </a:rPr>
              <a:t>est</a:t>
            </a:r>
            <a:r>
              <a:rPr sz="1800" spc="-15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final.</a:t>
            </a:r>
            <a:endParaRPr sz="1800">
              <a:latin typeface="Times New Roman"/>
              <a:cs typeface="Times New Roman"/>
            </a:endParaRPr>
          </a:p>
          <a:p>
            <a:pPr marL="355600" marR="257175" indent="-342900" algn="just">
              <a:lnSpc>
                <a:spcPct val="100000"/>
              </a:lnSpc>
              <a:spcBef>
                <a:spcPts val="1730"/>
              </a:spcBef>
              <a:buChar char="•"/>
              <a:tabLst>
                <a:tab pos="355600" algn="l"/>
              </a:tabLst>
            </a:pPr>
            <a:r>
              <a:rPr sz="1800" spc="120" dirty="0">
                <a:latin typeface="Times New Roman"/>
                <a:cs typeface="Times New Roman"/>
              </a:rPr>
              <a:t>Dans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150" dirty="0">
                <a:latin typeface="Times New Roman"/>
                <a:cs typeface="Times New Roman"/>
              </a:rPr>
              <a:t>ce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60" dirty="0">
                <a:latin typeface="Times New Roman"/>
                <a:cs typeface="Times New Roman"/>
              </a:rPr>
              <a:t>cas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on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ne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pourra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60" dirty="0">
                <a:latin typeface="Times New Roman"/>
                <a:cs typeface="Times New Roman"/>
              </a:rPr>
              <a:t>pas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soit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surcharger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dans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65" dirty="0">
                <a:latin typeface="Times New Roman"/>
                <a:cs typeface="Times New Roman"/>
              </a:rPr>
              <a:t>cas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d'une  </a:t>
            </a:r>
            <a:r>
              <a:rPr sz="1800" spc="114" dirty="0">
                <a:latin typeface="Times New Roman"/>
                <a:cs typeface="Times New Roman"/>
              </a:rPr>
              <a:t>classe, </a:t>
            </a:r>
            <a:r>
              <a:rPr sz="1800" spc="95" dirty="0">
                <a:latin typeface="Times New Roman"/>
                <a:cs typeface="Times New Roman"/>
              </a:rPr>
              <a:t>d'une </a:t>
            </a:r>
            <a:r>
              <a:rPr sz="1800" spc="110" dirty="0">
                <a:latin typeface="Times New Roman"/>
                <a:cs typeface="Times New Roman"/>
              </a:rPr>
              <a:t>méthode </a:t>
            </a:r>
            <a:r>
              <a:rPr sz="1800" spc="90" dirty="0">
                <a:latin typeface="Times New Roman"/>
                <a:cs typeface="Times New Roman"/>
              </a:rPr>
              <a:t>ou </a:t>
            </a:r>
            <a:r>
              <a:rPr sz="1800" spc="100" dirty="0">
                <a:latin typeface="Times New Roman"/>
                <a:cs typeface="Times New Roman"/>
              </a:rPr>
              <a:t>d'une </a:t>
            </a:r>
            <a:r>
              <a:rPr sz="1800" spc="60" dirty="0">
                <a:latin typeface="Times New Roman"/>
                <a:cs typeface="Times New Roman"/>
              </a:rPr>
              <a:t>interface </a:t>
            </a:r>
            <a:r>
              <a:rPr sz="1800" spc="25" dirty="0">
                <a:latin typeface="Times New Roman"/>
                <a:cs typeface="Times New Roman"/>
              </a:rPr>
              <a:t>), </a:t>
            </a:r>
            <a:r>
              <a:rPr sz="1800" spc="40" dirty="0">
                <a:latin typeface="Times New Roman"/>
                <a:cs typeface="Times New Roman"/>
              </a:rPr>
              <a:t>soit </a:t>
            </a:r>
            <a:r>
              <a:rPr sz="1800" spc="20" dirty="0">
                <a:latin typeface="Times New Roman"/>
                <a:cs typeface="Times New Roman"/>
              </a:rPr>
              <a:t>modifier </a:t>
            </a:r>
            <a:r>
              <a:rPr sz="1800" dirty="0">
                <a:latin typeface="Times New Roman"/>
                <a:cs typeface="Times New Roman"/>
              </a:rPr>
              <a:t>(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45" dirty="0">
                <a:latin typeface="Times New Roman"/>
                <a:cs typeface="Times New Roman"/>
              </a:rPr>
              <a:t>le  </a:t>
            </a:r>
            <a:r>
              <a:rPr sz="1800" spc="160" dirty="0">
                <a:latin typeface="Times New Roman"/>
                <a:cs typeface="Times New Roman"/>
              </a:rPr>
              <a:t>cas </a:t>
            </a:r>
            <a:r>
              <a:rPr sz="1800" spc="75" dirty="0">
                <a:latin typeface="Times New Roman"/>
                <a:cs typeface="Times New Roman"/>
              </a:rPr>
              <a:t>d'un </a:t>
            </a:r>
            <a:r>
              <a:rPr sz="1800" spc="30" dirty="0">
                <a:latin typeface="Times New Roman"/>
                <a:cs typeface="Times New Roman"/>
              </a:rPr>
              <a:t>attribut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80" dirty="0">
                <a:latin typeface="Times New Roman"/>
                <a:cs typeface="Times New Roman"/>
              </a:rPr>
              <a:t>Exemple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Exemple</a:t>
            </a:r>
            <a:endParaRPr sz="18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434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1612265">
              <a:lnSpc>
                <a:spcPct val="100000"/>
              </a:lnSpc>
              <a:spcBef>
                <a:spcPts val="430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final </a:t>
            </a:r>
            <a:r>
              <a:rPr sz="1800" spc="-110" dirty="0">
                <a:latin typeface="Times New Roman"/>
                <a:cs typeface="Times New Roman"/>
              </a:rPr>
              <a:t>float </a:t>
            </a:r>
            <a:r>
              <a:rPr sz="1800" spc="-135" dirty="0">
                <a:latin typeface="Times New Roman"/>
                <a:cs typeface="Times New Roman"/>
              </a:rPr>
              <a:t>pi </a:t>
            </a:r>
            <a:r>
              <a:rPr sz="1800" spc="-155" dirty="0">
                <a:latin typeface="Times New Roman"/>
                <a:cs typeface="Times New Roman"/>
              </a:rPr>
              <a:t>=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3.14;</a:t>
            </a:r>
            <a:endParaRPr sz="18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430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2679" y="833088"/>
            <a:ext cx="3881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A </a:t>
            </a:r>
            <a:r>
              <a:rPr spc="240" dirty="0"/>
              <a:t>vous </a:t>
            </a:r>
            <a:r>
              <a:rPr spc="375" dirty="0"/>
              <a:t>de</a:t>
            </a:r>
            <a:r>
              <a:rPr spc="65" dirty="0"/>
              <a:t> </a:t>
            </a:r>
            <a:r>
              <a:rPr spc="145" dirty="0"/>
              <a:t>jouer</a:t>
            </a:r>
          </a:p>
        </p:txBody>
      </p:sp>
      <p:sp>
        <p:nvSpPr>
          <p:cNvPr id="3" name="object 3"/>
          <p:cNvSpPr/>
          <p:nvPr/>
        </p:nvSpPr>
        <p:spPr>
          <a:xfrm>
            <a:off x="1751690" y="1979676"/>
            <a:ext cx="3838569" cy="44674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008572" y="2006631"/>
            <a:ext cx="3351529" cy="3865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145">
              <a:lnSpc>
                <a:spcPct val="100000"/>
              </a:lnSpc>
              <a:spcBef>
                <a:spcPts val="100"/>
              </a:spcBef>
            </a:pPr>
            <a:r>
              <a:rPr sz="1800" spc="114" dirty="0">
                <a:latin typeface="Times New Roman"/>
                <a:cs typeface="Times New Roman"/>
              </a:rPr>
              <a:t>Créez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140" dirty="0">
                <a:latin typeface="Times New Roman"/>
                <a:cs typeface="Times New Roman"/>
              </a:rPr>
              <a:t>classes </a:t>
            </a:r>
            <a:r>
              <a:rPr sz="1800" spc="100" dirty="0">
                <a:latin typeface="Times New Roman"/>
                <a:cs typeface="Times New Roman"/>
              </a:rPr>
              <a:t>et </a:t>
            </a:r>
            <a:r>
              <a:rPr sz="1800" spc="75" dirty="0">
                <a:latin typeface="Times New Roman"/>
                <a:cs typeface="Times New Roman"/>
              </a:rPr>
              <a:t>interfaces  </a:t>
            </a:r>
            <a:r>
              <a:rPr sz="1800" spc="95" dirty="0">
                <a:latin typeface="Times New Roman"/>
                <a:cs typeface="Times New Roman"/>
              </a:rPr>
              <a:t>suivantes </a:t>
            </a:r>
            <a:r>
              <a:rPr sz="1800" spc="120" dirty="0">
                <a:latin typeface="Times New Roman"/>
                <a:cs typeface="Times New Roman"/>
              </a:rPr>
              <a:t>sachant </a:t>
            </a:r>
            <a:r>
              <a:rPr sz="1800" spc="130" dirty="0">
                <a:latin typeface="Times New Roman"/>
                <a:cs typeface="Times New Roman"/>
              </a:rPr>
              <a:t>que </a:t>
            </a:r>
            <a:r>
              <a:rPr sz="1800" spc="45" dirty="0">
                <a:latin typeface="Times New Roman"/>
                <a:cs typeface="Times New Roman"/>
              </a:rPr>
              <a:t>le play</a:t>
            </a:r>
            <a:r>
              <a:rPr sz="1800" spc="-14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  </a:t>
            </a:r>
            <a:r>
              <a:rPr sz="1800" spc="20" dirty="0">
                <a:latin typeface="Times New Roman"/>
                <a:cs typeface="Times New Roman"/>
              </a:rPr>
              <a:t>Wind </a:t>
            </a:r>
            <a:r>
              <a:rPr sz="1800" spc="35" dirty="0">
                <a:latin typeface="Times New Roman"/>
                <a:cs typeface="Times New Roman"/>
              </a:rPr>
              <a:t>affiche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Fiouuuuuuu</a:t>
            </a:r>
            <a:endParaRPr sz="1800">
              <a:latin typeface="Times New Roman"/>
              <a:cs typeface="Times New Roman"/>
            </a:endParaRPr>
          </a:p>
          <a:p>
            <a:pPr marL="12700" marR="593090">
              <a:lnSpc>
                <a:spcPct val="100000"/>
              </a:lnSpc>
            </a:pPr>
            <a:r>
              <a:rPr sz="1800" spc="35" dirty="0">
                <a:latin typeface="Times New Roman"/>
                <a:cs typeface="Times New Roman"/>
              </a:rPr>
              <a:t>Celui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95" dirty="0">
                <a:latin typeface="Times New Roman"/>
                <a:cs typeface="Times New Roman"/>
              </a:rPr>
              <a:t>percussion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affiche  </a:t>
            </a:r>
            <a:r>
              <a:rPr sz="1800" spc="114" dirty="0">
                <a:latin typeface="Times New Roman"/>
                <a:cs typeface="Times New Roman"/>
              </a:rPr>
              <a:t>Poum</a:t>
            </a:r>
            <a:endParaRPr sz="1800">
              <a:latin typeface="Times New Roman"/>
              <a:cs typeface="Times New Roman"/>
            </a:endParaRPr>
          </a:p>
          <a:p>
            <a:pPr marL="12700" marR="135890">
              <a:lnSpc>
                <a:spcPct val="100000"/>
              </a:lnSpc>
            </a:pPr>
            <a:r>
              <a:rPr sz="1800" spc="105" dirty="0">
                <a:latin typeface="Times New Roman"/>
                <a:cs typeface="Times New Roman"/>
              </a:rPr>
              <a:t>Surchargez </a:t>
            </a:r>
            <a:r>
              <a:rPr sz="1800" spc="30" dirty="0">
                <a:latin typeface="Times New Roman"/>
                <a:cs typeface="Times New Roman"/>
              </a:rPr>
              <a:t>celui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40" dirty="0">
                <a:latin typeface="Times New Roman"/>
                <a:cs typeface="Times New Roman"/>
              </a:rPr>
              <a:t>WoodWind  </a:t>
            </a:r>
            <a:r>
              <a:rPr sz="1800" spc="65" dirty="0">
                <a:latin typeface="Times New Roman"/>
                <a:cs typeface="Times New Roman"/>
              </a:rPr>
              <a:t>pour </a:t>
            </a:r>
            <a:r>
              <a:rPr sz="1800" spc="-45" dirty="0">
                <a:latin typeface="Times New Roman"/>
                <a:cs typeface="Times New Roman"/>
              </a:rPr>
              <a:t>qu’il </a:t>
            </a:r>
            <a:r>
              <a:rPr sz="1800" spc="35" dirty="0">
                <a:latin typeface="Times New Roman"/>
                <a:cs typeface="Times New Roman"/>
              </a:rPr>
              <a:t>affiche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Wiouuuuuuu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97155">
              <a:lnSpc>
                <a:spcPct val="100000"/>
              </a:lnSpc>
            </a:pPr>
            <a:r>
              <a:rPr sz="1800" spc="114" dirty="0">
                <a:latin typeface="Times New Roman"/>
                <a:cs typeface="Times New Roman"/>
              </a:rPr>
              <a:t>Créez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95" dirty="0">
                <a:latin typeface="Times New Roman"/>
                <a:cs typeface="Times New Roman"/>
              </a:rPr>
              <a:t>instance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20" dirty="0">
                <a:latin typeface="Times New Roman"/>
                <a:cs typeface="Times New Roman"/>
              </a:rPr>
              <a:t>Wind </a:t>
            </a:r>
            <a:r>
              <a:rPr sz="1800" spc="100" dirty="0">
                <a:latin typeface="Times New Roman"/>
                <a:cs typeface="Times New Roman"/>
              </a:rPr>
              <a:t>et 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0" dirty="0">
                <a:latin typeface="Times New Roman"/>
                <a:cs typeface="Times New Roman"/>
              </a:rPr>
              <a:t>WoodWind, </a:t>
            </a:r>
            <a:r>
              <a:rPr sz="1800" spc="55" dirty="0">
                <a:latin typeface="Times New Roman"/>
                <a:cs typeface="Times New Roman"/>
              </a:rPr>
              <a:t>ainsi </a:t>
            </a:r>
            <a:r>
              <a:rPr sz="1800" spc="130" dirty="0">
                <a:latin typeface="Times New Roman"/>
                <a:cs typeface="Times New Roman"/>
              </a:rPr>
              <a:t>que</a:t>
            </a:r>
            <a:r>
              <a:rPr sz="1800" spc="-13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  </a:t>
            </a:r>
            <a:r>
              <a:rPr sz="1800" spc="105" dirty="0">
                <a:latin typeface="Times New Roman"/>
                <a:cs typeface="Times New Roman"/>
              </a:rPr>
              <a:t>Percussion </a:t>
            </a:r>
            <a:r>
              <a:rPr sz="1800" spc="90" dirty="0">
                <a:latin typeface="Times New Roman"/>
                <a:cs typeface="Times New Roman"/>
              </a:rPr>
              <a:t>et </a:t>
            </a:r>
            <a:r>
              <a:rPr sz="1800" spc="114" dirty="0">
                <a:latin typeface="Times New Roman"/>
                <a:cs typeface="Times New Roman"/>
              </a:rPr>
              <a:t>testez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la…..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spc="50" dirty="0">
                <a:latin typeface="Times New Roman"/>
                <a:cs typeface="Times New Roman"/>
              </a:rPr>
              <a:t>Si </a:t>
            </a:r>
            <a:r>
              <a:rPr sz="1800" spc="90" dirty="0">
                <a:latin typeface="Times New Roman"/>
                <a:cs typeface="Times New Roman"/>
              </a:rPr>
              <a:t>vous </a:t>
            </a:r>
            <a:r>
              <a:rPr sz="1800" spc="145" dirty="0">
                <a:latin typeface="Times New Roman"/>
                <a:cs typeface="Times New Roman"/>
              </a:rPr>
              <a:t>êtes </a:t>
            </a:r>
            <a:r>
              <a:rPr sz="1800" spc="95" dirty="0">
                <a:latin typeface="Times New Roman"/>
                <a:cs typeface="Times New Roman"/>
              </a:rPr>
              <a:t>sur </a:t>
            </a:r>
            <a:r>
              <a:rPr sz="1800" spc="60" dirty="0">
                <a:latin typeface="Times New Roman"/>
                <a:cs typeface="Times New Roman"/>
              </a:rPr>
              <a:t>Eclipse, </a:t>
            </a:r>
            <a:r>
              <a:rPr sz="1800" spc="-105" dirty="0">
                <a:latin typeface="Times New Roman"/>
                <a:cs typeface="Times New Roman"/>
              </a:rPr>
              <a:t>il </a:t>
            </a:r>
            <a:r>
              <a:rPr sz="1800" spc="125" dirty="0">
                <a:latin typeface="Times New Roman"/>
                <a:cs typeface="Times New Roman"/>
              </a:rPr>
              <a:t>est  </a:t>
            </a:r>
            <a:r>
              <a:rPr sz="1800" spc="114" dirty="0">
                <a:latin typeface="Times New Roman"/>
                <a:cs typeface="Times New Roman"/>
              </a:rPr>
              <a:t>temps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50" dirty="0">
                <a:latin typeface="Times New Roman"/>
                <a:cs typeface="Times New Roman"/>
              </a:rPr>
              <a:t>découvrir </a:t>
            </a:r>
            <a:r>
              <a:rPr sz="1800" spc="45" dirty="0">
                <a:latin typeface="Times New Roman"/>
                <a:cs typeface="Times New Roman"/>
              </a:rPr>
              <a:t>le</a:t>
            </a:r>
            <a:r>
              <a:rPr sz="1800" spc="-1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clic-droit…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4378" y="833088"/>
            <a:ext cx="60585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75" dirty="0"/>
              <a:t>Quelques </a:t>
            </a:r>
            <a:r>
              <a:rPr spc="240" dirty="0"/>
              <a:t>atouts </a:t>
            </a:r>
            <a:r>
              <a:rPr spc="375" dirty="0"/>
              <a:t>de</a:t>
            </a:r>
            <a:r>
              <a:rPr spc="-204" dirty="0"/>
              <a:t> </a:t>
            </a:r>
            <a:r>
              <a:rPr spc="185" dirty="0"/>
              <a:t>java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7" y="2198668"/>
            <a:ext cx="7281545" cy="4641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Char char="•"/>
              <a:tabLst>
                <a:tab pos="354330" algn="l"/>
                <a:tab pos="354965" algn="l"/>
              </a:tabLst>
            </a:pPr>
            <a:r>
              <a:rPr sz="3200" spc="175" dirty="0">
                <a:latin typeface="Times New Roman"/>
                <a:cs typeface="Times New Roman"/>
              </a:rPr>
              <a:t>Les </a:t>
            </a:r>
            <a:r>
              <a:rPr sz="3200" spc="85" dirty="0">
                <a:latin typeface="Times New Roman"/>
                <a:cs typeface="Times New Roman"/>
              </a:rPr>
              <a:t>principaux </a:t>
            </a:r>
            <a:r>
              <a:rPr sz="3200" spc="175" dirty="0">
                <a:latin typeface="Times New Roman"/>
                <a:cs typeface="Times New Roman"/>
              </a:rPr>
              <a:t>atouts </a:t>
            </a:r>
            <a:r>
              <a:rPr sz="3200" spc="275" dirty="0">
                <a:latin typeface="Times New Roman"/>
                <a:cs typeface="Times New Roman"/>
              </a:rPr>
              <a:t>de </a:t>
            </a:r>
            <a:r>
              <a:rPr sz="3200" spc="125" dirty="0">
                <a:latin typeface="Times New Roman"/>
                <a:cs typeface="Times New Roman"/>
              </a:rPr>
              <a:t>java</a:t>
            </a:r>
            <a:r>
              <a:rPr sz="3200" spc="-3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2840"/>
              </a:spcBef>
              <a:buChar char="–"/>
              <a:tabLst>
                <a:tab pos="756920" algn="l"/>
              </a:tabLst>
            </a:pPr>
            <a:r>
              <a:rPr sz="2400" spc="175" dirty="0">
                <a:latin typeface="Times New Roman"/>
                <a:cs typeface="Times New Roman"/>
              </a:rPr>
              <a:t>génère </a:t>
            </a:r>
            <a:r>
              <a:rPr sz="2400" spc="215" dirty="0">
                <a:latin typeface="Times New Roman"/>
                <a:cs typeface="Times New Roman"/>
              </a:rPr>
              <a:t>des </a:t>
            </a:r>
            <a:r>
              <a:rPr sz="2400" spc="85" dirty="0">
                <a:latin typeface="Times New Roman"/>
                <a:cs typeface="Times New Roman"/>
              </a:rPr>
              <a:t>applications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110" dirty="0">
                <a:latin typeface="Times New Roman"/>
                <a:cs typeface="Times New Roman"/>
              </a:rPr>
              <a:t>portables,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Times New Roman"/>
              <a:buChar char="–"/>
            </a:pPr>
            <a:endParaRPr sz="225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920" algn="l"/>
              </a:tabLst>
            </a:pPr>
            <a:r>
              <a:rPr sz="2400" spc="135" dirty="0">
                <a:latin typeface="Times New Roman"/>
                <a:cs typeface="Times New Roman"/>
              </a:rPr>
              <a:t>un </a:t>
            </a:r>
            <a:r>
              <a:rPr sz="2400" spc="150" dirty="0">
                <a:latin typeface="Times New Roman"/>
                <a:cs typeface="Times New Roman"/>
              </a:rPr>
              <a:t>langage </a:t>
            </a:r>
            <a:r>
              <a:rPr sz="2400" spc="85" dirty="0">
                <a:latin typeface="Times New Roman"/>
                <a:cs typeface="Times New Roman"/>
              </a:rPr>
              <a:t>simple </a:t>
            </a:r>
            <a:r>
              <a:rPr sz="2400" spc="125" dirty="0">
                <a:latin typeface="Times New Roman"/>
                <a:cs typeface="Times New Roman"/>
              </a:rPr>
              <a:t>et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120" dirty="0">
                <a:latin typeface="Times New Roman"/>
                <a:cs typeface="Times New Roman"/>
              </a:rPr>
              <a:t>puissant,</a:t>
            </a:r>
            <a:endParaRPr sz="240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7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135" dirty="0">
                <a:latin typeface="Times New Roman"/>
                <a:cs typeface="Times New Roman"/>
              </a:rPr>
              <a:t>un </a:t>
            </a:r>
            <a:r>
              <a:rPr sz="2400" spc="150" dirty="0">
                <a:latin typeface="Times New Roman"/>
                <a:cs typeface="Times New Roman"/>
              </a:rPr>
              <a:t>langage </a:t>
            </a:r>
            <a:r>
              <a:rPr sz="2400" spc="45" dirty="0">
                <a:latin typeface="Times New Roman"/>
                <a:cs typeface="Times New Roman"/>
              </a:rPr>
              <a:t>qui </a:t>
            </a:r>
            <a:r>
              <a:rPr sz="2400" spc="25" dirty="0">
                <a:latin typeface="Times New Roman"/>
                <a:cs typeface="Times New Roman"/>
              </a:rPr>
              <a:t>introduit </a:t>
            </a:r>
            <a:r>
              <a:rPr sz="2400" spc="105" dirty="0">
                <a:latin typeface="Times New Roman"/>
                <a:cs typeface="Times New Roman"/>
              </a:rPr>
              <a:t>directement </a:t>
            </a:r>
            <a:r>
              <a:rPr sz="2400" spc="50" dirty="0">
                <a:latin typeface="Times New Roman"/>
                <a:cs typeface="Times New Roman"/>
              </a:rPr>
              <a:t>la </a:t>
            </a:r>
            <a:r>
              <a:rPr sz="2400" spc="60" dirty="0">
                <a:latin typeface="Times New Roman"/>
                <a:cs typeface="Times New Roman"/>
              </a:rPr>
              <a:t>notion </a:t>
            </a:r>
            <a:r>
              <a:rPr sz="2400" spc="200" dirty="0">
                <a:latin typeface="Times New Roman"/>
                <a:cs typeface="Times New Roman"/>
              </a:rPr>
              <a:t>de  </a:t>
            </a:r>
            <a:r>
              <a:rPr sz="2400" spc="120" dirty="0">
                <a:latin typeface="Times New Roman"/>
                <a:cs typeface="Times New Roman"/>
              </a:rPr>
              <a:t>thread,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–"/>
            </a:pPr>
            <a:endParaRPr sz="225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920" algn="l"/>
              </a:tabLst>
            </a:pPr>
            <a:r>
              <a:rPr sz="2400" spc="175" dirty="0">
                <a:latin typeface="Times New Roman"/>
                <a:cs typeface="Times New Roman"/>
              </a:rPr>
              <a:t>une </a:t>
            </a:r>
            <a:r>
              <a:rPr sz="2400" dirty="0">
                <a:latin typeface="Times New Roman"/>
                <a:cs typeface="Times New Roman"/>
              </a:rPr>
              <a:t>API </a:t>
            </a:r>
            <a:r>
              <a:rPr sz="2400" spc="130" dirty="0">
                <a:latin typeface="Times New Roman"/>
                <a:cs typeface="Times New Roman"/>
              </a:rPr>
              <a:t>très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75" dirty="0">
                <a:latin typeface="Times New Roman"/>
                <a:cs typeface="Times New Roman"/>
              </a:rPr>
              <a:t>riche,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Times New Roman"/>
              <a:buChar char="–"/>
            </a:pPr>
            <a:endParaRPr sz="225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5"/>
              </a:spcBef>
              <a:buChar char="–"/>
              <a:tabLst>
                <a:tab pos="756920" algn="l"/>
              </a:tabLst>
            </a:pPr>
            <a:r>
              <a:rPr sz="2400" spc="175" dirty="0">
                <a:latin typeface="Times New Roman"/>
                <a:cs typeface="Times New Roman"/>
              </a:rPr>
              <a:t>une </a:t>
            </a:r>
            <a:r>
              <a:rPr sz="2400" spc="110" dirty="0">
                <a:latin typeface="Times New Roman"/>
                <a:cs typeface="Times New Roman"/>
              </a:rPr>
              <a:t>gestion </a:t>
            </a:r>
            <a:r>
              <a:rPr sz="2400" spc="114" dirty="0">
                <a:latin typeface="Times New Roman"/>
                <a:cs typeface="Times New Roman"/>
              </a:rPr>
              <a:t>automatique </a:t>
            </a:r>
            <a:r>
              <a:rPr sz="2400" spc="190" dirty="0">
                <a:latin typeface="Times New Roman"/>
                <a:cs typeface="Times New Roman"/>
              </a:rPr>
              <a:t>de </a:t>
            </a:r>
            <a:r>
              <a:rPr sz="2400" spc="65" dirty="0">
                <a:latin typeface="Times New Roman"/>
                <a:cs typeface="Times New Roman"/>
              </a:rPr>
              <a:t>la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spc="105" dirty="0">
                <a:latin typeface="Times New Roman"/>
                <a:cs typeface="Times New Roman"/>
              </a:rPr>
              <a:t>mémoire.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5248" y="2908863"/>
            <a:ext cx="4573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95" dirty="0"/>
              <a:t>Compléments </a:t>
            </a:r>
            <a:r>
              <a:rPr sz="3600" spc="200" dirty="0"/>
              <a:t>sur</a:t>
            </a:r>
            <a:r>
              <a:rPr sz="3600" spc="-85" dirty="0"/>
              <a:t> </a:t>
            </a:r>
            <a:r>
              <a:rPr sz="3600" spc="150" dirty="0"/>
              <a:t>java</a:t>
            </a:r>
            <a:endParaRPr sz="360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7491" y="833088"/>
            <a:ext cx="50933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355" dirty="0"/>
              <a:t>classes</a:t>
            </a:r>
            <a:r>
              <a:rPr spc="-100" dirty="0"/>
              <a:t> </a:t>
            </a:r>
            <a:r>
              <a:rPr spc="215" dirty="0"/>
              <a:t>internes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35703"/>
            <a:ext cx="8071484" cy="28644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9050" indent="-342900">
              <a:lnSpc>
                <a:spcPct val="130000"/>
              </a:lnSpc>
              <a:spcBef>
                <a:spcPts val="9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interne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uniquement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depuis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java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1.1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)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une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qui  </a:t>
            </a:r>
            <a:r>
              <a:rPr sz="2000" spc="95" dirty="0">
                <a:latin typeface="Times New Roman"/>
                <a:cs typeface="Times New Roman"/>
              </a:rPr>
              <a:t>comporte </a:t>
            </a:r>
            <a:r>
              <a:rPr sz="2000" spc="110" dirty="0">
                <a:latin typeface="Times New Roman"/>
                <a:cs typeface="Times New Roman"/>
              </a:rPr>
              <a:t>deux </a:t>
            </a:r>
            <a:r>
              <a:rPr sz="2000" spc="85" dirty="0">
                <a:latin typeface="Times New Roman"/>
                <a:cs typeface="Times New Roman"/>
              </a:rPr>
              <a:t>propriétés </a:t>
            </a:r>
            <a:r>
              <a:rPr sz="2000" spc="110" dirty="0">
                <a:latin typeface="Times New Roman"/>
                <a:cs typeface="Times New Roman"/>
              </a:rPr>
              <a:t>fondamentales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30000"/>
              </a:lnSpc>
              <a:spcBef>
                <a:spcPts val="4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0" dirty="0">
                <a:latin typeface="Times New Roman"/>
                <a:cs typeface="Times New Roman"/>
              </a:rPr>
              <a:t>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65" dirty="0">
                <a:latin typeface="Times New Roman"/>
                <a:cs typeface="Times New Roman"/>
              </a:rPr>
              <a:t>interne </a:t>
            </a:r>
            <a:r>
              <a:rPr sz="1800" spc="90" dirty="0">
                <a:latin typeface="Times New Roman"/>
                <a:cs typeface="Times New Roman"/>
              </a:rPr>
              <a:t>peut </a:t>
            </a:r>
            <a:r>
              <a:rPr sz="1800" spc="100" dirty="0">
                <a:latin typeface="Times New Roman"/>
                <a:cs typeface="Times New Roman"/>
              </a:rPr>
              <a:t>être </a:t>
            </a:r>
            <a:r>
              <a:rPr sz="1800" spc="35" dirty="0">
                <a:latin typeface="Times New Roman"/>
                <a:cs typeface="Times New Roman"/>
              </a:rPr>
              <a:t>définie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dirty="0">
                <a:latin typeface="Times New Roman"/>
                <a:cs typeface="Times New Roman"/>
              </a:rPr>
              <a:t>l’intérieur </a:t>
            </a:r>
            <a:r>
              <a:rPr sz="1800" spc="100" dirty="0">
                <a:latin typeface="Times New Roman"/>
                <a:cs typeface="Times New Roman"/>
              </a:rPr>
              <a:t>d </a:t>
            </a:r>
            <a:r>
              <a:rPr sz="1800" spc="45" dirty="0">
                <a:latin typeface="Times New Roman"/>
                <a:cs typeface="Times New Roman"/>
              </a:rPr>
              <a:t>’une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114" dirty="0">
                <a:latin typeface="Times New Roman"/>
                <a:cs typeface="Times New Roman"/>
              </a:rPr>
              <a:t>comme</a:t>
            </a:r>
            <a:r>
              <a:rPr sz="1800" spc="-265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un  </a:t>
            </a:r>
            <a:r>
              <a:rPr sz="1800" spc="110" dirty="0">
                <a:latin typeface="Times New Roman"/>
                <a:cs typeface="Times New Roman"/>
              </a:rPr>
              <a:t>membre </a:t>
            </a:r>
            <a:r>
              <a:rPr sz="1800" dirty="0">
                <a:latin typeface="Times New Roman"/>
                <a:cs typeface="Times New Roman"/>
              </a:rPr>
              <a:t>( </a:t>
            </a:r>
            <a:r>
              <a:rPr sz="1800" spc="150" dirty="0">
                <a:latin typeface="Times New Roman"/>
                <a:cs typeface="Times New Roman"/>
              </a:rPr>
              <a:t>au </a:t>
            </a:r>
            <a:r>
              <a:rPr sz="1800" spc="145" dirty="0">
                <a:latin typeface="Times New Roman"/>
                <a:cs typeface="Times New Roman"/>
              </a:rPr>
              <a:t>même </a:t>
            </a:r>
            <a:r>
              <a:rPr sz="1800" spc="15" dirty="0">
                <a:latin typeface="Times New Roman"/>
                <a:cs typeface="Times New Roman"/>
              </a:rPr>
              <a:t>titre </a:t>
            </a:r>
            <a:r>
              <a:rPr sz="1800" spc="60" dirty="0">
                <a:latin typeface="Times New Roman"/>
                <a:cs typeface="Times New Roman"/>
              </a:rPr>
              <a:t>qu’une </a:t>
            </a:r>
            <a:r>
              <a:rPr sz="1800" spc="110" dirty="0">
                <a:latin typeface="Times New Roman"/>
                <a:cs typeface="Times New Roman"/>
              </a:rPr>
              <a:t>méthode </a:t>
            </a:r>
            <a:r>
              <a:rPr sz="1800" spc="15" dirty="0">
                <a:latin typeface="Times New Roman"/>
                <a:cs typeface="Times New Roman"/>
              </a:rPr>
              <a:t>), </a:t>
            </a:r>
            <a:r>
              <a:rPr sz="1800" spc="90" dirty="0">
                <a:latin typeface="Times New Roman"/>
                <a:cs typeface="Times New Roman"/>
              </a:rPr>
              <a:t>ou </a:t>
            </a:r>
            <a:r>
              <a:rPr sz="1800" spc="65" dirty="0">
                <a:latin typeface="Times New Roman"/>
                <a:cs typeface="Times New Roman"/>
              </a:rPr>
              <a:t>bien </a:t>
            </a:r>
            <a:r>
              <a:rPr sz="1800" spc="150" dirty="0">
                <a:latin typeface="Times New Roman"/>
                <a:cs typeface="Times New Roman"/>
              </a:rPr>
              <a:t>au </a:t>
            </a:r>
            <a:r>
              <a:rPr sz="1800" spc="95" dirty="0">
                <a:latin typeface="Times New Roman"/>
                <a:cs typeface="Times New Roman"/>
              </a:rPr>
              <a:t>sein </a:t>
            </a:r>
            <a:r>
              <a:rPr sz="1800" spc="20" dirty="0">
                <a:latin typeface="Times New Roman"/>
                <a:cs typeface="Times New Roman"/>
              </a:rPr>
              <a:t>d’un </a:t>
            </a:r>
            <a:r>
              <a:rPr sz="1800" spc="45" dirty="0">
                <a:latin typeface="Times New Roman"/>
                <a:cs typeface="Times New Roman"/>
              </a:rPr>
              <a:t>bloc  </a:t>
            </a:r>
            <a:r>
              <a:rPr sz="1800" spc="35" dirty="0">
                <a:latin typeface="Times New Roman"/>
                <a:cs typeface="Times New Roman"/>
              </a:rPr>
              <a:t>d’instructions </a:t>
            </a:r>
            <a:r>
              <a:rPr sz="1800" dirty="0">
                <a:latin typeface="Times New Roman"/>
                <a:cs typeface="Times New Roman"/>
              </a:rPr>
              <a:t>( </a:t>
            </a:r>
            <a:r>
              <a:rPr sz="1800" spc="95" dirty="0">
                <a:latin typeface="Times New Roman"/>
                <a:cs typeface="Times New Roman"/>
              </a:rPr>
              <a:t>par </a:t>
            </a:r>
            <a:r>
              <a:rPr sz="1800" spc="90" dirty="0">
                <a:latin typeface="Times New Roman"/>
                <a:cs typeface="Times New Roman"/>
              </a:rPr>
              <a:t>exemple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110" dirty="0">
                <a:latin typeface="Times New Roman"/>
                <a:cs typeface="Times New Roman"/>
              </a:rPr>
              <a:t>méthode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10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50" dirty="0">
                <a:latin typeface="Times New Roman"/>
                <a:cs typeface="Times New Roman"/>
              </a:rPr>
              <a:t>La </a:t>
            </a:r>
            <a:r>
              <a:rPr sz="1800" spc="-5" dirty="0">
                <a:latin typeface="Times New Roman"/>
                <a:cs typeface="Times New Roman"/>
              </a:rPr>
              <a:t>visibilité </a:t>
            </a:r>
            <a:r>
              <a:rPr sz="1800" spc="50" dirty="0">
                <a:latin typeface="Times New Roman"/>
                <a:cs typeface="Times New Roman"/>
              </a:rPr>
              <a:t>d’une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65" dirty="0">
                <a:latin typeface="Times New Roman"/>
                <a:cs typeface="Times New Roman"/>
              </a:rPr>
              <a:t>interne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45" dirty="0">
                <a:latin typeface="Times New Roman"/>
                <a:cs typeface="Times New Roman"/>
              </a:rPr>
              <a:t>même </a:t>
            </a:r>
            <a:r>
              <a:rPr sz="1800" spc="120" dirty="0">
                <a:latin typeface="Times New Roman"/>
                <a:cs typeface="Times New Roman"/>
              </a:rPr>
              <a:t>que </a:t>
            </a:r>
            <a:r>
              <a:rPr sz="1800" spc="55" dirty="0">
                <a:latin typeface="Times New Roman"/>
                <a:cs typeface="Times New Roman"/>
              </a:rPr>
              <a:t>celle </a:t>
            </a:r>
            <a:r>
              <a:rPr sz="1800" spc="15" dirty="0">
                <a:latin typeface="Times New Roman"/>
                <a:cs typeface="Times New Roman"/>
              </a:rPr>
              <a:t>d’un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attribut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5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800" spc="50" dirty="0">
                <a:latin typeface="Times New Roman"/>
                <a:cs typeface="Times New Roman"/>
              </a:rPr>
              <a:t>d’une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classe.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34868" y="576072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533400"/>
                </a:moveTo>
                <a:lnTo>
                  <a:pt x="0" y="533400"/>
                </a:lnTo>
                <a:lnTo>
                  <a:pt x="304800" y="0"/>
                </a:lnTo>
                <a:lnTo>
                  <a:pt x="609600" y="53340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27248" y="5751576"/>
            <a:ext cx="626745" cy="548640"/>
          </a:xfrm>
          <a:custGeom>
            <a:avLst/>
            <a:gdLst/>
            <a:ahLst/>
            <a:cxnLst/>
            <a:rect l="l" t="t" r="r" b="b"/>
            <a:pathLst>
              <a:path w="626745" h="548639">
                <a:moveTo>
                  <a:pt x="626364" y="548640"/>
                </a:moveTo>
                <a:lnTo>
                  <a:pt x="0" y="548640"/>
                </a:lnTo>
                <a:lnTo>
                  <a:pt x="312420" y="0"/>
                </a:lnTo>
                <a:lnTo>
                  <a:pt x="319396" y="12192"/>
                </a:lnTo>
                <a:lnTo>
                  <a:pt x="309372" y="12192"/>
                </a:lnTo>
                <a:lnTo>
                  <a:pt x="313182" y="18859"/>
                </a:lnTo>
                <a:lnTo>
                  <a:pt x="16546" y="537972"/>
                </a:lnTo>
                <a:lnTo>
                  <a:pt x="7620" y="537972"/>
                </a:lnTo>
                <a:lnTo>
                  <a:pt x="12192" y="545592"/>
                </a:lnTo>
                <a:lnTo>
                  <a:pt x="624619" y="545592"/>
                </a:lnTo>
                <a:lnTo>
                  <a:pt x="626364" y="548640"/>
                </a:lnTo>
                <a:close/>
              </a:path>
              <a:path w="626745" h="548639">
                <a:moveTo>
                  <a:pt x="313182" y="18859"/>
                </a:moveTo>
                <a:lnTo>
                  <a:pt x="309372" y="12192"/>
                </a:lnTo>
                <a:lnTo>
                  <a:pt x="316992" y="12192"/>
                </a:lnTo>
                <a:lnTo>
                  <a:pt x="313182" y="18859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313182" y="18859"/>
                </a:lnTo>
                <a:lnTo>
                  <a:pt x="316992" y="12192"/>
                </a:lnTo>
                <a:lnTo>
                  <a:pt x="319396" y="12192"/>
                </a:lnTo>
                <a:lnTo>
                  <a:pt x="620259" y="537972"/>
                </a:lnTo>
                <a:lnTo>
                  <a:pt x="617220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12192" y="545592"/>
                </a:moveTo>
                <a:lnTo>
                  <a:pt x="7620" y="537972"/>
                </a:lnTo>
                <a:lnTo>
                  <a:pt x="16546" y="537972"/>
                </a:lnTo>
                <a:lnTo>
                  <a:pt x="12192" y="545592"/>
                </a:lnTo>
                <a:close/>
              </a:path>
              <a:path w="626745" h="548639">
                <a:moveTo>
                  <a:pt x="614172" y="545592"/>
                </a:moveTo>
                <a:lnTo>
                  <a:pt x="12192" y="545592"/>
                </a:lnTo>
                <a:lnTo>
                  <a:pt x="16546" y="537972"/>
                </a:lnTo>
                <a:lnTo>
                  <a:pt x="609817" y="537972"/>
                </a:lnTo>
                <a:lnTo>
                  <a:pt x="614172" y="545592"/>
                </a:lnTo>
                <a:close/>
              </a:path>
              <a:path w="626745" h="548639">
                <a:moveTo>
                  <a:pt x="624619" y="545592"/>
                </a:moveTo>
                <a:lnTo>
                  <a:pt x="614172" y="545592"/>
                </a:lnTo>
                <a:lnTo>
                  <a:pt x="617220" y="537972"/>
                </a:lnTo>
                <a:lnTo>
                  <a:pt x="620259" y="537972"/>
                </a:lnTo>
                <a:lnTo>
                  <a:pt x="624619" y="545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40429" y="5858256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563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12236" y="6198108"/>
            <a:ext cx="56515" cy="48895"/>
          </a:xfrm>
          <a:custGeom>
            <a:avLst/>
            <a:gdLst/>
            <a:ahLst/>
            <a:cxnLst/>
            <a:rect l="l" t="t" r="r" b="b"/>
            <a:pathLst>
              <a:path w="56514" h="48895">
                <a:moveTo>
                  <a:pt x="56388" y="48768"/>
                </a:moveTo>
                <a:lnTo>
                  <a:pt x="0" y="48768"/>
                </a:lnTo>
                <a:lnTo>
                  <a:pt x="0" y="0"/>
                </a:lnTo>
                <a:lnTo>
                  <a:pt x="56388" y="0"/>
                </a:lnTo>
                <a:lnTo>
                  <a:pt x="56388" y="4876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051748" y="5786112"/>
            <a:ext cx="54546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95" dirty="0">
                <a:solidFill>
                  <a:srgbClr val="FF0000"/>
                </a:solidFill>
                <a:latin typeface="Times New Roman"/>
                <a:cs typeface="Times New Roman"/>
              </a:rPr>
              <a:t>Par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conséquent,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si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la 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classe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interne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est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définie 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au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sein</a:t>
            </a:r>
            <a:r>
              <a:rPr sz="1800" spc="-1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d’un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bloc d 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’instruction,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elle n’est 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utilisable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que depuis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ce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bloc.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1998" y="833088"/>
            <a:ext cx="568579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355" dirty="0"/>
              <a:t>classes</a:t>
            </a:r>
            <a:r>
              <a:rPr spc="-105" dirty="0"/>
              <a:t> </a:t>
            </a:r>
            <a:r>
              <a:rPr spc="310" dirty="0"/>
              <a:t>anonymes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682230" cy="41586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anonyme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une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interne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45" dirty="0">
                <a:latin typeface="Times New Roman"/>
                <a:cs typeface="Times New Roman"/>
              </a:rPr>
              <a:t>définie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95" dirty="0">
                <a:latin typeface="Times New Roman"/>
                <a:cs typeface="Times New Roman"/>
              </a:rPr>
              <a:t>sans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préciser  </a:t>
            </a:r>
            <a:r>
              <a:rPr sz="2000" spc="150" dirty="0">
                <a:latin typeface="Times New Roman"/>
                <a:cs typeface="Times New Roman"/>
              </a:rPr>
              <a:t>son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nom.</a:t>
            </a:r>
            <a:endParaRPr sz="2000">
              <a:latin typeface="Times New Roman"/>
              <a:cs typeface="Times New Roman"/>
            </a:endParaRPr>
          </a:p>
          <a:p>
            <a:pPr marL="355600" marR="303530" indent="-342900">
              <a:lnSpc>
                <a:spcPct val="100000"/>
              </a:lnSpc>
              <a:spcBef>
                <a:spcPts val="1914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65" dirty="0">
                <a:latin typeface="Times New Roman"/>
                <a:cs typeface="Times New Roman"/>
              </a:rPr>
              <a:t>Ce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type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s’utilise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essentiellement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la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gestion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des  </a:t>
            </a:r>
            <a:r>
              <a:rPr sz="2000" spc="145" dirty="0">
                <a:latin typeface="Times New Roman"/>
                <a:cs typeface="Times New Roman"/>
              </a:rPr>
              <a:t>événements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le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85" dirty="0">
                <a:latin typeface="Times New Roman"/>
                <a:cs typeface="Times New Roman"/>
              </a:rPr>
              <a:t>cas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des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interfaces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graphiques.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92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95" dirty="0">
                <a:latin typeface="Times New Roman"/>
                <a:cs typeface="Times New Roman"/>
              </a:rPr>
              <a:t>Exemple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400" spc="-100" dirty="0">
                <a:latin typeface="Times New Roman"/>
                <a:cs typeface="Times New Roman"/>
              </a:rPr>
              <a:t>interface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Exemple</a:t>
            </a:r>
            <a:endParaRPr sz="24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-500" dirty="0">
                <a:latin typeface="Times New Roman"/>
                <a:cs typeface="Times New Roman"/>
              </a:rPr>
              <a:t>{</a:t>
            </a:r>
            <a:endParaRPr sz="240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575"/>
              </a:spcBef>
            </a:pPr>
            <a:r>
              <a:rPr sz="2400" spc="-150" dirty="0">
                <a:latin typeface="Times New Roman"/>
                <a:cs typeface="Times New Roman"/>
              </a:rPr>
              <a:t>public </a:t>
            </a:r>
            <a:r>
              <a:rPr sz="2400" spc="-155" dirty="0">
                <a:latin typeface="Times New Roman"/>
                <a:cs typeface="Times New Roman"/>
              </a:rPr>
              <a:t>int </a:t>
            </a:r>
            <a:r>
              <a:rPr sz="2400" spc="-85" dirty="0">
                <a:latin typeface="Times New Roman"/>
                <a:cs typeface="Times New Roman"/>
              </a:rPr>
              <a:t>add( </a:t>
            </a:r>
            <a:r>
              <a:rPr sz="2400" spc="-155" dirty="0">
                <a:latin typeface="Times New Roman"/>
                <a:cs typeface="Times New Roman"/>
              </a:rPr>
              <a:t>int </a:t>
            </a:r>
            <a:r>
              <a:rPr sz="2400" spc="-100" dirty="0">
                <a:latin typeface="Times New Roman"/>
                <a:cs typeface="Times New Roman"/>
              </a:rPr>
              <a:t>nb1, </a:t>
            </a:r>
            <a:r>
              <a:rPr sz="2400" spc="-165" dirty="0">
                <a:latin typeface="Times New Roman"/>
                <a:cs typeface="Times New Roman"/>
              </a:rPr>
              <a:t>int </a:t>
            </a:r>
            <a:r>
              <a:rPr sz="2400" spc="-120" dirty="0">
                <a:latin typeface="Times New Roman"/>
                <a:cs typeface="Times New Roman"/>
              </a:rPr>
              <a:t>nb2</a:t>
            </a:r>
            <a:r>
              <a:rPr sz="2400" spc="-27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);</a:t>
            </a:r>
            <a:endParaRPr sz="24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-50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1740" marR="5080" indent="-635635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Exemple </a:t>
            </a:r>
            <a:r>
              <a:rPr spc="355" dirty="0"/>
              <a:t>de </a:t>
            </a:r>
            <a:r>
              <a:rPr spc="250" dirty="0"/>
              <a:t>mise </a:t>
            </a:r>
            <a:r>
              <a:rPr spc="355" dirty="0"/>
              <a:t>en</a:t>
            </a:r>
            <a:r>
              <a:rPr spc="-434" dirty="0"/>
              <a:t> </a:t>
            </a:r>
            <a:r>
              <a:rPr spc="350" dirty="0"/>
              <a:t>œuvre  </a:t>
            </a:r>
            <a:r>
              <a:rPr spc="145" dirty="0"/>
              <a:t>d’une </a:t>
            </a:r>
            <a:r>
              <a:rPr spc="335" dirty="0"/>
              <a:t>classe</a:t>
            </a:r>
            <a:r>
              <a:rPr spc="50" dirty="0"/>
              <a:t> </a:t>
            </a:r>
            <a:r>
              <a:rPr spc="280" dirty="0"/>
              <a:t>anonyme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28" y="2305173"/>
            <a:ext cx="7505065" cy="455231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30" dirty="0">
                <a:latin typeface="Times New Roman"/>
                <a:cs typeface="Times New Roman"/>
              </a:rPr>
              <a:t>class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ClasseAnonyme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100" dirty="0">
                <a:latin typeface="Times New Roman"/>
                <a:cs typeface="Times New Roman"/>
              </a:rPr>
              <a:t>Exemple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donneEx()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20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215"/>
              </a:spcBef>
            </a:pPr>
            <a:r>
              <a:rPr sz="1800" spc="-80" dirty="0">
                <a:latin typeface="Times New Roman"/>
                <a:cs typeface="Times New Roman"/>
              </a:rPr>
              <a:t>return </a:t>
            </a:r>
            <a:r>
              <a:rPr sz="1800" spc="-105" dirty="0">
                <a:latin typeface="Times New Roman"/>
                <a:cs typeface="Times New Roman"/>
              </a:rPr>
              <a:t>new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Exemple()</a:t>
            </a:r>
            <a:endParaRPr sz="18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1840864">
              <a:lnSpc>
                <a:spcPct val="100000"/>
              </a:lnSpc>
              <a:spcBef>
                <a:spcPts val="215"/>
              </a:spcBef>
            </a:pPr>
            <a:r>
              <a:rPr sz="1800" spc="-114" dirty="0">
                <a:latin typeface="Times New Roman"/>
                <a:cs typeface="Times New Roman"/>
              </a:rPr>
              <a:t>public int </a:t>
            </a:r>
            <a:r>
              <a:rPr sz="1800" spc="-70" dirty="0">
                <a:latin typeface="Times New Roman"/>
                <a:cs typeface="Times New Roman"/>
              </a:rPr>
              <a:t>add( </a:t>
            </a:r>
            <a:r>
              <a:rPr sz="1800" spc="-125" dirty="0">
                <a:latin typeface="Times New Roman"/>
                <a:cs typeface="Times New Roman"/>
              </a:rPr>
              <a:t>int </a:t>
            </a:r>
            <a:r>
              <a:rPr sz="1800" spc="-80" dirty="0">
                <a:latin typeface="Times New Roman"/>
                <a:cs typeface="Times New Roman"/>
              </a:rPr>
              <a:t>nb1, </a:t>
            </a:r>
            <a:r>
              <a:rPr sz="1800" spc="-125" dirty="0">
                <a:latin typeface="Times New Roman"/>
                <a:cs typeface="Times New Roman"/>
              </a:rPr>
              <a:t>int </a:t>
            </a:r>
            <a:r>
              <a:rPr sz="1800" spc="-85" dirty="0">
                <a:latin typeface="Times New Roman"/>
                <a:cs typeface="Times New Roman"/>
              </a:rPr>
              <a:t>nb2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840864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 </a:t>
            </a:r>
            <a:r>
              <a:rPr sz="1800" spc="-80" dirty="0">
                <a:latin typeface="Times New Roman"/>
                <a:cs typeface="Times New Roman"/>
              </a:rPr>
              <a:t>return </a:t>
            </a:r>
            <a:r>
              <a:rPr sz="1800" spc="-100" dirty="0">
                <a:latin typeface="Times New Roman"/>
                <a:cs typeface="Times New Roman"/>
              </a:rPr>
              <a:t>nb1+nb2;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219"/>
              </a:spcBef>
            </a:pPr>
            <a:r>
              <a:rPr sz="1800" spc="-240" dirty="0">
                <a:latin typeface="Times New Roman"/>
                <a:cs typeface="Times New Roman"/>
              </a:rPr>
              <a:t>};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114" dirty="0">
                <a:latin typeface="Times New Roman"/>
                <a:cs typeface="Times New Roman"/>
              </a:rPr>
              <a:t>public </a:t>
            </a:r>
            <a:r>
              <a:rPr sz="1800" spc="-65" dirty="0">
                <a:latin typeface="Times New Roman"/>
                <a:cs typeface="Times New Roman"/>
              </a:rPr>
              <a:t>static </a:t>
            </a:r>
            <a:r>
              <a:rPr sz="1800" spc="-125" dirty="0">
                <a:latin typeface="Times New Roman"/>
                <a:cs typeface="Times New Roman"/>
              </a:rPr>
              <a:t>void </a:t>
            </a:r>
            <a:r>
              <a:rPr sz="1800" spc="-110" dirty="0">
                <a:latin typeface="Times New Roman"/>
                <a:cs typeface="Times New Roman"/>
              </a:rPr>
              <a:t>main( </a:t>
            </a:r>
            <a:r>
              <a:rPr sz="1800" spc="-95" dirty="0">
                <a:latin typeface="Times New Roman"/>
                <a:cs typeface="Times New Roman"/>
              </a:rPr>
              <a:t>String </a:t>
            </a:r>
            <a:r>
              <a:rPr sz="1800" spc="-200" dirty="0">
                <a:latin typeface="Times New Roman"/>
                <a:cs typeface="Times New Roman"/>
              </a:rPr>
              <a:t>[]</a:t>
            </a:r>
            <a:r>
              <a:rPr sz="1800" spc="-135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args)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{</a:t>
            </a:r>
            <a:endParaRPr sz="18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219"/>
              </a:spcBef>
            </a:pPr>
            <a:r>
              <a:rPr sz="1800" spc="-110" dirty="0">
                <a:latin typeface="Times New Roman"/>
                <a:cs typeface="Times New Roman"/>
              </a:rPr>
              <a:t>System.out.println("Addition 6+2 </a:t>
            </a:r>
            <a:r>
              <a:rPr sz="1800" spc="-185" dirty="0">
                <a:latin typeface="Times New Roman"/>
                <a:cs typeface="Times New Roman"/>
              </a:rPr>
              <a:t>=" </a:t>
            </a:r>
            <a:r>
              <a:rPr sz="1800" spc="-155" dirty="0">
                <a:latin typeface="Times New Roman"/>
                <a:cs typeface="Times New Roman"/>
              </a:rPr>
              <a:t>+ </a:t>
            </a:r>
            <a:r>
              <a:rPr sz="1800" spc="-105" dirty="0">
                <a:latin typeface="Times New Roman"/>
                <a:cs typeface="Times New Roman"/>
              </a:rPr>
              <a:t>new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ClassAnonyme.donneEx().add(6,2));</a:t>
            </a:r>
            <a:endParaRPr sz="18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spc="-375" dirty="0">
                <a:latin typeface="Times New Roman"/>
                <a:cs typeface="Times New Roman"/>
              </a:rPr>
              <a:t>}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2685" y="833088"/>
            <a:ext cx="53447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355" dirty="0"/>
              <a:t>classes</a:t>
            </a:r>
            <a:r>
              <a:rPr spc="-75" dirty="0"/>
              <a:t> </a:t>
            </a:r>
            <a:r>
              <a:rPr spc="245" dirty="0"/>
              <a:t>statiques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156450" cy="35991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interne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être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marquée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static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interne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ne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pas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4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0" dirty="0">
                <a:latin typeface="Times New Roman"/>
                <a:cs typeface="Times New Roman"/>
              </a:rPr>
              <a:t>contenir </a:t>
            </a:r>
            <a:r>
              <a:rPr sz="1800" spc="120" dirty="0">
                <a:latin typeface="Times New Roman"/>
                <a:cs typeface="Times New Roman"/>
              </a:rPr>
              <a:t>une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65" dirty="0">
                <a:latin typeface="Times New Roman"/>
                <a:cs typeface="Times New Roman"/>
              </a:rPr>
              <a:t>interne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statique,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" dirty="0">
                <a:latin typeface="Times New Roman"/>
                <a:cs typeface="Times New Roman"/>
              </a:rPr>
              <a:t>définir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55" dirty="0">
                <a:latin typeface="Times New Roman"/>
                <a:cs typeface="Times New Roman"/>
              </a:rPr>
              <a:t>variable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statique.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Times New Roman"/>
              <a:buChar char="–"/>
            </a:pPr>
            <a:endParaRPr sz="2650">
              <a:latin typeface="Times New Roman"/>
              <a:cs typeface="Times New Roman"/>
            </a:endParaRPr>
          </a:p>
          <a:p>
            <a:pPr marL="355600" marR="186055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interne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statique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appelée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principale  </a:t>
            </a:r>
            <a:r>
              <a:rPr sz="2000" spc="75" dirty="0">
                <a:latin typeface="Times New Roman"/>
                <a:cs typeface="Times New Roman"/>
              </a:rPr>
              <a:t>imbriquée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00000"/>
              </a:lnSpc>
              <a:spcBef>
                <a:spcPts val="44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0" dirty="0">
                <a:latin typeface="Times New Roman"/>
                <a:cs typeface="Times New Roman"/>
              </a:rPr>
              <a:t>Une </a:t>
            </a:r>
            <a:r>
              <a:rPr sz="1800" spc="35" dirty="0">
                <a:latin typeface="Times New Roman"/>
                <a:cs typeface="Times New Roman"/>
              </a:rPr>
              <a:t>telle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80" dirty="0">
                <a:latin typeface="Times New Roman"/>
                <a:cs typeface="Times New Roman"/>
              </a:rPr>
              <a:t>uniquement </a:t>
            </a:r>
            <a:r>
              <a:rPr sz="1800" spc="105" dirty="0">
                <a:latin typeface="Times New Roman"/>
                <a:cs typeface="Times New Roman"/>
              </a:rPr>
              <a:t>accessible </a:t>
            </a:r>
            <a:r>
              <a:rPr sz="1800" spc="90" dirty="0">
                <a:latin typeface="Times New Roman"/>
                <a:cs typeface="Times New Roman"/>
              </a:rPr>
              <a:t>depuis </a:t>
            </a:r>
            <a:r>
              <a:rPr sz="1800" spc="200" dirty="0">
                <a:latin typeface="Times New Roman"/>
                <a:cs typeface="Times New Roman"/>
              </a:rPr>
              <a:t>sa </a:t>
            </a:r>
            <a:r>
              <a:rPr sz="1800" spc="130" dirty="0">
                <a:latin typeface="Times New Roman"/>
                <a:cs typeface="Times New Roman"/>
              </a:rPr>
              <a:t>classe  </a:t>
            </a:r>
            <a:r>
              <a:rPr sz="1800" spc="90" dirty="0">
                <a:latin typeface="Times New Roman"/>
                <a:cs typeface="Times New Roman"/>
              </a:rPr>
              <a:t>englobante et </a:t>
            </a:r>
            <a:r>
              <a:rPr sz="1800" spc="95" dirty="0">
                <a:latin typeface="Times New Roman"/>
                <a:cs typeface="Times New Roman"/>
              </a:rPr>
              <a:t>permet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60" dirty="0">
                <a:latin typeface="Times New Roman"/>
                <a:cs typeface="Times New Roman"/>
              </a:rPr>
              <a:t>construction </a:t>
            </a:r>
            <a:r>
              <a:rPr sz="1800" spc="15" dirty="0">
                <a:latin typeface="Times New Roman"/>
                <a:cs typeface="Times New Roman"/>
              </a:rPr>
              <a:t>d’un </a:t>
            </a:r>
            <a:r>
              <a:rPr sz="1800" spc="120" dirty="0">
                <a:latin typeface="Times New Roman"/>
                <a:cs typeface="Times New Roman"/>
              </a:rPr>
              <a:t>ensemble </a:t>
            </a:r>
            <a:r>
              <a:rPr sz="1800" spc="140" dirty="0">
                <a:latin typeface="Times New Roman"/>
                <a:cs typeface="Times New Roman"/>
              </a:rPr>
              <a:t>de classes  </a:t>
            </a:r>
            <a:r>
              <a:rPr sz="1800" spc="105" dirty="0">
                <a:latin typeface="Times New Roman"/>
                <a:cs typeface="Times New Roman"/>
              </a:rPr>
              <a:t>cohérentes.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1519" y="833088"/>
            <a:ext cx="47853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</a:t>
            </a:r>
            <a:r>
              <a:rPr spc="80" dirty="0"/>
              <a:t> </a:t>
            </a:r>
            <a:r>
              <a:rPr spc="245" dirty="0"/>
              <a:t>entrées-sorties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847965" cy="3641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651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package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java.io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permet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gérer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opérations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d’entrées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/  </a:t>
            </a:r>
            <a:r>
              <a:rPr sz="2000" spc="90" dirty="0">
                <a:latin typeface="Times New Roman"/>
                <a:cs typeface="Times New Roman"/>
              </a:rPr>
              <a:t>sorties.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85" dirty="0">
                <a:latin typeface="Times New Roman"/>
                <a:cs typeface="Times New Roman"/>
              </a:rPr>
              <a:t>Parmi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classes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interfaces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du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package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java.io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distingue  </a:t>
            </a:r>
            <a:r>
              <a:rPr sz="2000" spc="105" dirty="0">
                <a:latin typeface="Times New Roman"/>
                <a:cs typeface="Times New Roman"/>
              </a:rPr>
              <a:t>essentiellement </a:t>
            </a:r>
            <a:r>
              <a:rPr sz="2000" spc="110" dirty="0">
                <a:latin typeface="Times New Roman"/>
                <a:cs typeface="Times New Roman"/>
              </a:rPr>
              <a:t>deux catégories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0" dirty="0">
                <a:latin typeface="Times New Roman"/>
                <a:cs typeface="Times New Roman"/>
              </a:rPr>
              <a:t>les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entrées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dans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150" dirty="0">
                <a:latin typeface="Times New Roman"/>
                <a:cs typeface="Times New Roman"/>
              </a:rPr>
              <a:t>ce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135" dirty="0">
                <a:latin typeface="Times New Roman"/>
                <a:cs typeface="Times New Roman"/>
              </a:rPr>
              <a:t>cas,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toutes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90" dirty="0">
                <a:latin typeface="Times New Roman"/>
                <a:cs typeface="Times New Roman"/>
              </a:rPr>
              <a:t>les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classes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héritent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130" dirty="0">
                <a:latin typeface="Times New Roman"/>
                <a:cs typeface="Times New Roman"/>
              </a:rPr>
              <a:t>classe</a:t>
            </a:r>
            <a:endParaRPr sz="1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65" dirty="0">
                <a:latin typeface="Times New Roman"/>
                <a:cs typeface="Times New Roman"/>
              </a:rPr>
              <a:t>java.io.InputStream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»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100" dirty="0">
                <a:latin typeface="Times New Roman"/>
                <a:cs typeface="Times New Roman"/>
              </a:rPr>
              <a:t>les </a:t>
            </a:r>
            <a:r>
              <a:rPr sz="1800" spc="80" dirty="0">
                <a:latin typeface="Times New Roman"/>
                <a:cs typeface="Times New Roman"/>
              </a:rPr>
              <a:t>sorties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-35" dirty="0">
                <a:latin typeface="Times New Roman"/>
                <a:cs typeface="Times New Roman"/>
              </a:rPr>
              <a:t>ici </a:t>
            </a:r>
            <a:r>
              <a:rPr sz="1800" spc="100" dirty="0">
                <a:latin typeface="Times New Roman"/>
                <a:cs typeface="Times New Roman"/>
              </a:rPr>
              <a:t>c </a:t>
            </a:r>
            <a:r>
              <a:rPr sz="1800" spc="45" dirty="0">
                <a:latin typeface="Times New Roman"/>
                <a:cs typeface="Times New Roman"/>
              </a:rPr>
              <a:t>’est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0" dirty="0">
                <a:latin typeface="Times New Roman"/>
                <a:cs typeface="Times New Roman"/>
              </a:rPr>
              <a:t>java.io.OutputStream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».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Times New Roman"/>
              <a:buChar char="–"/>
            </a:pPr>
            <a:endParaRPr sz="2900">
              <a:latin typeface="Times New Roman"/>
              <a:cs typeface="Times New Roman"/>
            </a:endParaRPr>
          </a:p>
          <a:p>
            <a:pPr marL="355600" marR="123825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entrés/sorties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en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java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très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simple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gérées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permettent  </a:t>
            </a:r>
            <a:r>
              <a:rPr sz="2000" spc="65" dirty="0">
                <a:latin typeface="Times New Roman"/>
                <a:cs typeface="Times New Roman"/>
              </a:rPr>
              <a:t>facilement </a:t>
            </a:r>
            <a:r>
              <a:rPr sz="2000" spc="10" dirty="0">
                <a:latin typeface="Times New Roman"/>
                <a:cs typeface="Times New Roman"/>
              </a:rPr>
              <a:t>d’utiliser </a:t>
            </a:r>
            <a:r>
              <a:rPr sz="2000" spc="50" dirty="0">
                <a:latin typeface="Times New Roman"/>
                <a:cs typeface="Times New Roman"/>
              </a:rPr>
              <a:t>l’écran,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35" dirty="0">
                <a:latin typeface="Times New Roman"/>
                <a:cs typeface="Times New Roman"/>
              </a:rPr>
              <a:t>clavier,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fichiers.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0034" y="439905"/>
            <a:ext cx="4646930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200" spc="175" dirty="0"/>
              <a:t>Les</a:t>
            </a:r>
            <a:r>
              <a:rPr sz="3200" spc="55" dirty="0"/>
              <a:t> </a:t>
            </a:r>
            <a:r>
              <a:rPr sz="3200" spc="254" dirty="0"/>
              <a:t>classes</a:t>
            </a:r>
            <a:endParaRPr sz="3200"/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3200" spc="180" dirty="0"/>
              <a:t>« </a:t>
            </a:r>
            <a:r>
              <a:rPr sz="3200" spc="120" dirty="0"/>
              <a:t>java.io.InputStream </a:t>
            </a:r>
            <a:r>
              <a:rPr sz="3200" spc="180" dirty="0"/>
              <a:t>»</a:t>
            </a:r>
            <a:r>
              <a:rPr sz="3200" spc="-180" dirty="0"/>
              <a:t> </a:t>
            </a:r>
            <a:r>
              <a:rPr sz="3200" spc="165" dirty="0"/>
              <a:t>et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087189" y="1415251"/>
            <a:ext cx="451612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0" dirty="0">
                <a:latin typeface="Times New Roman"/>
                <a:cs typeface="Times New Roman"/>
              </a:rPr>
              <a:t>« </a:t>
            </a:r>
            <a:r>
              <a:rPr sz="3200" spc="130" dirty="0">
                <a:latin typeface="Times New Roman"/>
                <a:cs typeface="Times New Roman"/>
              </a:rPr>
              <a:t>java.io.OutputStream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spc="18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18230" y="2357158"/>
            <a:ext cx="7252334" cy="3134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90" dirty="0">
                <a:latin typeface="Times New Roman"/>
                <a:cs typeface="Times New Roman"/>
              </a:rPr>
              <a:t>InputStream </a:t>
            </a:r>
            <a:r>
              <a:rPr sz="2000" spc="110" dirty="0">
                <a:latin typeface="Times New Roman"/>
                <a:cs typeface="Times New Roman"/>
              </a:rPr>
              <a:t>» </a:t>
            </a:r>
            <a:r>
              <a:rPr sz="2000" spc="145" dirty="0">
                <a:latin typeface="Times New Roman"/>
                <a:cs typeface="Times New Roman"/>
              </a:rPr>
              <a:t>une </a:t>
            </a:r>
            <a:r>
              <a:rPr sz="2000" spc="150" dirty="0">
                <a:latin typeface="Times New Roman"/>
                <a:cs typeface="Times New Roman"/>
              </a:rPr>
              <a:t>classe </a:t>
            </a:r>
            <a:r>
              <a:rPr sz="2000" spc="100" dirty="0">
                <a:latin typeface="Times New Roman"/>
                <a:cs typeface="Times New Roman"/>
              </a:rPr>
              <a:t>abstraite </a:t>
            </a:r>
            <a:r>
              <a:rPr sz="2000" spc="35" dirty="0">
                <a:latin typeface="Times New Roman"/>
                <a:cs typeface="Times New Roman"/>
              </a:rPr>
              <a:t>qui </a:t>
            </a:r>
            <a:r>
              <a:rPr sz="2000" spc="15" dirty="0">
                <a:latin typeface="Times New Roman"/>
                <a:cs typeface="Times New Roman"/>
              </a:rPr>
              <a:t>offre </a:t>
            </a:r>
            <a:r>
              <a:rPr sz="2000" spc="105" dirty="0">
                <a:latin typeface="Times New Roman"/>
                <a:cs typeface="Times New Roman"/>
              </a:rPr>
              <a:t>les </a:t>
            </a:r>
            <a:r>
              <a:rPr sz="2000" spc="85" dirty="0">
                <a:latin typeface="Times New Roman"/>
                <a:cs typeface="Times New Roman"/>
              </a:rPr>
              <a:t>prototypes  </a:t>
            </a:r>
            <a:r>
              <a:rPr sz="2000" spc="180" dirty="0">
                <a:latin typeface="Times New Roman"/>
                <a:cs typeface="Times New Roman"/>
              </a:rPr>
              <a:t>des</a:t>
            </a:r>
            <a:r>
              <a:rPr sz="2000" spc="-31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méthodes </a:t>
            </a:r>
            <a:r>
              <a:rPr sz="2000" spc="80" dirty="0">
                <a:latin typeface="Times New Roman"/>
                <a:cs typeface="Times New Roman"/>
              </a:rPr>
              <a:t>pour </a:t>
            </a:r>
            <a:r>
              <a:rPr sz="2000" spc="110" dirty="0">
                <a:latin typeface="Times New Roman"/>
                <a:cs typeface="Times New Roman"/>
              </a:rPr>
              <a:t>toutes </a:t>
            </a:r>
            <a:r>
              <a:rPr sz="2000" spc="105" dirty="0">
                <a:latin typeface="Times New Roman"/>
                <a:cs typeface="Times New Roman"/>
              </a:rPr>
              <a:t>les </a:t>
            </a:r>
            <a:r>
              <a:rPr sz="2000" spc="100" dirty="0">
                <a:latin typeface="Times New Roman"/>
                <a:cs typeface="Times New Roman"/>
              </a:rPr>
              <a:t>opérations </a:t>
            </a:r>
            <a:r>
              <a:rPr sz="2000" spc="110" dirty="0">
                <a:latin typeface="Times New Roman"/>
                <a:cs typeface="Times New Roman"/>
              </a:rPr>
              <a:t>sur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-30" dirty="0">
                <a:latin typeface="Times New Roman"/>
                <a:cs typeface="Times New Roman"/>
              </a:rPr>
              <a:t>flux </a:t>
            </a:r>
            <a:r>
              <a:rPr sz="2000" spc="75" dirty="0">
                <a:latin typeface="Times New Roman"/>
                <a:cs typeface="Times New Roman"/>
              </a:rPr>
              <a:t>d’entrée.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4965" marR="877569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OutputStream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également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une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abstraire  </a:t>
            </a:r>
            <a:r>
              <a:rPr sz="2000" spc="95" dirty="0">
                <a:latin typeface="Times New Roman"/>
                <a:cs typeface="Times New Roman"/>
              </a:rPr>
              <a:t>permettant </a:t>
            </a:r>
            <a:r>
              <a:rPr sz="2000" spc="180" dirty="0">
                <a:latin typeface="Times New Roman"/>
                <a:cs typeface="Times New Roman"/>
              </a:rPr>
              <a:t>des </a:t>
            </a:r>
            <a:r>
              <a:rPr sz="2000" spc="100" dirty="0">
                <a:latin typeface="Times New Roman"/>
                <a:cs typeface="Times New Roman"/>
              </a:rPr>
              <a:t>opérations </a:t>
            </a:r>
            <a:r>
              <a:rPr sz="2000" spc="110" dirty="0">
                <a:latin typeface="Times New Roman"/>
                <a:cs typeface="Times New Roman"/>
              </a:rPr>
              <a:t>sur </a:t>
            </a:r>
            <a:r>
              <a:rPr sz="2000" spc="114" dirty="0">
                <a:latin typeface="Times New Roman"/>
                <a:cs typeface="Times New Roman"/>
              </a:rPr>
              <a:t>un </a:t>
            </a:r>
            <a:r>
              <a:rPr sz="2000" spc="-35" dirty="0">
                <a:latin typeface="Times New Roman"/>
                <a:cs typeface="Times New Roman"/>
              </a:rPr>
              <a:t>flux </a:t>
            </a:r>
            <a:r>
              <a:rPr sz="2000" spc="170" dirty="0">
                <a:latin typeface="Times New Roman"/>
                <a:cs typeface="Times New Roman"/>
              </a:rPr>
              <a:t>en</a:t>
            </a:r>
            <a:r>
              <a:rPr sz="2000" spc="-30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sortie.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Le </a:t>
            </a:r>
            <a:r>
              <a:rPr sz="2000" spc="-35" dirty="0">
                <a:latin typeface="Times New Roman"/>
                <a:cs typeface="Times New Roman"/>
              </a:rPr>
              <a:t>flux </a:t>
            </a:r>
            <a:r>
              <a:rPr sz="2000" spc="80" dirty="0">
                <a:latin typeface="Times New Roman"/>
                <a:cs typeface="Times New Roman"/>
              </a:rPr>
              <a:t>d’entrée </a:t>
            </a:r>
            <a:r>
              <a:rPr sz="2000" spc="150" dirty="0">
                <a:latin typeface="Times New Roman"/>
                <a:cs typeface="Times New Roman"/>
              </a:rPr>
              <a:t>est </a:t>
            </a:r>
            <a:r>
              <a:rPr sz="2000" spc="110" dirty="0">
                <a:latin typeface="Times New Roman"/>
                <a:cs typeface="Times New Roman"/>
              </a:rPr>
              <a:t>quelconque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35" dirty="0">
                <a:latin typeface="Times New Roman"/>
                <a:cs typeface="Times New Roman"/>
              </a:rPr>
              <a:t>clavier, </a:t>
            </a:r>
            <a:r>
              <a:rPr sz="2000" spc="5" dirty="0">
                <a:latin typeface="Times New Roman"/>
                <a:cs typeface="Times New Roman"/>
              </a:rPr>
              <a:t>fichier, </a:t>
            </a:r>
            <a:r>
              <a:rPr sz="2000" spc="114" dirty="0">
                <a:latin typeface="Times New Roman"/>
                <a:cs typeface="Times New Roman"/>
              </a:rPr>
              <a:t>socket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Le </a:t>
            </a:r>
            <a:r>
              <a:rPr sz="2000" spc="-35" dirty="0">
                <a:latin typeface="Times New Roman"/>
                <a:cs typeface="Times New Roman"/>
              </a:rPr>
              <a:t>flux </a:t>
            </a:r>
            <a:r>
              <a:rPr sz="2000" spc="160" dirty="0">
                <a:latin typeface="Times New Roman"/>
                <a:cs typeface="Times New Roman"/>
              </a:rPr>
              <a:t>de </a:t>
            </a:r>
            <a:r>
              <a:rPr sz="2000" spc="70" dirty="0">
                <a:latin typeface="Times New Roman"/>
                <a:cs typeface="Times New Roman"/>
              </a:rPr>
              <a:t>sortie </a:t>
            </a:r>
            <a:r>
              <a:rPr sz="2000" spc="150" dirty="0">
                <a:latin typeface="Times New Roman"/>
                <a:cs typeface="Times New Roman"/>
              </a:rPr>
              <a:t>est </a:t>
            </a:r>
            <a:r>
              <a:rPr sz="2000" spc="114" dirty="0">
                <a:latin typeface="Times New Roman"/>
                <a:cs typeface="Times New Roman"/>
              </a:rPr>
              <a:t>quelconque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120" dirty="0">
                <a:latin typeface="Times New Roman"/>
                <a:cs typeface="Times New Roman"/>
              </a:rPr>
              <a:t>écran, </a:t>
            </a:r>
            <a:r>
              <a:rPr sz="2000" spc="5" dirty="0">
                <a:latin typeface="Times New Roman"/>
                <a:cs typeface="Times New Roman"/>
              </a:rPr>
              <a:t>fichier, </a:t>
            </a:r>
            <a:r>
              <a:rPr sz="2000" spc="114" dirty="0">
                <a:latin typeface="Times New Roman"/>
                <a:cs typeface="Times New Roman"/>
              </a:rPr>
              <a:t>socket</a:t>
            </a:r>
            <a:r>
              <a:rPr sz="2000" spc="-2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0506" y="162630"/>
            <a:ext cx="7852409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1130" algn="ctr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La</a:t>
            </a:r>
            <a:r>
              <a:rPr spc="95" dirty="0"/>
              <a:t> </a:t>
            </a:r>
            <a:r>
              <a:rPr spc="330" dirty="0"/>
              <a:t>classe</a:t>
            </a:r>
          </a:p>
          <a:p>
            <a:pPr marL="12700">
              <a:lnSpc>
                <a:spcPct val="100000"/>
              </a:lnSpc>
            </a:pPr>
            <a:r>
              <a:rPr spc="245" dirty="0"/>
              <a:t>«</a:t>
            </a:r>
            <a:r>
              <a:rPr spc="25" dirty="0"/>
              <a:t> </a:t>
            </a:r>
            <a:r>
              <a:rPr spc="165" dirty="0"/>
              <a:t>java.io.BufferedOutputStream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5093" y="1503547"/>
            <a:ext cx="3365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245" dirty="0">
                <a:latin typeface="Times New Roman"/>
                <a:cs typeface="Times New Roman"/>
              </a:rPr>
              <a:t>»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8554" y="1976141"/>
            <a:ext cx="723836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Cette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permet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d’écrire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flux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sortie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90" dirty="0">
                <a:latin typeface="Times New Roman"/>
                <a:cs typeface="Times New Roman"/>
              </a:rPr>
              <a:t>des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séries  </a:t>
            </a:r>
            <a:r>
              <a:rPr sz="2000" spc="65" dirty="0">
                <a:latin typeface="Times New Roman"/>
                <a:cs typeface="Times New Roman"/>
              </a:rPr>
              <a:t>d’octets.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554" y="2948702"/>
            <a:ext cx="5771515" cy="207962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6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90" dirty="0">
                <a:latin typeface="Times New Roman"/>
                <a:cs typeface="Times New Roman"/>
              </a:rPr>
              <a:t>Constructeur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383665">
              <a:lnSpc>
                <a:spcPct val="100000"/>
              </a:lnSpc>
              <a:spcBef>
                <a:spcPts val="450"/>
              </a:spcBef>
            </a:pPr>
            <a:r>
              <a:rPr sz="1800" spc="-95" dirty="0">
                <a:latin typeface="Times New Roman"/>
                <a:cs typeface="Times New Roman"/>
              </a:rPr>
              <a:t>BufferedOutputStream( </a:t>
            </a:r>
            <a:r>
              <a:rPr sz="1800" spc="-85" dirty="0">
                <a:latin typeface="Times New Roman"/>
                <a:cs typeface="Times New Roman"/>
              </a:rPr>
              <a:t>OutputStream </a:t>
            </a:r>
            <a:r>
              <a:rPr sz="1800" spc="-90" dirty="0">
                <a:latin typeface="Times New Roman"/>
                <a:cs typeface="Times New Roman"/>
              </a:rPr>
              <a:t>out</a:t>
            </a:r>
            <a:r>
              <a:rPr sz="1800" spc="-170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);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5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principales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opérations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cette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5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125" dirty="0">
                <a:latin typeface="Times New Roman"/>
                <a:cs typeface="Times New Roman"/>
              </a:rPr>
              <a:t>void write( </a:t>
            </a:r>
            <a:r>
              <a:rPr sz="1800" spc="-85" dirty="0">
                <a:latin typeface="Times New Roman"/>
                <a:cs typeface="Times New Roman"/>
              </a:rPr>
              <a:t>byte </a:t>
            </a:r>
            <a:r>
              <a:rPr sz="1800" spc="-190" dirty="0">
                <a:latin typeface="Times New Roman"/>
                <a:cs typeface="Times New Roman"/>
              </a:rPr>
              <a:t>[] </a:t>
            </a:r>
            <a:r>
              <a:rPr sz="1800" spc="-114" dirty="0">
                <a:latin typeface="Times New Roman"/>
                <a:cs typeface="Times New Roman"/>
              </a:rPr>
              <a:t>buffer, int </a:t>
            </a:r>
            <a:r>
              <a:rPr sz="1800" spc="-85" dirty="0">
                <a:latin typeface="Times New Roman"/>
                <a:cs typeface="Times New Roman"/>
              </a:rPr>
              <a:t>offset, </a:t>
            </a:r>
            <a:r>
              <a:rPr sz="1800" spc="-125" dirty="0">
                <a:latin typeface="Times New Roman"/>
                <a:cs typeface="Times New Roman"/>
              </a:rPr>
              <a:t>int </a:t>
            </a:r>
            <a:r>
              <a:rPr sz="1800" spc="-90" dirty="0">
                <a:latin typeface="Times New Roman"/>
                <a:cs typeface="Times New Roman"/>
              </a:rPr>
              <a:t>length</a:t>
            </a:r>
            <a:r>
              <a:rPr sz="1800" spc="-140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);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125" dirty="0">
                <a:latin typeface="Times New Roman"/>
                <a:cs typeface="Times New Roman"/>
              </a:rPr>
              <a:t>void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flush();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La</a:t>
            </a:r>
            <a:r>
              <a:rPr spc="95" dirty="0"/>
              <a:t> </a:t>
            </a:r>
            <a:r>
              <a:rPr spc="330" dirty="0"/>
              <a:t>classe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pc="245" dirty="0"/>
              <a:t>« </a:t>
            </a:r>
            <a:r>
              <a:rPr spc="150" dirty="0"/>
              <a:t>java.io.BufferedInputStream</a:t>
            </a:r>
            <a:r>
              <a:rPr spc="-40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6901815" cy="32232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25" dirty="0">
                <a:latin typeface="Times New Roman"/>
                <a:cs typeface="Times New Roman"/>
              </a:rPr>
              <a:t>Permet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80" dirty="0">
                <a:latin typeface="Times New Roman"/>
                <a:cs typeface="Times New Roman"/>
              </a:rPr>
              <a:t>lecture </a:t>
            </a:r>
            <a:r>
              <a:rPr sz="2000" spc="160" dirty="0">
                <a:latin typeface="Times New Roman"/>
                <a:cs typeface="Times New Roman"/>
              </a:rPr>
              <a:t>de </a:t>
            </a:r>
            <a:r>
              <a:rPr sz="2000" spc="130" dirty="0">
                <a:latin typeface="Times New Roman"/>
                <a:cs typeface="Times New Roman"/>
              </a:rPr>
              <a:t>séries </a:t>
            </a:r>
            <a:r>
              <a:rPr sz="2000" spc="45" dirty="0">
                <a:latin typeface="Times New Roman"/>
                <a:cs typeface="Times New Roman"/>
              </a:rPr>
              <a:t>d’octet </a:t>
            </a:r>
            <a:r>
              <a:rPr sz="2000" spc="110" dirty="0">
                <a:latin typeface="Times New Roman"/>
                <a:cs typeface="Times New Roman"/>
              </a:rPr>
              <a:t>depuis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-32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flux </a:t>
            </a:r>
            <a:r>
              <a:rPr sz="2000" spc="80" dirty="0">
                <a:latin typeface="Times New Roman"/>
                <a:cs typeface="Times New Roman"/>
              </a:rPr>
              <a:t>d’entrée.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90" dirty="0">
                <a:latin typeface="Times New Roman"/>
                <a:cs typeface="Times New Roman"/>
              </a:rPr>
              <a:t>Constructeur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80" dirty="0">
                <a:latin typeface="Times New Roman"/>
                <a:cs typeface="Times New Roman"/>
              </a:rPr>
              <a:t>BufferedInputStream( </a:t>
            </a:r>
            <a:r>
              <a:rPr sz="2400" spc="105" dirty="0">
                <a:latin typeface="Times New Roman"/>
                <a:cs typeface="Times New Roman"/>
              </a:rPr>
              <a:t>InputStream </a:t>
            </a:r>
            <a:r>
              <a:rPr sz="2400" spc="5" dirty="0">
                <a:latin typeface="Times New Roman"/>
                <a:cs typeface="Times New Roman"/>
              </a:rPr>
              <a:t>in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principales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méthodes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cette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5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114" dirty="0">
                <a:latin typeface="Times New Roman"/>
                <a:cs typeface="Times New Roman"/>
              </a:rPr>
              <a:t>int </a:t>
            </a:r>
            <a:r>
              <a:rPr sz="1800" spc="-55" dirty="0">
                <a:latin typeface="Times New Roman"/>
                <a:cs typeface="Times New Roman"/>
              </a:rPr>
              <a:t>read( </a:t>
            </a:r>
            <a:r>
              <a:rPr sz="1800" spc="-80" dirty="0">
                <a:latin typeface="Times New Roman"/>
                <a:cs typeface="Times New Roman"/>
              </a:rPr>
              <a:t>byte </a:t>
            </a:r>
            <a:r>
              <a:rPr sz="1800" spc="-190" dirty="0">
                <a:latin typeface="Times New Roman"/>
                <a:cs typeface="Times New Roman"/>
              </a:rPr>
              <a:t>[] </a:t>
            </a:r>
            <a:r>
              <a:rPr sz="1800" spc="-120" dirty="0">
                <a:latin typeface="Times New Roman"/>
                <a:cs typeface="Times New Roman"/>
              </a:rPr>
              <a:t>buffer, </a:t>
            </a:r>
            <a:r>
              <a:rPr sz="1800" spc="-114" dirty="0">
                <a:latin typeface="Times New Roman"/>
                <a:cs typeface="Times New Roman"/>
              </a:rPr>
              <a:t>int </a:t>
            </a:r>
            <a:r>
              <a:rPr sz="1800" spc="-85" dirty="0">
                <a:latin typeface="Times New Roman"/>
                <a:cs typeface="Times New Roman"/>
              </a:rPr>
              <a:t>offset, </a:t>
            </a:r>
            <a:r>
              <a:rPr sz="1800" spc="-125" dirty="0">
                <a:latin typeface="Times New Roman"/>
                <a:cs typeface="Times New Roman"/>
              </a:rPr>
              <a:t>int </a:t>
            </a:r>
            <a:r>
              <a:rPr sz="1800" spc="-90" dirty="0">
                <a:latin typeface="Times New Roman"/>
                <a:cs typeface="Times New Roman"/>
              </a:rPr>
              <a:t>length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);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110" dirty="0">
                <a:latin typeface="Times New Roman"/>
                <a:cs typeface="Times New Roman"/>
              </a:rPr>
              <a:t>long </a:t>
            </a:r>
            <a:r>
              <a:rPr sz="1800" spc="-100" dirty="0">
                <a:latin typeface="Times New Roman"/>
                <a:cs typeface="Times New Roman"/>
              </a:rPr>
              <a:t>skip( </a:t>
            </a:r>
            <a:r>
              <a:rPr sz="1800" spc="-114" dirty="0">
                <a:latin typeface="Times New Roman"/>
                <a:cs typeface="Times New Roman"/>
              </a:rPr>
              <a:t>int </a:t>
            </a:r>
            <a:r>
              <a:rPr sz="1800" spc="-80" dirty="0">
                <a:latin typeface="Times New Roman"/>
                <a:cs typeface="Times New Roman"/>
              </a:rPr>
              <a:t>n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125" dirty="0">
                <a:latin typeface="Times New Roman"/>
                <a:cs typeface="Times New Roman"/>
              </a:rPr>
              <a:t>void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reset();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4685" y="833088"/>
            <a:ext cx="78759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La </a:t>
            </a:r>
            <a:r>
              <a:rPr spc="330" dirty="0"/>
              <a:t>classe </a:t>
            </a:r>
            <a:r>
              <a:rPr spc="245" dirty="0"/>
              <a:t>« </a:t>
            </a:r>
            <a:r>
              <a:rPr spc="85" dirty="0"/>
              <a:t>java.io.PrintWriter</a:t>
            </a:r>
            <a:r>
              <a:rPr spc="-34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8044815" cy="3818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07314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Cette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permet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d’écrire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des</a:t>
            </a:r>
            <a:r>
              <a:rPr sz="2000" spc="50" dirty="0">
                <a:latin typeface="Times New Roman"/>
                <a:cs typeface="Times New Roman"/>
              </a:rPr>
              <a:t> informations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un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flux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sortie 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100" dirty="0">
                <a:latin typeface="Times New Roman"/>
                <a:cs typeface="Times New Roman"/>
              </a:rPr>
              <a:t>OutputStream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914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00" dirty="0">
                <a:latin typeface="Times New Roman"/>
                <a:cs typeface="Times New Roman"/>
              </a:rPr>
              <a:t>Constructeurs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25" dirty="0">
                <a:latin typeface="Times New Roman"/>
                <a:cs typeface="Times New Roman"/>
              </a:rPr>
              <a:t>PrintWriter( </a:t>
            </a:r>
            <a:r>
              <a:rPr sz="2400" spc="120" dirty="0">
                <a:latin typeface="Times New Roman"/>
                <a:cs typeface="Times New Roman"/>
              </a:rPr>
              <a:t>OutputStream </a:t>
            </a:r>
            <a:r>
              <a:rPr sz="2400" spc="85" dirty="0">
                <a:latin typeface="Times New Roman"/>
                <a:cs typeface="Times New Roman"/>
              </a:rPr>
              <a:t>out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25" dirty="0">
                <a:latin typeface="Times New Roman"/>
                <a:cs typeface="Times New Roman"/>
              </a:rPr>
              <a:t>PrintWrtier( </a:t>
            </a:r>
            <a:r>
              <a:rPr sz="2400" spc="120" dirty="0">
                <a:latin typeface="Times New Roman"/>
                <a:cs typeface="Times New Roman"/>
              </a:rPr>
              <a:t>OutputStream </a:t>
            </a:r>
            <a:r>
              <a:rPr sz="2400" spc="85" dirty="0">
                <a:latin typeface="Times New Roman"/>
                <a:cs typeface="Times New Roman"/>
              </a:rPr>
              <a:t>out, </a:t>
            </a:r>
            <a:r>
              <a:rPr sz="2400" spc="125" dirty="0">
                <a:latin typeface="Times New Roman"/>
                <a:cs typeface="Times New Roman"/>
              </a:rPr>
              <a:t>boolean </a:t>
            </a:r>
            <a:r>
              <a:rPr sz="2400" spc="85" dirty="0">
                <a:latin typeface="Times New Roman"/>
                <a:cs typeface="Times New Roman"/>
              </a:rPr>
              <a:t>autoflush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92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principales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méthodes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cette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00000"/>
              </a:lnSpc>
              <a:spcBef>
                <a:spcPts val="44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25" dirty="0">
                <a:latin typeface="Times New Roman"/>
                <a:cs typeface="Times New Roman"/>
              </a:rPr>
              <a:t>void </a:t>
            </a:r>
            <a:r>
              <a:rPr sz="1800" spc="10" dirty="0">
                <a:latin typeface="Times New Roman"/>
                <a:cs typeface="Times New Roman"/>
              </a:rPr>
              <a:t>print( </a:t>
            </a:r>
            <a:r>
              <a:rPr sz="1800" spc="-10" dirty="0">
                <a:latin typeface="Times New Roman"/>
                <a:cs typeface="Times New Roman"/>
              </a:rPr>
              <a:t>xxxx </a:t>
            </a:r>
            <a:r>
              <a:rPr sz="1800" spc="75" dirty="0">
                <a:latin typeface="Times New Roman"/>
                <a:cs typeface="Times New Roman"/>
              </a:rPr>
              <a:t>value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35" dirty="0">
                <a:latin typeface="Times New Roman"/>
                <a:cs typeface="Times New Roman"/>
              </a:rPr>
              <a:t>écrit </a:t>
            </a:r>
            <a:r>
              <a:rPr sz="1800" spc="130" dirty="0">
                <a:latin typeface="Times New Roman"/>
                <a:cs typeface="Times New Roman"/>
              </a:rPr>
              <a:t>une </a:t>
            </a:r>
            <a:r>
              <a:rPr sz="1800" spc="125" dirty="0">
                <a:latin typeface="Times New Roman"/>
                <a:cs typeface="Times New Roman"/>
              </a:rPr>
              <a:t>donnée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65" dirty="0">
                <a:latin typeface="Times New Roman"/>
                <a:cs typeface="Times New Roman"/>
              </a:rPr>
              <a:t>type </a:t>
            </a:r>
            <a:r>
              <a:rPr sz="1800" spc="-10" dirty="0">
                <a:latin typeface="Times New Roman"/>
                <a:cs typeface="Times New Roman"/>
              </a:rPr>
              <a:t>xxxx </a:t>
            </a:r>
            <a:r>
              <a:rPr sz="1800" dirty="0">
                <a:latin typeface="Times New Roman"/>
                <a:cs typeface="Times New Roman"/>
              </a:rPr>
              <a:t>( </a:t>
            </a:r>
            <a:r>
              <a:rPr sz="1800" spc="-10" dirty="0">
                <a:latin typeface="Times New Roman"/>
                <a:cs typeface="Times New Roman"/>
              </a:rPr>
              <a:t>xxxx </a:t>
            </a:r>
            <a:r>
              <a:rPr sz="1800" spc="135" dirty="0">
                <a:latin typeface="Times New Roman"/>
                <a:cs typeface="Times New Roman"/>
              </a:rPr>
              <a:t>est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160" dirty="0">
                <a:latin typeface="Times New Roman"/>
                <a:cs typeface="Times New Roman"/>
              </a:rPr>
              <a:t>des  </a:t>
            </a:r>
            <a:r>
              <a:rPr sz="1800" spc="90" dirty="0">
                <a:latin typeface="Times New Roman"/>
                <a:cs typeface="Times New Roman"/>
              </a:rPr>
              <a:t>types </a:t>
            </a:r>
            <a:r>
              <a:rPr sz="1800" spc="-5" dirty="0">
                <a:latin typeface="Times New Roman"/>
                <a:cs typeface="Times New Roman"/>
              </a:rPr>
              <a:t>primitifs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70" dirty="0">
                <a:latin typeface="Times New Roman"/>
                <a:cs typeface="Times New Roman"/>
              </a:rPr>
              <a:t>java </a:t>
            </a:r>
            <a:r>
              <a:rPr sz="1800" spc="90" dirty="0">
                <a:latin typeface="Times New Roman"/>
                <a:cs typeface="Times New Roman"/>
              </a:rPr>
              <a:t>auxquels </a:t>
            </a:r>
            <a:r>
              <a:rPr sz="1800" spc="50" dirty="0">
                <a:latin typeface="Times New Roman"/>
                <a:cs typeface="Times New Roman"/>
              </a:rPr>
              <a:t>s’ajoutent </a:t>
            </a:r>
            <a:r>
              <a:rPr sz="1800" spc="45" dirty="0">
                <a:latin typeface="Times New Roman"/>
                <a:cs typeface="Times New Roman"/>
              </a:rPr>
              <a:t>String, </a:t>
            </a:r>
            <a:r>
              <a:rPr sz="1800" spc="60" dirty="0">
                <a:latin typeface="Times New Roman"/>
                <a:cs typeface="Times New Roman"/>
              </a:rPr>
              <a:t>Object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6285" marR="92710" lvl="1" indent="-28638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25" dirty="0">
                <a:latin typeface="Times New Roman"/>
                <a:cs typeface="Times New Roman"/>
              </a:rPr>
              <a:t>void </a:t>
            </a:r>
            <a:r>
              <a:rPr sz="1800" spc="5" dirty="0">
                <a:latin typeface="Times New Roman"/>
                <a:cs typeface="Times New Roman"/>
              </a:rPr>
              <a:t>println( </a:t>
            </a:r>
            <a:r>
              <a:rPr sz="1800" spc="-10" dirty="0">
                <a:latin typeface="Times New Roman"/>
                <a:cs typeface="Times New Roman"/>
              </a:rPr>
              <a:t>xxxx </a:t>
            </a:r>
            <a:r>
              <a:rPr sz="1800" spc="75" dirty="0">
                <a:latin typeface="Times New Roman"/>
                <a:cs typeface="Times New Roman"/>
              </a:rPr>
              <a:t>value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145" dirty="0">
                <a:latin typeface="Times New Roman"/>
                <a:cs typeface="Times New Roman"/>
              </a:rPr>
              <a:t>même </a:t>
            </a:r>
            <a:r>
              <a:rPr sz="1800" spc="40" dirty="0">
                <a:latin typeface="Times New Roman"/>
                <a:cs typeface="Times New Roman"/>
              </a:rPr>
              <a:t>principe </a:t>
            </a:r>
            <a:r>
              <a:rPr sz="1800" spc="130" dirty="0">
                <a:latin typeface="Times New Roman"/>
                <a:cs typeface="Times New Roman"/>
              </a:rPr>
              <a:t>que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0" dirty="0">
                <a:latin typeface="Times New Roman"/>
                <a:cs typeface="Times New Roman"/>
              </a:rPr>
              <a:t>print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120" dirty="0">
                <a:latin typeface="Times New Roman"/>
                <a:cs typeface="Times New Roman"/>
              </a:rPr>
              <a:t>avec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65" dirty="0">
                <a:latin typeface="Times New Roman"/>
                <a:cs typeface="Times New Roman"/>
              </a:rPr>
              <a:t>retour </a:t>
            </a:r>
            <a:r>
              <a:rPr sz="1800" spc="200" dirty="0">
                <a:latin typeface="Times New Roman"/>
                <a:cs typeface="Times New Roman"/>
              </a:rPr>
              <a:t>à 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35" dirty="0">
                <a:latin typeface="Times New Roman"/>
                <a:cs typeface="Times New Roman"/>
              </a:rPr>
              <a:t>ligne </a:t>
            </a:r>
            <a:r>
              <a:rPr sz="1800" spc="130" dirty="0">
                <a:latin typeface="Times New Roman"/>
                <a:cs typeface="Times New Roman"/>
              </a:rPr>
              <a:t>après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écriture.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9099" y="833088"/>
            <a:ext cx="68675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5" dirty="0"/>
              <a:t>Notion </a:t>
            </a:r>
            <a:r>
              <a:rPr spc="355" dirty="0"/>
              <a:t>de </a:t>
            </a:r>
            <a:r>
              <a:rPr spc="310" dirty="0"/>
              <a:t>garbage</a:t>
            </a:r>
            <a:r>
              <a:rPr spc="-15" dirty="0"/>
              <a:t> </a:t>
            </a:r>
            <a:r>
              <a:rPr spc="110" dirty="0"/>
              <a:t>collector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831243"/>
            <a:ext cx="7461250" cy="3465829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46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5" dirty="0">
                <a:latin typeface="Times New Roman"/>
                <a:cs typeface="Times New Roman"/>
              </a:rPr>
              <a:t>Un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garbage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50" dirty="0">
                <a:latin typeface="Times New Roman"/>
                <a:cs typeface="Times New Roman"/>
              </a:rPr>
              <a:t>collector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gère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désallocation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mémoire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22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85" dirty="0">
                <a:latin typeface="Times New Roman"/>
                <a:cs typeface="Times New Roman"/>
              </a:rPr>
              <a:t>programmeur </a:t>
            </a:r>
            <a:r>
              <a:rPr sz="1800" spc="60" dirty="0">
                <a:latin typeface="Times New Roman"/>
                <a:cs typeface="Times New Roman"/>
              </a:rPr>
              <a:t>alloue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75" dirty="0">
                <a:latin typeface="Times New Roman"/>
                <a:cs typeface="Times New Roman"/>
              </a:rPr>
              <a:t>mémoire </a:t>
            </a:r>
            <a:r>
              <a:rPr sz="1800" spc="65" dirty="0">
                <a:latin typeface="Times New Roman"/>
                <a:cs typeface="Times New Roman"/>
              </a:rPr>
              <a:t>dont </a:t>
            </a:r>
            <a:r>
              <a:rPr sz="1800" spc="-105" dirty="0">
                <a:latin typeface="Times New Roman"/>
                <a:cs typeface="Times New Roman"/>
              </a:rPr>
              <a:t>il </a:t>
            </a:r>
            <a:r>
              <a:rPr sz="1800" spc="200" dirty="0">
                <a:latin typeface="Times New Roman"/>
                <a:cs typeface="Times New Roman"/>
              </a:rPr>
              <a:t>a</a:t>
            </a:r>
            <a:r>
              <a:rPr sz="1800" spc="-135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besoin,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129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85" dirty="0">
                <a:latin typeface="Times New Roman"/>
                <a:cs typeface="Times New Roman"/>
              </a:rPr>
              <a:t>programmeur </a:t>
            </a:r>
            <a:r>
              <a:rPr sz="1800" spc="140" dirty="0">
                <a:latin typeface="Times New Roman"/>
                <a:cs typeface="Times New Roman"/>
              </a:rPr>
              <a:t>ne </a:t>
            </a:r>
            <a:r>
              <a:rPr sz="1800" spc="95" dirty="0">
                <a:latin typeface="Times New Roman"/>
                <a:cs typeface="Times New Roman"/>
              </a:rPr>
              <a:t>désalloue </a:t>
            </a:r>
            <a:r>
              <a:rPr sz="1800" spc="160" dirty="0">
                <a:latin typeface="Times New Roman"/>
                <a:cs typeface="Times New Roman"/>
              </a:rPr>
              <a:t>pas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80" dirty="0">
                <a:latin typeface="Times New Roman"/>
                <a:cs typeface="Times New Roman"/>
              </a:rPr>
              <a:t>mémoire</a:t>
            </a:r>
            <a:r>
              <a:rPr sz="1800" spc="-1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155700" lvl="2" indent="-228600">
              <a:lnSpc>
                <a:spcPct val="100000"/>
              </a:lnSpc>
              <a:spcBef>
                <a:spcPts val="1195"/>
              </a:spcBef>
              <a:buChar char="•"/>
              <a:tabLst>
                <a:tab pos="1155700" algn="l"/>
                <a:tab pos="1156335" algn="l"/>
              </a:tabLst>
            </a:pPr>
            <a:r>
              <a:rPr sz="1600" spc="65" dirty="0">
                <a:latin typeface="Times New Roman"/>
                <a:cs typeface="Times New Roman"/>
              </a:rPr>
              <a:t>plus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70" dirty="0">
                <a:latin typeface="Times New Roman"/>
                <a:cs typeface="Times New Roman"/>
              </a:rPr>
              <a:t>risque </a:t>
            </a:r>
            <a:r>
              <a:rPr sz="1600" spc="125" dirty="0">
                <a:latin typeface="Times New Roman"/>
                <a:cs typeface="Times New Roman"/>
              </a:rPr>
              <a:t>de </a:t>
            </a:r>
            <a:r>
              <a:rPr sz="1600" spc="15" dirty="0">
                <a:latin typeface="Times New Roman"/>
                <a:cs typeface="Times New Roman"/>
              </a:rPr>
              <a:t>fuite</a:t>
            </a:r>
            <a:r>
              <a:rPr sz="1600" spc="-165" dirty="0">
                <a:latin typeface="Times New Roman"/>
                <a:cs typeface="Times New Roman"/>
              </a:rPr>
              <a:t> </a:t>
            </a:r>
            <a:r>
              <a:rPr sz="1600" spc="65" dirty="0">
                <a:latin typeface="Times New Roman"/>
                <a:cs typeface="Times New Roman"/>
              </a:rPr>
              <a:t>mémoire,</a:t>
            </a:r>
            <a:endParaRPr sz="1600">
              <a:latin typeface="Times New Roman"/>
              <a:cs typeface="Times New Roman"/>
            </a:endParaRPr>
          </a:p>
          <a:p>
            <a:pPr marL="1155700" lvl="2" indent="-228600">
              <a:lnSpc>
                <a:spcPct val="100000"/>
              </a:lnSpc>
              <a:spcBef>
                <a:spcPts val="1155"/>
              </a:spcBef>
              <a:buChar char="•"/>
              <a:tabLst>
                <a:tab pos="1155700" algn="l"/>
                <a:tab pos="1156335" algn="l"/>
              </a:tabLst>
            </a:pPr>
            <a:r>
              <a:rPr sz="1600" spc="65" dirty="0">
                <a:latin typeface="Times New Roman"/>
                <a:cs typeface="Times New Roman"/>
              </a:rPr>
              <a:t>plus </a:t>
            </a:r>
            <a:r>
              <a:rPr sz="1600" spc="130" dirty="0">
                <a:latin typeface="Times New Roman"/>
                <a:cs typeface="Times New Roman"/>
              </a:rPr>
              <a:t>de </a:t>
            </a:r>
            <a:r>
              <a:rPr sz="1600" spc="70" dirty="0">
                <a:latin typeface="Times New Roman"/>
                <a:cs typeface="Times New Roman"/>
              </a:rPr>
              <a:t>risque </a:t>
            </a:r>
            <a:r>
              <a:rPr sz="1600" spc="5" dirty="0">
                <a:latin typeface="Times New Roman"/>
                <a:cs typeface="Times New Roman"/>
              </a:rPr>
              <a:t>d’utiliser </a:t>
            </a:r>
            <a:r>
              <a:rPr sz="1600" spc="85" dirty="0">
                <a:latin typeface="Times New Roman"/>
                <a:cs typeface="Times New Roman"/>
              </a:rPr>
              <a:t>un </a:t>
            </a:r>
            <a:r>
              <a:rPr sz="1600" spc="50" dirty="0">
                <a:latin typeface="Times New Roman"/>
                <a:cs typeface="Times New Roman"/>
              </a:rPr>
              <a:t>pointeur</a:t>
            </a:r>
            <a:r>
              <a:rPr sz="1600" spc="-110" dirty="0">
                <a:latin typeface="Times New Roman"/>
                <a:cs typeface="Times New Roman"/>
              </a:rPr>
              <a:t> </a:t>
            </a:r>
            <a:r>
              <a:rPr sz="1600" spc="80" dirty="0">
                <a:latin typeface="Times New Roman"/>
                <a:cs typeface="Times New Roman"/>
              </a:rPr>
              <a:t>désalloué.</a:t>
            </a:r>
            <a:endParaRPr sz="160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buFont typeface="Times New Roman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buFont typeface="Times New Roman"/>
              <a:buChar char="•"/>
            </a:pPr>
            <a:endParaRPr sz="22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2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Le </a:t>
            </a:r>
            <a:r>
              <a:rPr sz="2000" spc="110" dirty="0">
                <a:latin typeface="Times New Roman"/>
                <a:cs typeface="Times New Roman"/>
              </a:rPr>
              <a:t>concept </a:t>
            </a:r>
            <a:r>
              <a:rPr sz="2000" spc="160" dirty="0">
                <a:latin typeface="Times New Roman"/>
                <a:cs typeface="Times New Roman"/>
              </a:rPr>
              <a:t>de </a:t>
            </a:r>
            <a:r>
              <a:rPr sz="2000" spc="145" dirty="0">
                <a:latin typeface="Times New Roman"/>
                <a:cs typeface="Times New Roman"/>
              </a:rPr>
              <a:t>garbage </a:t>
            </a:r>
            <a:r>
              <a:rPr sz="2000" spc="50" dirty="0">
                <a:latin typeface="Times New Roman"/>
                <a:cs typeface="Times New Roman"/>
              </a:rPr>
              <a:t>collector </a:t>
            </a:r>
            <a:r>
              <a:rPr sz="2000" spc="110" dirty="0">
                <a:latin typeface="Times New Roman"/>
                <a:cs typeface="Times New Roman"/>
              </a:rPr>
              <a:t>apparaît très </a:t>
            </a:r>
            <a:r>
              <a:rPr sz="2000" spc="30" dirty="0">
                <a:latin typeface="Times New Roman"/>
                <a:cs typeface="Times New Roman"/>
              </a:rPr>
              <a:t>tôt </a:t>
            </a:r>
            <a:r>
              <a:rPr sz="2000" spc="170" dirty="0">
                <a:latin typeface="Times New Roman"/>
                <a:cs typeface="Times New Roman"/>
              </a:rPr>
              <a:t>au </a:t>
            </a:r>
            <a:r>
              <a:rPr sz="2000" spc="110" dirty="0">
                <a:latin typeface="Times New Roman"/>
                <a:cs typeface="Times New Roman"/>
              </a:rPr>
              <a:t>sein </a:t>
            </a:r>
            <a:r>
              <a:rPr sz="2000" spc="190" dirty="0">
                <a:latin typeface="Times New Roman"/>
                <a:cs typeface="Times New Roman"/>
              </a:rPr>
              <a:t>des  </a:t>
            </a:r>
            <a:r>
              <a:rPr sz="2000" spc="140" dirty="0">
                <a:latin typeface="Times New Roman"/>
                <a:cs typeface="Times New Roman"/>
              </a:rPr>
              <a:t>langages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programmation,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par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exemple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dès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1969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LISP.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6855" marR="5080" indent="-2286635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-60" dirty="0"/>
              <a:t>flux </a:t>
            </a:r>
            <a:r>
              <a:rPr spc="180" dirty="0"/>
              <a:t>d’entrée </a:t>
            </a:r>
            <a:r>
              <a:rPr spc="229" dirty="0"/>
              <a:t>et </a:t>
            </a:r>
            <a:r>
              <a:rPr spc="355" dirty="0"/>
              <a:t>de</a:t>
            </a:r>
            <a:r>
              <a:rPr spc="85" dirty="0"/>
              <a:t> </a:t>
            </a:r>
            <a:r>
              <a:rPr spc="160" dirty="0"/>
              <a:t>sortie  </a:t>
            </a:r>
            <a:r>
              <a:rPr spc="295" dirty="0"/>
              <a:t>standards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955915" cy="3404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Le </a:t>
            </a:r>
            <a:r>
              <a:rPr sz="2000" spc="-35" dirty="0">
                <a:latin typeface="Times New Roman"/>
                <a:cs typeface="Times New Roman"/>
              </a:rPr>
              <a:t>flux </a:t>
            </a:r>
            <a:r>
              <a:rPr sz="2000" spc="110" dirty="0">
                <a:latin typeface="Times New Roman"/>
                <a:cs typeface="Times New Roman"/>
              </a:rPr>
              <a:t>d </a:t>
            </a:r>
            <a:r>
              <a:rPr sz="2000" spc="75" dirty="0">
                <a:latin typeface="Times New Roman"/>
                <a:cs typeface="Times New Roman"/>
              </a:rPr>
              <a:t>’entrée </a:t>
            </a:r>
            <a:r>
              <a:rPr sz="2000" spc="125" dirty="0">
                <a:latin typeface="Times New Roman"/>
                <a:cs typeface="Times New Roman"/>
              </a:rPr>
              <a:t>standard </a:t>
            </a:r>
            <a:r>
              <a:rPr sz="2000" spc="150" dirty="0">
                <a:latin typeface="Times New Roman"/>
                <a:cs typeface="Times New Roman"/>
              </a:rPr>
              <a:t>est </a:t>
            </a:r>
            <a:r>
              <a:rPr sz="2000" spc="125" dirty="0">
                <a:latin typeface="Times New Roman"/>
                <a:cs typeface="Times New Roman"/>
              </a:rPr>
              <a:t>accessible </a:t>
            </a:r>
            <a:r>
              <a:rPr sz="2000" spc="110" dirty="0">
                <a:latin typeface="Times New Roman"/>
                <a:cs typeface="Times New Roman"/>
              </a:rPr>
              <a:t>depuis </a:t>
            </a:r>
            <a:r>
              <a:rPr sz="2000" spc="-114" dirty="0">
                <a:latin typeface="Times New Roman"/>
                <a:cs typeface="Times New Roman"/>
              </a:rPr>
              <a:t>l </a:t>
            </a:r>
            <a:r>
              <a:rPr sz="2000" spc="10" dirty="0">
                <a:latin typeface="Times New Roman"/>
                <a:cs typeface="Times New Roman"/>
              </a:rPr>
              <a:t>’attribut</a:t>
            </a:r>
            <a:r>
              <a:rPr sz="2000" spc="-18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statique</a:t>
            </a:r>
            <a:endParaRPr sz="2000">
              <a:latin typeface="Times New Roman"/>
              <a:cs typeface="Times New Roman"/>
            </a:endParaRPr>
          </a:p>
          <a:p>
            <a:pPr marL="355600" marR="198120">
              <a:lnSpc>
                <a:spcPct val="100000"/>
              </a:lnSpc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spc="110" dirty="0">
                <a:latin typeface="Times New Roman"/>
                <a:cs typeface="Times New Roman"/>
              </a:rPr>
              <a:t>»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55" dirty="0">
                <a:latin typeface="Times New Roman"/>
                <a:cs typeface="Times New Roman"/>
              </a:rPr>
              <a:t>la </a:t>
            </a:r>
            <a:r>
              <a:rPr sz="2000" spc="150" dirty="0">
                <a:latin typeface="Times New Roman"/>
                <a:cs typeface="Times New Roman"/>
              </a:rPr>
              <a:t>classe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95" dirty="0">
                <a:latin typeface="Times New Roman"/>
                <a:cs typeface="Times New Roman"/>
              </a:rPr>
              <a:t>java.lang.System </a:t>
            </a:r>
            <a:r>
              <a:rPr sz="2000" spc="75" dirty="0">
                <a:latin typeface="Times New Roman"/>
                <a:cs typeface="Times New Roman"/>
              </a:rPr>
              <a:t>». </a:t>
            </a:r>
            <a:r>
              <a:rPr sz="2000" spc="-120" dirty="0">
                <a:latin typeface="Times New Roman"/>
                <a:cs typeface="Times New Roman"/>
              </a:rPr>
              <a:t>Il </a:t>
            </a:r>
            <a:r>
              <a:rPr sz="2000" spc="35" dirty="0">
                <a:latin typeface="Times New Roman"/>
                <a:cs typeface="Times New Roman"/>
              </a:rPr>
              <a:t>s’agit </a:t>
            </a:r>
            <a:r>
              <a:rPr sz="2000" spc="30" dirty="0">
                <a:latin typeface="Times New Roman"/>
                <a:cs typeface="Times New Roman"/>
              </a:rPr>
              <a:t>d’un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InputStream  </a:t>
            </a:r>
            <a:r>
              <a:rPr sz="2000" spc="35" dirty="0">
                <a:latin typeface="Times New Roman"/>
                <a:cs typeface="Times New Roman"/>
              </a:rPr>
              <a:t>qui </a:t>
            </a:r>
            <a:r>
              <a:rPr sz="2000" spc="85" dirty="0">
                <a:latin typeface="Times New Roman"/>
                <a:cs typeface="Times New Roman"/>
              </a:rPr>
              <a:t>symbolise </a:t>
            </a:r>
            <a:r>
              <a:rPr sz="2000" spc="114" dirty="0">
                <a:latin typeface="Times New Roman"/>
                <a:cs typeface="Times New Roman"/>
              </a:rPr>
              <a:t>par </a:t>
            </a:r>
            <a:r>
              <a:rPr sz="2000" spc="90" dirty="0">
                <a:latin typeface="Times New Roman"/>
                <a:cs typeface="Times New Roman"/>
              </a:rPr>
              <a:t>défaut </a:t>
            </a:r>
            <a:r>
              <a:rPr sz="2000" spc="65" dirty="0">
                <a:latin typeface="Times New Roman"/>
                <a:cs typeface="Times New Roman"/>
              </a:rPr>
              <a:t>le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clavier.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-120" dirty="0">
                <a:latin typeface="Times New Roman"/>
                <a:cs typeface="Times New Roman"/>
              </a:rPr>
              <a:t>Il </a:t>
            </a:r>
            <a:r>
              <a:rPr sz="2000" spc="90" dirty="0">
                <a:latin typeface="Times New Roman"/>
                <a:cs typeface="Times New Roman"/>
              </a:rPr>
              <a:t>existe </a:t>
            </a:r>
            <a:r>
              <a:rPr sz="2000" spc="110" dirty="0">
                <a:latin typeface="Times New Roman"/>
                <a:cs typeface="Times New Roman"/>
              </a:rPr>
              <a:t>deux </a:t>
            </a:r>
            <a:r>
              <a:rPr sz="2000" spc="-30" dirty="0">
                <a:latin typeface="Times New Roman"/>
                <a:cs typeface="Times New Roman"/>
              </a:rPr>
              <a:t>flux </a:t>
            </a:r>
            <a:r>
              <a:rPr sz="2000" spc="135" dirty="0">
                <a:latin typeface="Times New Roman"/>
                <a:cs typeface="Times New Roman"/>
              </a:rPr>
              <a:t>standards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70" dirty="0">
                <a:latin typeface="Times New Roman"/>
                <a:cs typeface="Times New Roman"/>
              </a:rPr>
              <a:t>sortie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185" dirty="0">
                <a:latin typeface="Times New Roman"/>
                <a:cs typeface="Times New Roman"/>
              </a:rPr>
              <a:t>ces </a:t>
            </a:r>
            <a:r>
              <a:rPr sz="2000" spc="110" dirty="0">
                <a:latin typeface="Times New Roman"/>
                <a:cs typeface="Times New Roman"/>
              </a:rPr>
              <a:t>deux </a:t>
            </a:r>
            <a:r>
              <a:rPr sz="2000" spc="-30" dirty="0">
                <a:latin typeface="Times New Roman"/>
                <a:cs typeface="Times New Roman"/>
              </a:rPr>
              <a:t>flux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-18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implantés  </a:t>
            </a:r>
            <a:r>
              <a:rPr sz="2000" spc="110" dirty="0">
                <a:latin typeface="Times New Roman"/>
                <a:cs typeface="Times New Roman"/>
              </a:rPr>
              <a:t>par </a:t>
            </a:r>
            <a:r>
              <a:rPr sz="2000" spc="190" dirty="0">
                <a:latin typeface="Times New Roman"/>
                <a:cs typeface="Times New Roman"/>
              </a:rPr>
              <a:t>des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25" dirty="0">
                <a:latin typeface="Times New Roman"/>
                <a:cs typeface="Times New Roman"/>
              </a:rPr>
              <a:t>PrintWriter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-26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):</a:t>
            </a:r>
            <a:endParaRPr sz="2000">
              <a:latin typeface="Times New Roman"/>
              <a:cs typeface="Times New Roman"/>
            </a:endParaRPr>
          </a:p>
          <a:p>
            <a:pPr marL="756285" marR="575945" lvl="1" indent="-286385">
              <a:lnSpc>
                <a:spcPct val="100000"/>
              </a:lnSpc>
              <a:spcBef>
                <a:spcPts val="44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0" dirty="0">
                <a:latin typeface="Times New Roman"/>
                <a:cs typeface="Times New Roman"/>
              </a:rPr>
              <a:t>out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30" dirty="0">
                <a:latin typeface="Times New Roman"/>
                <a:cs typeface="Times New Roman"/>
              </a:rPr>
              <a:t>qui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30" dirty="0">
                <a:latin typeface="Times New Roman"/>
                <a:cs typeface="Times New Roman"/>
              </a:rPr>
              <a:t>attribut </a:t>
            </a:r>
            <a:r>
              <a:rPr sz="1800" spc="85" dirty="0">
                <a:latin typeface="Times New Roman"/>
                <a:cs typeface="Times New Roman"/>
              </a:rPr>
              <a:t>statique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 </a:t>
            </a:r>
            <a:r>
              <a:rPr sz="1800" spc="130" dirty="0">
                <a:latin typeface="Times New Roman"/>
                <a:cs typeface="Times New Roman"/>
              </a:rPr>
              <a:t>classe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105" dirty="0">
                <a:latin typeface="Times New Roman"/>
                <a:cs typeface="Times New Roman"/>
              </a:rPr>
              <a:t>System </a:t>
            </a:r>
            <a:r>
              <a:rPr sz="1800" spc="100" dirty="0">
                <a:latin typeface="Times New Roman"/>
                <a:cs typeface="Times New Roman"/>
              </a:rPr>
              <a:t>» et </a:t>
            </a:r>
            <a:r>
              <a:rPr sz="1800" spc="30" dirty="0">
                <a:latin typeface="Times New Roman"/>
                <a:cs typeface="Times New Roman"/>
              </a:rPr>
              <a:t>qui</a:t>
            </a:r>
            <a:r>
              <a:rPr sz="1800" spc="-30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par  </a:t>
            </a:r>
            <a:r>
              <a:rPr sz="1800" spc="75" dirty="0">
                <a:latin typeface="Times New Roman"/>
                <a:cs typeface="Times New Roman"/>
              </a:rPr>
              <a:t>défaut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l’écran</a:t>
            </a:r>
            <a:endParaRPr sz="1800">
              <a:latin typeface="Times New Roman"/>
              <a:cs typeface="Times New Roman"/>
            </a:endParaRPr>
          </a:p>
          <a:p>
            <a:pPr marL="756285" marR="296545" lvl="1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5" dirty="0">
                <a:latin typeface="Times New Roman"/>
                <a:cs typeface="Times New Roman"/>
              </a:rPr>
              <a:t>err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125" dirty="0">
                <a:latin typeface="Times New Roman"/>
                <a:cs typeface="Times New Roman"/>
              </a:rPr>
              <a:t>est </a:t>
            </a:r>
            <a:r>
              <a:rPr sz="1800" spc="100" dirty="0">
                <a:latin typeface="Times New Roman"/>
                <a:cs typeface="Times New Roman"/>
              </a:rPr>
              <a:t>également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35" dirty="0">
                <a:latin typeface="Times New Roman"/>
                <a:cs typeface="Times New Roman"/>
              </a:rPr>
              <a:t>attribut </a:t>
            </a:r>
            <a:r>
              <a:rPr sz="1800" spc="85" dirty="0">
                <a:latin typeface="Times New Roman"/>
                <a:cs typeface="Times New Roman"/>
              </a:rPr>
              <a:t>statique </a:t>
            </a:r>
            <a:r>
              <a:rPr sz="1800" spc="20" dirty="0">
                <a:latin typeface="Times New Roman"/>
                <a:cs typeface="Times New Roman"/>
              </a:rPr>
              <a:t>qui </a:t>
            </a:r>
            <a:r>
              <a:rPr sz="1800" spc="70" dirty="0">
                <a:latin typeface="Times New Roman"/>
                <a:cs typeface="Times New Roman"/>
              </a:rPr>
              <a:t>symbolise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-25" dirty="0">
                <a:latin typeface="Times New Roman"/>
                <a:cs typeface="Times New Roman"/>
              </a:rPr>
              <a:t>flux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65" dirty="0">
                <a:latin typeface="Times New Roman"/>
                <a:cs typeface="Times New Roman"/>
              </a:rPr>
              <a:t>sortie  pour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95" dirty="0">
                <a:latin typeface="Times New Roman"/>
                <a:cs typeface="Times New Roman"/>
              </a:rPr>
              <a:t>erreurs </a:t>
            </a:r>
            <a:r>
              <a:rPr sz="1800" dirty="0">
                <a:latin typeface="Times New Roman"/>
                <a:cs typeface="Times New Roman"/>
              </a:rPr>
              <a:t>( </a:t>
            </a:r>
            <a:r>
              <a:rPr sz="1800" spc="90" dirty="0">
                <a:latin typeface="Times New Roman"/>
                <a:cs typeface="Times New Roman"/>
              </a:rPr>
              <a:t>par </a:t>
            </a:r>
            <a:r>
              <a:rPr sz="1800" spc="75" dirty="0">
                <a:latin typeface="Times New Roman"/>
                <a:cs typeface="Times New Roman"/>
              </a:rPr>
              <a:t>défaut, </a:t>
            </a:r>
            <a:r>
              <a:rPr sz="1800" spc="55" dirty="0">
                <a:latin typeface="Times New Roman"/>
                <a:cs typeface="Times New Roman"/>
              </a:rPr>
              <a:t>c’est </a:t>
            </a:r>
            <a:r>
              <a:rPr sz="1800" spc="100" dirty="0">
                <a:latin typeface="Times New Roman"/>
                <a:cs typeface="Times New Roman"/>
              </a:rPr>
              <a:t>également </a:t>
            </a:r>
            <a:r>
              <a:rPr sz="1800" spc="35" dirty="0">
                <a:latin typeface="Times New Roman"/>
                <a:cs typeface="Times New Roman"/>
              </a:rPr>
              <a:t>l’écran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7138" y="833088"/>
            <a:ext cx="76098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75" dirty="0"/>
              <a:t>Lecture </a:t>
            </a:r>
            <a:r>
              <a:rPr spc="250" dirty="0"/>
              <a:t>et </a:t>
            </a:r>
            <a:r>
              <a:rPr spc="145" dirty="0"/>
              <a:t>écriture </a:t>
            </a:r>
            <a:r>
              <a:rPr spc="355" dirty="0"/>
              <a:t>de</a:t>
            </a:r>
            <a:r>
              <a:rPr spc="-35" dirty="0"/>
              <a:t> </a:t>
            </a:r>
            <a:r>
              <a:rPr spc="345" dirty="0"/>
              <a:t>données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8004809" cy="3696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lire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écrire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des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données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utilise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respectivement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les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classes 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70" dirty="0">
                <a:latin typeface="Times New Roman"/>
                <a:cs typeface="Times New Roman"/>
              </a:rPr>
              <a:t>définies </a:t>
            </a:r>
            <a:r>
              <a:rPr sz="2000" spc="165" dirty="0">
                <a:latin typeface="Times New Roman"/>
                <a:cs typeface="Times New Roman"/>
              </a:rPr>
              <a:t>dans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145" dirty="0">
                <a:latin typeface="Times New Roman"/>
                <a:cs typeface="Times New Roman"/>
              </a:rPr>
              <a:t>package </a:t>
            </a:r>
            <a:r>
              <a:rPr sz="2000" spc="55" dirty="0">
                <a:latin typeface="Times New Roman"/>
                <a:cs typeface="Times New Roman"/>
              </a:rPr>
              <a:t>java.io </a:t>
            </a:r>
            <a:r>
              <a:rPr sz="2000" dirty="0">
                <a:latin typeface="Times New Roman"/>
                <a:cs typeface="Times New Roman"/>
              </a:rPr>
              <a:t>)</a:t>
            </a:r>
            <a:r>
              <a:rPr sz="2000" spc="-229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80" dirty="0">
                <a:latin typeface="Times New Roman"/>
                <a:cs typeface="Times New Roman"/>
              </a:rPr>
              <a:t>DataInputStream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0" dirty="0">
                <a:latin typeface="Times New Roman"/>
                <a:cs typeface="Times New Roman"/>
              </a:rPr>
              <a:t>DataOutputStream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Times New Roman"/>
              <a:buChar char="–"/>
            </a:pPr>
            <a:endParaRPr sz="1650">
              <a:latin typeface="Times New Roman"/>
              <a:cs typeface="Times New Roman"/>
            </a:endParaRPr>
          </a:p>
          <a:p>
            <a:pPr marL="355600" marR="153035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85" dirty="0">
                <a:latin typeface="Times New Roman"/>
                <a:cs typeface="Times New Roman"/>
              </a:rPr>
              <a:t>Ces </a:t>
            </a:r>
            <a:r>
              <a:rPr sz="2000" spc="160" dirty="0">
                <a:latin typeface="Times New Roman"/>
                <a:cs typeface="Times New Roman"/>
              </a:rPr>
              <a:t>classes </a:t>
            </a:r>
            <a:r>
              <a:rPr sz="2000" spc="45" dirty="0">
                <a:latin typeface="Times New Roman"/>
                <a:cs typeface="Times New Roman"/>
              </a:rPr>
              <a:t>offres </a:t>
            </a:r>
            <a:r>
              <a:rPr sz="2000" spc="180" dirty="0">
                <a:latin typeface="Times New Roman"/>
                <a:cs typeface="Times New Roman"/>
              </a:rPr>
              <a:t>des</a:t>
            </a:r>
            <a:r>
              <a:rPr sz="2000" spc="-310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méthodes </a:t>
            </a:r>
            <a:r>
              <a:rPr sz="2000" spc="30" dirty="0">
                <a:latin typeface="Times New Roman"/>
                <a:cs typeface="Times New Roman"/>
              </a:rPr>
              <a:t>readXXX </a:t>
            </a:r>
            <a:r>
              <a:rPr sz="2000" spc="105" dirty="0">
                <a:latin typeface="Times New Roman"/>
                <a:cs typeface="Times New Roman"/>
              </a:rPr>
              <a:t>et </a:t>
            </a:r>
            <a:r>
              <a:rPr sz="2000" spc="-30" dirty="0">
                <a:latin typeface="Times New Roman"/>
                <a:cs typeface="Times New Roman"/>
              </a:rPr>
              <a:t>writeXXX </a:t>
            </a:r>
            <a:r>
              <a:rPr sz="2000" spc="80" dirty="0">
                <a:latin typeface="Times New Roman"/>
                <a:cs typeface="Times New Roman"/>
              </a:rPr>
              <a:t>pour </a:t>
            </a:r>
            <a:r>
              <a:rPr sz="2000" dirty="0">
                <a:latin typeface="Times New Roman"/>
                <a:cs typeface="Times New Roman"/>
              </a:rPr>
              <a:t>lire </a:t>
            </a:r>
            <a:r>
              <a:rPr sz="2000" spc="114" dirty="0">
                <a:latin typeface="Times New Roman"/>
                <a:cs typeface="Times New Roman"/>
              </a:rPr>
              <a:t>et  </a:t>
            </a:r>
            <a:r>
              <a:rPr sz="2000" spc="75" dirty="0">
                <a:latin typeface="Times New Roman"/>
                <a:cs typeface="Times New Roman"/>
              </a:rPr>
              <a:t>écrire </a:t>
            </a:r>
            <a:r>
              <a:rPr sz="2000" spc="180" dirty="0">
                <a:latin typeface="Times New Roman"/>
                <a:cs typeface="Times New Roman"/>
              </a:rPr>
              <a:t>des </a:t>
            </a:r>
            <a:r>
              <a:rPr sz="2000" spc="110" dirty="0">
                <a:latin typeface="Times New Roman"/>
                <a:cs typeface="Times New Roman"/>
              </a:rPr>
              <a:t>types </a:t>
            </a:r>
            <a:r>
              <a:rPr sz="2000" spc="-5" dirty="0">
                <a:latin typeface="Times New Roman"/>
                <a:cs typeface="Times New Roman"/>
              </a:rPr>
              <a:t>primitifs </a:t>
            </a:r>
            <a:r>
              <a:rPr sz="2000" spc="85" dirty="0">
                <a:latin typeface="Times New Roman"/>
                <a:cs typeface="Times New Roman"/>
              </a:rPr>
              <a:t>java </a:t>
            </a:r>
            <a:r>
              <a:rPr sz="2000" spc="65" dirty="0">
                <a:latin typeface="Times New Roman"/>
                <a:cs typeface="Times New Roman"/>
              </a:rPr>
              <a:t>ainsi </a:t>
            </a:r>
            <a:r>
              <a:rPr sz="2000" spc="145" dirty="0">
                <a:latin typeface="Times New Roman"/>
                <a:cs typeface="Times New Roman"/>
              </a:rPr>
              <a:t>que </a:t>
            </a:r>
            <a:r>
              <a:rPr sz="2000" spc="40" dirty="0">
                <a:latin typeface="Times New Roman"/>
                <a:cs typeface="Times New Roman"/>
              </a:rPr>
              <a:t>UTF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80" dirty="0">
                <a:latin typeface="Times New Roman"/>
                <a:cs typeface="Times New Roman"/>
              </a:rPr>
              <a:t>type </a:t>
            </a:r>
            <a:r>
              <a:rPr sz="2000" spc="50" dirty="0">
                <a:latin typeface="Times New Roman"/>
                <a:cs typeface="Times New Roman"/>
              </a:rPr>
              <a:t>String</a:t>
            </a:r>
            <a:r>
              <a:rPr sz="2000" spc="-30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900">
              <a:latin typeface="Times New Roman"/>
              <a:cs typeface="Times New Roman"/>
            </a:endParaRPr>
          </a:p>
          <a:p>
            <a:pPr marL="355600" marR="54991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crée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une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instance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85" dirty="0">
                <a:latin typeface="Times New Roman"/>
                <a:cs typeface="Times New Roman"/>
              </a:rPr>
              <a:t>ces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classes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partir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InputStream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et  </a:t>
            </a:r>
            <a:r>
              <a:rPr sz="2000" spc="100" dirty="0">
                <a:latin typeface="Times New Roman"/>
                <a:cs typeface="Times New Roman"/>
              </a:rPr>
              <a:t>OutputStream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5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85" dirty="0">
                <a:latin typeface="Times New Roman"/>
                <a:cs typeface="Times New Roman"/>
              </a:rPr>
              <a:t>DataInputStream( InputStream </a:t>
            </a:r>
            <a:r>
              <a:rPr sz="1800" spc="-130" dirty="0">
                <a:latin typeface="Times New Roman"/>
                <a:cs typeface="Times New Roman"/>
              </a:rPr>
              <a:t>in</a:t>
            </a:r>
            <a:r>
              <a:rPr sz="1800" spc="-125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2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85" dirty="0">
                <a:latin typeface="Times New Roman"/>
                <a:cs typeface="Times New Roman"/>
              </a:rPr>
              <a:t>DataOutputStream( OutputStream </a:t>
            </a:r>
            <a:r>
              <a:rPr sz="1800" spc="-90" dirty="0">
                <a:latin typeface="Times New Roman"/>
                <a:cs typeface="Times New Roman"/>
              </a:rPr>
              <a:t>out</a:t>
            </a:r>
            <a:r>
              <a:rPr sz="1800" spc="-170" dirty="0">
                <a:latin typeface="Times New Roman"/>
                <a:cs typeface="Times New Roman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4740" y="833088"/>
            <a:ext cx="28555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</a:t>
            </a:r>
            <a:r>
              <a:rPr spc="80" dirty="0"/>
              <a:t> </a:t>
            </a:r>
            <a:r>
              <a:rPr spc="90" dirty="0"/>
              <a:t>fichiers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339965" cy="3366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peut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facilement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créer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Times New Roman"/>
                <a:cs typeface="Times New Roman"/>
              </a:rPr>
              <a:t>fichier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partir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45" dirty="0">
                <a:latin typeface="Times New Roman"/>
                <a:cs typeface="Times New Roman"/>
              </a:rPr>
              <a:t>java.io.File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Pour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écrire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ou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des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données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depuis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fichier,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utilise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  </a:t>
            </a:r>
            <a:r>
              <a:rPr sz="2000" spc="160" dirty="0">
                <a:latin typeface="Times New Roman"/>
                <a:cs typeface="Times New Roman"/>
              </a:rPr>
              <a:t>classes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55" dirty="0">
                <a:latin typeface="Times New Roman"/>
                <a:cs typeface="Times New Roman"/>
              </a:rPr>
              <a:t>java.io.FileInputStream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5" dirty="0">
                <a:latin typeface="Times New Roman"/>
                <a:cs typeface="Times New Roman"/>
              </a:rPr>
              <a:t>java.io.FileOuputStream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Times New Roman"/>
              <a:buChar char="–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85" dirty="0">
                <a:latin typeface="Times New Roman"/>
                <a:cs typeface="Times New Roman"/>
              </a:rPr>
              <a:t>Ces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classes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jouent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rôle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identique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InputStream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100" dirty="0">
                <a:latin typeface="Times New Roman"/>
                <a:cs typeface="Times New Roman"/>
              </a:rPr>
              <a:t>OutputStream </a:t>
            </a:r>
            <a:r>
              <a:rPr sz="2000" spc="110" dirty="0">
                <a:latin typeface="Times New Roman"/>
                <a:cs typeface="Times New Roman"/>
              </a:rPr>
              <a:t>» </a:t>
            </a:r>
            <a:r>
              <a:rPr sz="2000" spc="80" dirty="0">
                <a:latin typeface="Times New Roman"/>
                <a:cs typeface="Times New Roman"/>
              </a:rPr>
              <a:t>dont </a:t>
            </a:r>
            <a:r>
              <a:rPr sz="2000" spc="85" dirty="0">
                <a:latin typeface="Times New Roman"/>
                <a:cs typeface="Times New Roman"/>
              </a:rPr>
              <a:t>elles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héritent.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8771" y="833088"/>
            <a:ext cx="61480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La </a:t>
            </a:r>
            <a:r>
              <a:rPr spc="330" dirty="0"/>
              <a:t>classe </a:t>
            </a:r>
            <a:r>
              <a:rPr spc="245" dirty="0"/>
              <a:t>« </a:t>
            </a:r>
            <a:r>
              <a:rPr spc="100" dirty="0"/>
              <a:t>java.io.File</a:t>
            </a:r>
            <a:r>
              <a:rPr spc="-32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14127"/>
            <a:ext cx="5771515" cy="4015104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59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principales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opérations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cette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4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canRead()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40" dirty="0">
                <a:latin typeface="Times New Roman"/>
                <a:cs typeface="Times New Roman"/>
              </a:rPr>
              <a:t>canWrite()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delete()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exists()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25" dirty="0">
                <a:latin typeface="Times New Roman"/>
                <a:cs typeface="Times New Roman"/>
              </a:rPr>
              <a:t>isDirectory()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20" dirty="0">
                <a:latin typeface="Times New Roman"/>
                <a:cs typeface="Times New Roman"/>
              </a:rPr>
              <a:t>isFile()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 </a:t>
            </a:r>
            <a:r>
              <a:rPr sz="1800" spc="70" dirty="0">
                <a:latin typeface="Times New Roman"/>
                <a:cs typeface="Times New Roman"/>
              </a:rPr>
              <a:t>renameTo( </a:t>
            </a:r>
            <a:r>
              <a:rPr sz="1800" spc="20" dirty="0">
                <a:latin typeface="Times New Roman"/>
                <a:cs typeface="Times New Roman"/>
              </a:rPr>
              <a:t>File </a:t>
            </a:r>
            <a:r>
              <a:rPr sz="1800" spc="120" dirty="0">
                <a:latin typeface="Times New Roman"/>
                <a:cs typeface="Times New Roman"/>
              </a:rPr>
              <a:t>dest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  <a:tab pos="1315085" algn="l"/>
              </a:tabLst>
            </a:pPr>
            <a:r>
              <a:rPr sz="1800" spc="45" dirty="0">
                <a:latin typeface="Times New Roman"/>
                <a:cs typeface="Times New Roman"/>
              </a:rPr>
              <a:t>long	length()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mkdir()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mkdirs()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String </a:t>
            </a:r>
            <a:r>
              <a:rPr sz="1800" spc="95" dirty="0">
                <a:latin typeface="Times New Roman"/>
                <a:cs typeface="Times New Roman"/>
              </a:rPr>
              <a:t>getName(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9552" y="833088"/>
            <a:ext cx="40678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Encore </a:t>
            </a:r>
            <a:r>
              <a:rPr spc="495" dirty="0"/>
              <a:t>à</a:t>
            </a:r>
            <a:r>
              <a:rPr spc="-35" dirty="0"/>
              <a:t> </a:t>
            </a:r>
            <a:r>
              <a:rPr spc="190" dirty="0"/>
              <a:t>vous...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8230" y="2966710"/>
            <a:ext cx="698817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Cette </a:t>
            </a:r>
            <a:r>
              <a:rPr sz="2000" spc="20" dirty="0">
                <a:latin typeface="Times New Roman"/>
                <a:cs typeface="Times New Roman"/>
              </a:rPr>
              <a:t>fois-ci, </a:t>
            </a:r>
            <a:r>
              <a:rPr sz="2000" spc="-114" dirty="0">
                <a:latin typeface="Times New Roman"/>
                <a:cs typeface="Times New Roman"/>
              </a:rPr>
              <a:t>il </a:t>
            </a:r>
            <a:r>
              <a:rPr sz="2000" spc="35" dirty="0">
                <a:latin typeface="Times New Roman"/>
                <a:cs typeface="Times New Roman"/>
              </a:rPr>
              <a:t>s’agit </a:t>
            </a:r>
            <a:r>
              <a:rPr sz="2000" spc="40" dirty="0">
                <a:latin typeface="Times New Roman"/>
                <a:cs typeface="Times New Roman"/>
              </a:rPr>
              <a:t>d’écrire </a:t>
            </a:r>
            <a:r>
              <a:rPr sz="2000" spc="155" dirty="0">
                <a:latin typeface="Times New Roman"/>
                <a:cs typeface="Times New Roman"/>
              </a:rPr>
              <a:t>une </a:t>
            </a:r>
            <a:r>
              <a:rPr sz="2000" spc="125" dirty="0">
                <a:latin typeface="Times New Roman"/>
                <a:cs typeface="Times New Roman"/>
              </a:rPr>
              <a:t>méthode </a:t>
            </a:r>
            <a:r>
              <a:rPr sz="2000" spc="35" dirty="0">
                <a:latin typeface="Times New Roman"/>
                <a:cs typeface="Times New Roman"/>
              </a:rPr>
              <a:t>qui </a:t>
            </a:r>
            <a:r>
              <a:rPr sz="2000" spc="-75" dirty="0">
                <a:latin typeface="Times New Roman"/>
                <a:cs typeface="Times New Roman"/>
              </a:rPr>
              <a:t>lit </a:t>
            </a:r>
            <a:r>
              <a:rPr sz="2000" spc="55" dirty="0">
                <a:latin typeface="Times New Roman"/>
                <a:cs typeface="Times New Roman"/>
              </a:rPr>
              <a:t>le </a:t>
            </a:r>
            <a:r>
              <a:rPr sz="2000" spc="110" dirty="0">
                <a:latin typeface="Times New Roman"/>
                <a:cs typeface="Times New Roman"/>
              </a:rPr>
              <a:t>contenu  </a:t>
            </a:r>
            <a:r>
              <a:rPr sz="2000" spc="30" dirty="0">
                <a:latin typeface="Times New Roman"/>
                <a:cs typeface="Times New Roman"/>
              </a:rPr>
              <a:t>d’un </a:t>
            </a:r>
            <a:r>
              <a:rPr sz="2000" spc="15" dirty="0">
                <a:latin typeface="Times New Roman"/>
                <a:cs typeface="Times New Roman"/>
              </a:rPr>
              <a:t>fichier </a:t>
            </a:r>
            <a:r>
              <a:rPr sz="2000" spc="85" dirty="0">
                <a:latin typeface="Times New Roman"/>
                <a:cs typeface="Times New Roman"/>
              </a:rPr>
              <a:t>texte </a:t>
            </a:r>
            <a:r>
              <a:rPr sz="2000" spc="114" dirty="0">
                <a:latin typeface="Times New Roman"/>
                <a:cs typeface="Times New Roman"/>
              </a:rPr>
              <a:t>et </a:t>
            </a:r>
            <a:r>
              <a:rPr sz="2000" spc="35" dirty="0">
                <a:latin typeface="Times New Roman"/>
                <a:cs typeface="Times New Roman"/>
              </a:rPr>
              <a:t>qui </a:t>
            </a:r>
            <a:r>
              <a:rPr sz="2000" spc="40" dirty="0">
                <a:latin typeface="Times New Roman"/>
                <a:cs typeface="Times New Roman"/>
              </a:rPr>
              <a:t>affiche </a:t>
            </a:r>
            <a:r>
              <a:rPr sz="2000" spc="30" dirty="0">
                <a:latin typeface="Times New Roman"/>
                <a:cs typeface="Times New Roman"/>
              </a:rPr>
              <a:t>celui-ci </a:t>
            </a:r>
            <a:r>
              <a:rPr sz="2000" spc="225" dirty="0">
                <a:latin typeface="Times New Roman"/>
                <a:cs typeface="Times New Roman"/>
              </a:rPr>
              <a:t>à </a:t>
            </a:r>
            <a:r>
              <a:rPr sz="2000" spc="-114" dirty="0">
                <a:latin typeface="Times New Roman"/>
                <a:cs typeface="Times New Roman"/>
              </a:rPr>
              <a:t>l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’écran.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173468" y="4998720"/>
            <a:ext cx="658368" cy="876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2212" y="833088"/>
            <a:ext cx="590169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Le </a:t>
            </a:r>
            <a:r>
              <a:rPr spc="320" dirty="0"/>
              <a:t>package </a:t>
            </a:r>
            <a:r>
              <a:rPr spc="245" dirty="0"/>
              <a:t>« </a:t>
            </a:r>
            <a:r>
              <a:rPr spc="70" dirty="0"/>
              <a:t>java.util</a:t>
            </a:r>
            <a:r>
              <a:rPr spc="-345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50864"/>
            <a:ext cx="7747634" cy="3611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19075" indent="-342900">
              <a:lnSpc>
                <a:spcPct val="110000"/>
              </a:lnSpc>
              <a:spcBef>
                <a:spcPts val="100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package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java.util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30" dirty="0">
                <a:latin typeface="Times New Roman"/>
                <a:cs typeface="Times New Roman"/>
              </a:rPr>
              <a:t> l'un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des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packages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les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plus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couramment  </a:t>
            </a:r>
            <a:r>
              <a:rPr sz="2000" spc="30" dirty="0">
                <a:latin typeface="Times New Roman"/>
                <a:cs typeface="Times New Roman"/>
              </a:rPr>
              <a:t>utilisé </a:t>
            </a:r>
            <a:r>
              <a:rPr sz="2000" spc="114" dirty="0">
                <a:latin typeface="Times New Roman"/>
                <a:cs typeface="Times New Roman"/>
              </a:rPr>
              <a:t>par </a:t>
            </a:r>
            <a:r>
              <a:rPr sz="2000" spc="110" dirty="0">
                <a:latin typeface="Times New Roman"/>
                <a:cs typeface="Times New Roman"/>
              </a:rPr>
              <a:t>les programmeurs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java.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1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65" dirty="0">
                <a:latin typeface="Times New Roman"/>
                <a:cs typeface="Times New Roman"/>
              </a:rPr>
              <a:t>Ce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package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inclus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diverses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classes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qui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offrent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80" dirty="0">
                <a:latin typeface="Times New Roman"/>
                <a:cs typeface="Times New Roman"/>
              </a:rPr>
              <a:t>des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fonctionnalités  </a:t>
            </a:r>
            <a:r>
              <a:rPr sz="2000" spc="110" dirty="0">
                <a:latin typeface="Times New Roman"/>
                <a:cs typeface="Times New Roman"/>
              </a:rPr>
              <a:t>très </a:t>
            </a:r>
            <a:r>
              <a:rPr sz="2000" spc="55" dirty="0">
                <a:latin typeface="Times New Roman"/>
                <a:cs typeface="Times New Roman"/>
              </a:rPr>
              <a:t>utiles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6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5" dirty="0">
                <a:latin typeface="Times New Roman"/>
                <a:cs typeface="Times New Roman"/>
              </a:rPr>
              <a:t>vecteur,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64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75" dirty="0">
                <a:latin typeface="Times New Roman"/>
                <a:cs typeface="Times New Roman"/>
              </a:rPr>
              <a:t>table </a:t>
            </a:r>
            <a:r>
              <a:rPr sz="1800" spc="145" dirty="0">
                <a:latin typeface="Times New Roman"/>
                <a:cs typeface="Times New Roman"/>
              </a:rPr>
              <a:t>hash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codée,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65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25" dirty="0">
                <a:latin typeface="Times New Roman"/>
                <a:cs typeface="Times New Roman"/>
              </a:rPr>
              <a:t>pile,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64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45" dirty="0">
                <a:latin typeface="Times New Roman"/>
                <a:cs typeface="Times New Roman"/>
              </a:rPr>
              <a:t>dictionnaire,</a:t>
            </a:r>
            <a:endParaRPr sz="1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65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50" dirty="0">
                <a:latin typeface="Times New Roman"/>
                <a:cs typeface="Times New Roman"/>
              </a:rPr>
              <a:t>manipulation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05" dirty="0">
                <a:latin typeface="Times New Roman"/>
                <a:cs typeface="Times New Roman"/>
              </a:rPr>
              <a:t>date,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110" dirty="0">
                <a:latin typeface="Times New Roman"/>
                <a:cs typeface="Times New Roman"/>
              </a:rPr>
              <a:t>chaîne </a:t>
            </a:r>
            <a:r>
              <a:rPr sz="1800" spc="150" dirty="0">
                <a:latin typeface="Times New Roman"/>
                <a:cs typeface="Times New Roman"/>
              </a:rPr>
              <a:t>de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caractères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6913" y="833088"/>
            <a:ext cx="44723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</a:t>
            </a:r>
            <a:r>
              <a:rPr spc="65" dirty="0"/>
              <a:t> </a:t>
            </a:r>
            <a:r>
              <a:rPr spc="245" dirty="0"/>
              <a:t>énumérations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8001000" cy="40773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36245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 </a:t>
            </a:r>
            <a:r>
              <a:rPr sz="2000" spc="100" dirty="0">
                <a:latin typeface="Times New Roman"/>
                <a:cs typeface="Times New Roman"/>
              </a:rPr>
              <a:t>énumération </a:t>
            </a:r>
            <a:r>
              <a:rPr sz="2000" spc="110" dirty="0">
                <a:latin typeface="Times New Roman"/>
                <a:cs typeface="Times New Roman"/>
              </a:rPr>
              <a:t>correspond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-320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une </a:t>
            </a:r>
            <a:r>
              <a:rPr sz="2000" spc="40" dirty="0">
                <a:latin typeface="Times New Roman"/>
                <a:cs typeface="Times New Roman"/>
              </a:rPr>
              <a:t>liste </a:t>
            </a:r>
            <a:r>
              <a:rPr sz="2000" spc="85" dirty="0">
                <a:latin typeface="Times New Roman"/>
                <a:cs typeface="Times New Roman"/>
              </a:rPr>
              <a:t>d’éléments </a:t>
            </a:r>
            <a:r>
              <a:rPr sz="2000" spc="130" dirty="0">
                <a:latin typeface="Times New Roman"/>
                <a:cs typeface="Times New Roman"/>
              </a:rPr>
              <a:t>accessibles  </a:t>
            </a:r>
            <a:r>
              <a:rPr sz="2000" spc="100" dirty="0">
                <a:latin typeface="Times New Roman"/>
                <a:cs typeface="Times New Roman"/>
              </a:rPr>
              <a:t>séquentiellements.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Char char="•"/>
            </a:pPr>
            <a:endParaRPr sz="2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2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 </a:t>
            </a:r>
            <a:r>
              <a:rPr sz="2000" spc="100" dirty="0">
                <a:latin typeface="Times New Roman"/>
                <a:cs typeface="Times New Roman"/>
              </a:rPr>
              <a:t>énumération </a:t>
            </a:r>
            <a:r>
              <a:rPr sz="2000" spc="150" dirty="0">
                <a:latin typeface="Times New Roman"/>
                <a:cs typeface="Times New Roman"/>
              </a:rPr>
              <a:t>est </a:t>
            </a:r>
            <a:r>
              <a:rPr sz="2000" spc="45" dirty="0">
                <a:latin typeface="Times New Roman"/>
                <a:cs typeface="Times New Roman"/>
              </a:rPr>
              <a:t>définie </a:t>
            </a:r>
            <a:r>
              <a:rPr sz="2000" spc="110" dirty="0">
                <a:latin typeface="Times New Roman"/>
                <a:cs typeface="Times New Roman"/>
              </a:rPr>
              <a:t>par </a:t>
            </a:r>
            <a:r>
              <a:rPr sz="2000" spc="30" dirty="0">
                <a:latin typeface="Times New Roman"/>
                <a:cs typeface="Times New Roman"/>
              </a:rPr>
              <a:t>l’interface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60" dirty="0">
                <a:latin typeface="Times New Roman"/>
                <a:cs typeface="Times New Roman"/>
              </a:rPr>
              <a:t>java.util.Enumeration</a:t>
            </a:r>
            <a:r>
              <a:rPr sz="2000" spc="-3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» 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Times New Roman"/>
                <a:cs typeface="Times New Roman"/>
              </a:rPr>
              <a:t>propose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deux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opérations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suivantes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6285" marR="828040" lvl="1" indent="-286385">
              <a:lnSpc>
                <a:spcPct val="120000"/>
              </a:lnSpc>
              <a:spcBef>
                <a:spcPts val="46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95" dirty="0">
                <a:latin typeface="Times New Roman"/>
                <a:cs typeface="Times New Roman"/>
              </a:rPr>
              <a:t>boolean </a:t>
            </a:r>
            <a:r>
              <a:rPr sz="1800" spc="80" dirty="0">
                <a:latin typeface="Times New Roman"/>
                <a:cs typeface="Times New Roman"/>
              </a:rPr>
              <a:t>hasMoreElements()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00" dirty="0">
                <a:latin typeface="Times New Roman"/>
                <a:cs typeface="Times New Roman"/>
              </a:rPr>
              <a:t>« </a:t>
            </a:r>
            <a:r>
              <a:rPr sz="1800" spc="75" dirty="0">
                <a:latin typeface="Times New Roman"/>
                <a:cs typeface="Times New Roman"/>
              </a:rPr>
              <a:t>true </a:t>
            </a:r>
            <a:r>
              <a:rPr sz="1800" spc="100" dirty="0">
                <a:latin typeface="Times New Roman"/>
                <a:cs typeface="Times New Roman"/>
              </a:rPr>
              <a:t>» </a:t>
            </a:r>
            <a:r>
              <a:rPr sz="1800" spc="45" dirty="0">
                <a:latin typeface="Times New Roman"/>
                <a:cs typeface="Times New Roman"/>
              </a:rPr>
              <a:t>si l’énumération  </a:t>
            </a:r>
            <a:r>
              <a:rPr sz="1800" spc="85" dirty="0">
                <a:latin typeface="Times New Roman"/>
                <a:cs typeface="Times New Roman"/>
              </a:rPr>
              <a:t>comporte </a:t>
            </a:r>
            <a:r>
              <a:rPr sz="1800" spc="110" dirty="0">
                <a:latin typeface="Times New Roman"/>
                <a:cs typeface="Times New Roman"/>
              </a:rPr>
              <a:t>encore </a:t>
            </a:r>
            <a:r>
              <a:rPr sz="1800" spc="160" dirty="0">
                <a:latin typeface="Times New Roman"/>
                <a:cs typeface="Times New Roman"/>
              </a:rPr>
              <a:t>des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éléments.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86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5" dirty="0">
                <a:latin typeface="Times New Roman"/>
                <a:cs typeface="Times New Roman"/>
              </a:rPr>
              <a:t>Object </a:t>
            </a:r>
            <a:r>
              <a:rPr sz="1800" spc="60" dirty="0">
                <a:latin typeface="Times New Roman"/>
                <a:cs typeface="Times New Roman"/>
              </a:rPr>
              <a:t>nextElement()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105" dirty="0">
                <a:latin typeface="Times New Roman"/>
                <a:cs typeface="Times New Roman"/>
              </a:rPr>
              <a:t>récupère </a:t>
            </a:r>
            <a:r>
              <a:rPr sz="1800" spc="35" dirty="0">
                <a:latin typeface="Times New Roman"/>
                <a:cs typeface="Times New Roman"/>
              </a:rPr>
              <a:t>l’élément </a:t>
            </a:r>
            <a:r>
              <a:rPr sz="1800" spc="65" dirty="0">
                <a:latin typeface="Times New Roman"/>
                <a:cs typeface="Times New Roman"/>
              </a:rPr>
              <a:t>suivant </a:t>
            </a:r>
            <a:r>
              <a:rPr sz="1800" spc="140" dirty="0">
                <a:latin typeface="Times New Roman"/>
                <a:cs typeface="Times New Roman"/>
              </a:rPr>
              <a:t>de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l’énumération.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–"/>
            </a:pPr>
            <a:endParaRPr sz="2000">
              <a:latin typeface="Times New Roman"/>
              <a:cs typeface="Times New Roman"/>
            </a:endParaRPr>
          </a:p>
          <a:p>
            <a:pPr marL="355600" marR="172720" indent="-342900">
              <a:lnSpc>
                <a:spcPct val="120000"/>
              </a:lnSpc>
              <a:spcBef>
                <a:spcPts val="15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95" dirty="0">
                <a:latin typeface="Times New Roman"/>
                <a:cs typeface="Times New Roman"/>
              </a:rPr>
              <a:t>Plusieurs </a:t>
            </a:r>
            <a:r>
              <a:rPr sz="2000" spc="100" dirty="0">
                <a:latin typeface="Times New Roman"/>
                <a:cs typeface="Times New Roman"/>
              </a:rPr>
              <a:t>opérations </a:t>
            </a:r>
            <a:r>
              <a:rPr sz="2000" spc="160" dirty="0">
                <a:latin typeface="Times New Roman"/>
                <a:cs typeface="Times New Roman"/>
              </a:rPr>
              <a:t>de </a:t>
            </a:r>
            <a:r>
              <a:rPr sz="2000" spc="-70" dirty="0">
                <a:latin typeface="Times New Roman"/>
                <a:cs typeface="Times New Roman"/>
              </a:rPr>
              <a:t>l’API </a:t>
            </a:r>
            <a:r>
              <a:rPr sz="2000" spc="85" dirty="0">
                <a:latin typeface="Times New Roman"/>
                <a:cs typeface="Times New Roman"/>
              </a:rPr>
              <a:t>java </a:t>
            </a:r>
            <a:r>
              <a:rPr sz="2000" spc="90" dirty="0">
                <a:latin typeface="Times New Roman"/>
                <a:cs typeface="Times New Roman"/>
              </a:rPr>
              <a:t>retournent </a:t>
            </a:r>
            <a:r>
              <a:rPr sz="2000" spc="145" dirty="0">
                <a:latin typeface="Times New Roman"/>
                <a:cs typeface="Times New Roman"/>
              </a:rPr>
              <a:t>une </a:t>
            </a:r>
            <a:r>
              <a:rPr sz="2000" spc="100" dirty="0">
                <a:latin typeface="Times New Roman"/>
                <a:cs typeface="Times New Roman"/>
              </a:rPr>
              <a:t>énumération</a:t>
            </a:r>
            <a:r>
              <a:rPr sz="2000" spc="-325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afin 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65" dirty="0">
                <a:latin typeface="Times New Roman"/>
                <a:cs typeface="Times New Roman"/>
              </a:rPr>
              <a:t>parcourir </a:t>
            </a:r>
            <a:r>
              <a:rPr sz="2000" spc="155" dirty="0">
                <a:latin typeface="Times New Roman"/>
                <a:cs typeface="Times New Roman"/>
              </a:rPr>
              <a:t>une </a:t>
            </a:r>
            <a:r>
              <a:rPr sz="2000" spc="40" dirty="0">
                <a:latin typeface="Times New Roman"/>
                <a:cs typeface="Times New Roman"/>
              </a:rPr>
              <a:t>liste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-28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valeurs.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4053" y="833088"/>
            <a:ext cx="31972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</a:t>
            </a:r>
            <a:r>
              <a:rPr spc="60" dirty="0"/>
              <a:t> </a:t>
            </a:r>
            <a:r>
              <a:rPr spc="245" dirty="0"/>
              <a:t>vecteurs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956550" cy="4169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4765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50" dirty="0">
                <a:latin typeface="Times New Roman"/>
                <a:cs typeface="Times New Roman"/>
              </a:rPr>
              <a:t>La </a:t>
            </a:r>
            <a:r>
              <a:rPr sz="2000" spc="150" dirty="0">
                <a:latin typeface="Times New Roman"/>
                <a:cs typeface="Times New Roman"/>
              </a:rPr>
              <a:t>classe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30" dirty="0">
                <a:latin typeface="Times New Roman"/>
                <a:cs typeface="Times New Roman"/>
              </a:rPr>
              <a:t>java.util.Vector </a:t>
            </a:r>
            <a:r>
              <a:rPr sz="2000" spc="110" dirty="0">
                <a:latin typeface="Times New Roman"/>
                <a:cs typeface="Times New Roman"/>
              </a:rPr>
              <a:t>» </a:t>
            </a:r>
            <a:r>
              <a:rPr sz="2000" spc="10" dirty="0">
                <a:latin typeface="Times New Roman"/>
                <a:cs typeface="Times New Roman"/>
              </a:rPr>
              <a:t>offre </a:t>
            </a:r>
            <a:r>
              <a:rPr sz="2000" spc="110" dirty="0">
                <a:latin typeface="Times New Roman"/>
                <a:cs typeface="Times New Roman"/>
              </a:rPr>
              <a:t>les </a:t>
            </a:r>
            <a:r>
              <a:rPr sz="2000" spc="60" dirty="0">
                <a:latin typeface="Times New Roman"/>
                <a:cs typeface="Times New Roman"/>
              </a:rPr>
              <a:t>fonctions </a:t>
            </a:r>
            <a:r>
              <a:rPr sz="2000" spc="100" dirty="0">
                <a:latin typeface="Times New Roman"/>
                <a:cs typeface="Times New Roman"/>
              </a:rPr>
              <a:t>permettant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-33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gérer  </a:t>
            </a:r>
            <a:r>
              <a:rPr sz="2000" spc="145" dirty="0">
                <a:latin typeface="Times New Roman"/>
                <a:cs typeface="Times New Roman"/>
              </a:rPr>
              <a:t>une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séquence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données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type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java.lang.Object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29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85" dirty="0">
                <a:latin typeface="Times New Roman"/>
                <a:cs typeface="Times New Roman"/>
              </a:rPr>
              <a:t>Parmi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méthodes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proposées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par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cette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classe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on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a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8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25" dirty="0">
                <a:latin typeface="Times New Roman"/>
                <a:cs typeface="Times New Roman"/>
              </a:rPr>
              <a:t>void </a:t>
            </a:r>
            <a:r>
              <a:rPr sz="1800" spc="85" dirty="0">
                <a:latin typeface="Times New Roman"/>
                <a:cs typeface="Times New Roman"/>
              </a:rPr>
              <a:t>addElement( </a:t>
            </a:r>
            <a:r>
              <a:rPr sz="1800" spc="60" dirty="0">
                <a:latin typeface="Times New Roman"/>
                <a:cs typeface="Times New Roman"/>
              </a:rPr>
              <a:t>Object </a:t>
            </a:r>
            <a:r>
              <a:rPr sz="1800" spc="30" dirty="0">
                <a:latin typeface="Times New Roman"/>
                <a:cs typeface="Times New Roman"/>
              </a:rPr>
              <a:t>obj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75" dirty="0">
                <a:latin typeface="Times New Roman"/>
                <a:cs typeface="Times New Roman"/>
              </a:rPr>
              <a:t>ajoute </a:t>
            </a:r>
            <a:r>
              <a:rPr sz="1800" spc="100" dirty="0">
                <a:latin typeface="Times New Roman"/>
                <a:cs typeface="Times New Roman"/>
              </a:rPr>
              <a:t>un </a:t>
            </a:r>
            <a:r>
              <a:rPr sz="1800" spc="60" dirty="0">
                <a:latin typeface="Times New Roman"/>
                <a:cs typeface="Times New Roman"/>
              </a:rPr>
              <a:t>nouvel </a:t>
            </a:r>
            <a:r>
              <a:rPr sz="1800" spc="90" dirty="0">
                <a:latin typeface="Times New Roman"/>
                <a:cs typeface="Times New Roman"/>
              </a:rPr>
              <a:t>élément </a:t>
            </a:r>
            <a:r>
              <a:rPr sz="1800" spc="140" dirty="0">
                <a:latin typeface="Times New Roman"/>
                <a:cs typeface="Times New Roman"/>
              </a:rPr>
              <a:t>au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vecteur.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5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60" dirty="0">
                <a:latin typeface="Times New Roman"/>
                <a:cs typeface="Times New Roman"/>
              </a:rPr>
              <a:t>size()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95" dirty="0">
                <a:latin typeface="Times New Roman"/>
                <a:cs typeface="Times New Roman"/>
              </a:rPr>
              <a:t>nombre </a:t>
            </a:r>
            <a:r>
              <a:rPr sz="1800" spc="75" dirty="0">
                <a:latin typeface="Times New Roman"/>
                <a:cs typeface="Times New Roman"/>
              </a:rPr>
              <a:t>d’éléments </a:t>
            </a:r>
            <a:r>
              <a:rPr sz="1800" spc="90" dirty="0">
                <a:latin typeface="Times New Roman"/>
                <a:cs typeface="Times New Roman"/>
              </a:rPr>
              <a:t>du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vecteur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4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5" dirty="0">
                <a:latin typeface="Times New Roman"/>
                <a:cs typeface="Times New Roman"/>
              </a:rPr>
              <a:t>Object </a:t>
            </a:r>
            <a:r>
              <a:rPr sz="1800" spc="55" dirty="0">
                <a:latin typeface="Times New Roman"/>
                <a:cs typeface="Times New Roman"/>
              </a:rPr>
              <a:t>elementAt( </a:t>
            </a: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50" dirty="0">
                <a:latin typeface="Times New Roman"/>
                <a:cs typeface="Times New Roman"/>
              </a:rPr>
              <a:t>index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35" dirty="0">
                <a:latin typeface="Times New Roman"/>
                <a:cs typeface="Times New Roman"/>
              </a:rPr>
              <a:t>l’élément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125" dirty="0">
                <a:latin typeface="Times New Roman"/>
                <a:cs typeface="Times New Roman"/>
              </a:rPr>
              <a:t>demandé.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5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25" dirty="0">
                <a:latin typeface="Times New Roman"/>
                <a:cs typeface="Times New Roman"/>
              </a:rPr>
              <a:t>void </a:t>
            </a:r>
            <a:r>
              <a:rPr sz="1800" spc="60" dirty="0">
                <a:latin typeface="Times New Roman"/>
                <a:cs typeface="Times New Roman"/>
              </a:rPr>
              <a:t>removeAllEmements()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supprime </a:t>
            </a:r>
            <a:r>
              <a:rPr sz="1800" spc="95" dirty="0">
                <a:latin typeface="Times New Roman"/>
                <a:cs typeface="Times New Roman"/>
              </a:rPr>
              <a:t>tous </a:t>
            </a:r>
            <a:r>
              <a:rPr sz="1800" spc="90" dirty="0">
                <a:latin typeface="Times New Roman"/>
                <a:cs typeface="Times New Roman"/>
              </a:rPr>
              <a:t>les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éléments.</a:t>
            </a:r>
            <a:endParaRPr sz="1800">
              <a:latin typeface="Times New Roman"/>
              <a:cs typeface="Times New Roman"/>
            </a:endParaRPr>
          </a:p>
          <a:p>
            <a:pPr marL="756285" marR="67945" lvl="1" indent="-286385">
              <a:lnSpc>
                <a:spcPct val="11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25" dirty="0">
                <a:latin typeface="Times New Roman"/>
                <a:cs typeface="Times New Roman"/>
              </a:rPr>
              <a:t>void </a:t>
            </a:r>
            <a:r>
              <a:rPr sz="1800" spc="60" dirty="0">
                <a:latin typeface="Times New Roman"/>
                <a:cs typeface="Times New Roman"/>
              </a:rPr>
              <a:t>removeElementAt( </a:t>
            </a:r>
            <a:r>
              <a:rPr sz="1800" spc="-5" dirty="0">
                <a:latin typeface="Times New Roman"/>
                <a:cs typeface="Times New Roman"/>
              </a:rPr>
              <a:t>in </a:t>
            </a:r>
            <a:r>
              <a:rPr sz="1800" spc="50" dirty="0">
                <a:latin typeface="Times New Roman"/>
                <a:cs typeface="Times New Roman"/>
              </a:rPr>
              <a:t>index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supprime </a:t>
            </a:r>
            <a:r>
              <a:rPr sz="1800" spc="90" dirty="0">
                <a:latin typeface="Times New Roman"/>
                <a:cs typeface="Times New Roman"/>
              </a:rPr>
              <a:t>un élément </a:t>
            </a:r>
            <a:r>
              <a:rPr sz="1800" spc="200" dirty="0">
                <a:latin typeface="Times New Roman"/>
                <a:cs typeface="Times New Roman"/>
              </a:rPr>
              <a:t>à </a:t>
            </a:r>
            <a:r>
              <a:rPr sz="1800" spc="100" dirty="0">
                <a:latin typeface="Times New Roman"/>
                <a:cs typeface="Times New Roman"/>
              </a:rPr>
              <a:t>un </a:t>
            </a:r>
            <a:r>
              <a:rPr sz="1800" spc="50" dirty="0">
                <a:latin typeface="Times New Roman"/>
                <a:cs typeface="Times New Roman"/>
              </a:rPr>
              <a:t>index </a:t>
            </a:r>
            <a:r>
              <a:rPr sz="1800" spc="90" dirty="0">
                <a:latin typeface="Times New Roman"/>
                <a:cs typeface="Times New Roman"/>
              </a:rPr>
              <a:t>du  </a:t>
            </a:r>
            <a:r>
              <a:rPr sz="1800" spc="80" dirty="0">
                <a:latin typeface="Times New Roman"/>
                <a:cs typeface="Times New Roman"/>
              </a:rPr>
              <a:t>vecteur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5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5" dirty="0">
                <a:latin typeface="Times New Roman"/>
                <a:cs typeface="Times New Roman"/>
              </a:rPr>
              <a:t>Object lastElement()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45" dirty="0">
                <a:latin typeface="Times New Roman"/>
                <a:cs typeface="Times New Roman"/>
              </a:rPr>
              <a:t>le </a:t>
            </a:r>
            <a:r>
              <a:rPr sz="1800" spc="65" dirty="0">
                <a:latin typeface="Times New Roman"/>
                <a:cs typeface="Times New Roman"/>
              </a:rPr>
              <a:t>dernier </a:t>
            </a:r>
            <a:r>
              <a:rPr sz="1800" spc="90" dirty="0">
                <a:latin typeface="Times New Roman"/>
                <a:cs typeface="Times New Roman"/>
              </a:rPr>
              <a:t>élément du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vecteur.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1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75" dirty="0">
                <a:latin typeface="Times New Roman"/>
                <a:cs typeface="Times New Roman"/>
              </a:rPr>
              <a:t>Enumeration </a:t>
            </a:r>
            <a:r>
              <a:rPr sz="1800" spc="85" dirty="0">
                <a:latin typeface="Times New Roman"/>
                <a:cs typeface="Times New Roman"/>
              </a:rPr>
              <a:t>elements()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65" dirty="0">
                <a:latin typeface="Times New Roman"/>
                <a:cs typeface="Times New Roman"/>
              </a:rPr>
              <a:t>l’ensemble </a:t>
            </a:r>
            <a:r>
              <a:rPr sz="1800" spc="155" dirty="0">
                <a:latin typeface="Times New Roman"/>
                <a:cs typeface="Times New Roman"/>
              </a:rPr>
              <a:t>des </a:t>
            </a:r>
            <a:r>
              <a:rPr sz="1800" spc="105" dirty="0">
                <a:latin typeface="Times New Roman"/>
                <a:cs typeface="Times New Roman"/>
              </a:rPr>
              <a:t>éléments </a:t>
            </a:r>
            <a:r>
              <a:rPr sz="1800" spc="100" dirty="0">
                <a:latin typeface="Times New Roman"/>
                <a:cs typeface="Times New Roman"/>
              </a:rPr>
              <a:t>du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vecteur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2212" y="833088"/>
            <a:ext cx="59042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245" dirty="0"/>
              <a:t>tables </a:t>
            </a:r>
            <a:r>
              <a:rPr spc="365" dirty="0"/>
              <a:t>hash</a:t>
            </a:r>
            <a:r>
              <a:rPr spc="-165" dirty="0"/>
              <a:t> </a:t>
            </a:r>
            <a:r>
              <a:rPr spc="370" dirty="0"/>
              <a:t>codées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789545" cy="3439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62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table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hash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codée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mise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en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55" dirty="0">
                <a:latin typeface="Times New Roman"/>
                <a:cs typeface="Times New Roman"/>
              </a:rPr>
              <a:t>œuvre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par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l’intermédiaire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  </a:t>
            </a:r>
            <a:r>
              <a:rPr sz="2000" spc="150" dirty="0">
                <a:latin typeface="Times New Roman"/>
                <a:cs typeface="Times New Roman"/>
              </a:rPr>
              <a:t>classe </a:t>
            </a:r>
            <a:r>
              <a:rPr sz="2000" spc="110" dirty="0">
                <a:latin typeface="Times New Roman"/>
                <a:cs typeface="Times New Roman"/>
              </a:rPr>
              <a:t>« </a:t>
            </a:r>
            <a:r>
              <a:rPr sz="2000" spc="70" dirty="0">
                <a:latin typeface="Times New Roman"/>
                <a:cs typeface="Times New Roman"/>
              </a:rPr>
              <a:t>java.util.Hashtable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Une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table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hash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permet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d’insérer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90" dirty="0">
                <a:latin typeface="Times New Roman"/>
                <a:cs typeface="Times New Roman"/>
              </a:rPr>
              <a:t>des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éléments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65" dirty="0">
                <a:latin typeface="Times New Roman"/>
                <a:cs typeface="Times New Roman"/>
              </a:rPr>
              <a:t>dans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un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tableau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en  </a:t>
            </a:r>
            <a:r>
              <a:rPr sz="2000" spc="40" dirty="0">
                <a:latin typeface="Times New Roman"/>
                <a:cs typeface="Times New Roman"/>
              </a:rPr>
              <a:t>fonction </a:t>
            </a:r>
            <a:r>
              <a:rPr sz="2000" spc="65" dirty="0">
                <a:latin typeface="Times New Roman"/>
                <a:cs typeface="Times New Roman"/>
              </a:rPr>
              <a:t>d’une </a:t>
            </a:r>
            <a:r>
              <a:rPr sz="2000" spc="35" dirty="0">
                <a:latin typeface="Times New Roman"/>
                <a:cs typeface="Times New Roman"/>
              </a:rPr>
              <a:t>clef. </a:t>
            </a:r>
            <a:r>
              <a:rPr sz="2000" spc="110" dirty="0">
                <a:latin typeface="Times New Roman"/>
                <a:cs typeface="Times New Roman"/>
              </a:rPr>
              <a:t>Pour récupérer </a:t>
            </a:r>
            <a:r>
              <a:rPr sz="2000" spc="75" dirty="0">
                <a:latin typeface="Times New Roman"/>
                <a:cs typeface="Times New Roman"/>
              </a:rPr>
              <a:t>l'élément </a:t>
            </a:r>
            <a:r>
              <a:rPr sz="2000" spc="114" dirty="0">
                <a:latin typeface="Times New Roman"/>
                <a:cs typeface="Times New Roman"/>
              </a:rPr>
              <a:t>on </a:t>
            </a:r>
            <a:r>
              <a:rPr sz="2000" spc="25" dirty="0">
                <a:latin typeface="Times New Roman"/>
                <a:cs typeface="Times New Roman"/>
              </a:rPr>
              <a:t>doit </a:t>
            </a:r>
            <a:r>
              <a:rPr sz="2000" spc="15" dirty="0">
                <a:latin typeface="Times New Roman"/>
                <a:cs typeface="Times New Roman"/>
              </a:rPr>
              <a:t>fournir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clef.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25" dirty="0">
                <a:latin typeface="Times New Roman"/>
                <a:cs typeface="Times New Roman"/>
              </a:rPr>
              <a:t>éléments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et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clefs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du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type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java.lang.Object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358140" indent="-342900">
              <a:lnSpc>
                <a:spcPct val="100000"/>
              </a:lnSpc>
              <a:buChar char="•"/>
              <a:tabLst>
                <a:tab pos="355600" algn="l"/>
                <a:tab pos="356870" algn="l"/>
              </a:tabLst>
            </a:pPr>
            <a:r>
              <a:rPr sz="2000" spc="55" dirty="0">
                <a:latin typeface="Times New Roman"/>
                <a:cs typeface="Times New Roman"/>
              </a:rPr>
              <a:t>Un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70" dirty="0">
                <a:latin typeface="Times New Roman"/>
                <a:cs typeface="Times New Roman"/>
              </a:rPr>
              <a:t>hash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code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est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calculé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225" dirty="0">
                <a:latin typeface="Times New Roman"/>
                <a:cs typeface="Times New Roman"/>
              </a:rPr>
              <a:t>à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partir </a:t>
            </a:r>
            <a:r>
              <a:rPr sz="2000" spc="17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clef,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qui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par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la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suite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sert  </a:t>
            </a:r>
            <a:r>
              <a:rPr sz="2000" spc="30" dirty="0">
                <a:latin typeface="Times New Roman"/>
                <a:cs typeface="Times New Roman"/>
              </a:rPr>
              <a:t>d’index </a:t>
            </a:r>
            <a:r>
              <a:rPr sz="2000" spc="170" dirty="0">
                <a:latin typeface="Times New Roman"/>
                <a:cs typeface="Times New Roman"/>
              </a:rPr>
              <a:t>de </a:t>
            </a:r>
            <a:r>
              <a:rPr sz="2000" spc="45" dirty="0">
                <a:latin typeface="Times New Roman"/>
                <a:cs typeface="Times New Roman"/>
              </a:rPr>
              <a:t>l’élément </a:t>
            </a:r>
            <a:r>
              <a:rPr sz="2000" spc="170" dirty="0">
                <a:latin typeface="Times New Roman"/>
                <a:cs typeface="Times New Roman"/>
              </a:rPr>
              <a:t>au </a:t>
            </a:r>
            <a:r>
              <a:rPr sz="2000" spc="114" dirty="0">
                <a:latin typeface="Times New Roman"/>
                <a:cs typeface="Times New Roman"/>
              </a:rPr>
              <a:t>sein du</a:t>
            </a:r>
            <a:r>
              <a:rPr sz="2000" spc="-30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tableau.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Les </a:t>
            </a:r>
            <a:r>
              <a:rPr spc="155" dirty="0"/>
              <a:t>principales </a:t>
            </a:r>
            <a:r>
              <a:rPr spc="305" dirty="0"/>
              <a:t>méthodes</a:t>
            </a:r>
            <a:r>
              <a:rPr spc="-55" dirty="0"/>
              <a:t> </a:t>
            </a:r>
            <a:r>
              <a:rPr spc="355" dirty="0"/>
              <a:t>de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pc="245" dirty="0"/>
              <a:t>« </a:t>
            </a:r>
            <a:r>
              <a:rPr spc="155" dirty="0"/>
              <a:t>java.util.Hashtable</a:t>
            </a:r>
            <a:r>
              <a:rPr spc="-90" dirty="0"/>
              <a:t> </a:t>
            </a:r>
            <a:r>
              <a:rPr spc="245" dirty="0"/>
              <a:t>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8554" y="1976141"/>
            <a:ext cx="7914005" cy="3411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25425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870" algn="l"/>
              </a:tabLst>
            </a:pPr>
            <a:r>
              <a:rPr sz="2000" spc="85" dirty="0">
                <a:latin typeface="Times New Roman"/>
                <a:cs typeface="Times New Roman"/>
              </a:rPr>
              <a:t>Parmi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les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méthodes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60" dirty="0">
                <a:latin typeface="Times New Roman"/>
                <a:cs typeface="Times New Roman"/>
              </a:rPr>
              <a:t>de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«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java.util.Hashtable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»,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les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Times New Roman"/>
                <a:cs typeface="Times New Roman"/>
              </a:rPr>
              <a:t>suivantes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sont  </a:t>
            </a:r>
            <a:r>
              <a:rPr sz="2000" spc="110" dirty="0">
                <a:latin typeface="Times New Roman"/>
                <a:cs typeface="Times New Roman"/>
              </a:rPr>
              <a:t>les </a:t>
            </a:r>
            <a:r>
              <a:rPr sz="2000" spc="85" dirty="0">
                <a:latin typeface="Times New Roman"/>
                <a:cs typeface="Times New Roman"/>
              </a:rPr>
              <a:t>plus </a:t>
            </a:r>
            <a:r>
              <a:rPr sz="2000" spc="70" dirty="0">
                <a:latin typeface="Times New Roman"/>
                <a:cs typeface="Times New Roman"/>
              </a:rPr>
              <a:t>utilisées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47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25" dirty="0">
                <a:latin typeface="Times New Roman"/>
                <a:cs typeface="Times New Roman"/>
              </a:rPr>
              <a:t>void </a:t>
            </a:r>
            <a:r>
              <a:rPr sz="1800" spc="50" dirty="0">
                <a:latin typeface="Times New Roman"/>
                <a:cs typeface="Times New Roman"/>
              </a:rPr>
              <a:t>clear()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supprime </a:t>
            </a:r>
            <a:r>
              <a:rPr sz="1800" spc="95" dirty="0">
                <a:latin typeface="Times New Roman"/>
                <a:cs typeface="Times New Roman"/>
              </a:rPr>
              <a:t>tous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105" dirty="0">
                <a:latin typeface="Times New Roman"/>
                <a:cs typeface="Times New Roman"/>
              </a:rPr>
              <a:t>éléments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table,</a:t>
            </a:r>
            <a:endParaRPr sz="1800">
              <a:latin typeface="Times New Roman"/>
              <a:cs typeface="Times New Roman"/>
            </a:endParaRPr>
          </a:p>
          <a:p>
            <a:pPr marL="756285" marR="24130" lvl="1" indent="-286385">
              <a:lnSpc>
                <a:spcPct val="11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75" dirty="0">
                <a:latin typeface="Times New Roman"/>
                <a:cs typeface="Times New Roman"/>
              </a:rPr>
              <a:t>Enumeration </a:t>
            </a:r>
            <a:r>
              <a:rPr sz="1800" spc="85" dirty="0">
                <a:latin typeface="Times New Roman"/>
                <a:cs typeface="Times New Roman"/>
              </a:rPr>
              <a:t>elements()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45" dirty="0">
                <a:latin typeface="Times New Roman"/>
                <a:cs typeface="Times New Roman"/>
              </a:rPr>
              <a:t>sous </a:t>
            </a:r>
            <a:r>
              <a:rPr sz="1800" spc="55" dirty="0">
                <a:latin typeface="Times New Roman"/>
                <a:cs typeface="Times New Roman"/>
              </a:rPr>
              <a:t>forme </a:t>
            </a:r>
            <a:r>
              <a:rPr sz="1800" spc="50" dirty="0">
                <a:latin typeface="Times New Roman"/>
                <a:cs typeface="Times New Roman"/>
              </a:rPr>
              <a:t>d’une </a:t>
            </a:r>
            <a:r>
              <a:rPr sz="1800" spc="85" dirty="0">
                <a:latin typeface="Times New Roman"/>
                <a:cs typeface="Times New Roman"/>
              </a:rPr>
              <a:t>énumération </a:t>
            </a:r>
            <a:r>
              <a:rPr sz="1800" spc="95" dirty="0">
                <a:latin typeface="Times New Roman"/>
                <a:cs typeface="Times New Roman"/>
              </a:rPr>
              <a:t>tous  </a:t>
            </a:r>
            <a:r>
              <a:rPr sz="1800" spc="90" dirty="0">
                <a:latin typeface="Times New Roman"/>
                <a:cs typeface="Times New Roman"/>
              </a:rPr>
              <a:t>les </a:t>
            </a:r>
            <a:r>
              <a:rPr sz="1800" spc="105" dirty="0">
                <a:latin typeface="Times New Roman"/>
                <a:cs typeface="Times New Roman"/>
              </a:rPr>
              <a:t>éléments </a:t>
            </a:r>
            <a:r>
              <a:rPr sz="1800" spc="14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table,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5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75" dirty="0">
                <a:latin typeface="Times New Roman"/>
                <a:cs typeface="Times New Roman"/>
              </a:rPr>
              <a:t>Enumeration </a:t>
            </a:r>
            <a:r>
              <a:rPr sz="1800" spc="55" dirty="0">
                <a:latin typeface="Times New Roman"/>
                <a:cs typeface="Times New Roman"/>
              </a:rPr>
              <a:t>keys()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retourne </a:t>
            </a:r>
            <a:r>
              <a:rPr sz="1800" spc="100" dirty="0">
                <a:latin typeface="Times New Roman"/>
                <a:cs typeface="Times New Roman"/>
              </a:rPr>
              <a:t>cette </a:t>
            </a:r>
            <a:r>
              <a:rPr sz="1800" spc="20" dirty="0">
                <a:latin typeface="Times New Roman"/>
                <a:cs typeface="Times New Roman"/>
              </a:rPr>
              <a:t>fois </a:t>
            </a:r>
            <a:r>
              <a:rPr sz="1800" dirty="0">
                <a:latin typeface="Times New Roman"/>
                <a:cs typeface="Times New Roman"/>
              </a:rPr>
              <a:t>ci </a:t>
            </a:r>
            <a:r>
              <a:rPr sz="1800" spc="95" dirty="0">
                <a:latin typeface="Times New Roman"/>
                <a:cs typeface="Times New Roman"/>
              </a:rPr>
              <a:t>toutes </a:t>
            </a:r>
            <a:r>
              <a:rPr sz="1800" spc="100" dirty="0">
                <a:latin typeface="Times New Roman"/>
                <a:cs typeface="Times New Roman"/>
              </a:rPr>
              <a:t>les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clefs,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4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5" dirty="0">
                <a:latin typeface="Times New Roman"/>
                <a:cs typeface="Times New Roman"/>
              </a:rPr>
              <a:t>Object </a:t>
            </a:r>
            <a:r>
              <a:rPr sz="1800" spc="45" dirty="0">
                <a:latin typeface="Times New Roman"/>
                <a:cs typeface="Times New Roman"/>
              </a:rPr>
              <a:t>put( </a:t>
            </a:r>
            <a:r>
              <a:rPr sz="1800" spc="65" dirty="0">
                <a:latin typeface="Times New Roman"/>
                <a:cs typeface="Times New Roman"/>
              </a:rPr>
              <a:t>Object </a:t>
            </a:r>
            <a:r>
              <a:rPr sz="1800" spc="15" dirty="0">
                <a:latin typeface="Times New Roman"/>
                <a:cs typeface="Times New Roman"/>
              </a:rPr>
              <a:t>key, </a:t>
            </a:r>
            <a:r>
              <a:rPr sz="1800" spc="60" dirty="0">
                <a:latin typeface="Times New Roman"/>
                <a:cs typeface="Times New Roman"/>
              </a:rPr>
              <a:t>Object </a:t>
            </a:r>
            <a:r>
              <a:rPr sz="1800" spc="75" dirty="0">
                <a:latin typeface="Times New Roman"/>
                <a:cs typeface="Times New Roman"/>
              </a:rPr>
              <a:t>value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75" dirty="0">
                <a:latin typeface="Times New Roman"/>
                <a:cs typeface="Times New Roman"/>
              </a:rPr>
              <a:t>ajoute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95" dirty="0">
                <a:latin typeface="Times New Roman"/>
                <a:cs typeface="Times New Roman"/>
              </a:rPr>
              <a:t>élément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table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5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5" dirty="0">
                <a:latin typeface="Times New Roman"/>
                <a:cs typeface="Times New Roman"/>
              </a:rPr>
              <a:t>Object </a:t>
            </a:r>
            <a:r>
              <a:rPr sz="1800" spc="70" dirty="0">
                <a:latin typeface="Times New Roman"/>
                <a:cs typeface="Times New Roman"/>
              </a:rPr>
              <a:t>get( </a:t>
            </a:r>
            <a:r>
              <a:rPr sz="1800" spc="65" dirty="0">
                <a:latin typeface="Times New Roman"/>
                <a:cs typeface="Times New Roman"/>
              </a:rPr>
              <a:t>Object </a:t>
            </a:r>
            <a:r>
              <a:rPr sz="1800" spc="60" dirty="0">
                <a:latin typeface="Times New Roman"/>
                <a:cs typeface="Times New Roman"/>
              </a:rPr>
              <a:t>key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105" dirty="0">
                <a:latin typeface="Times New Roman"/>
                <a:cs typeface="Times New Roman"/>
              </a:rPr>
              <a:t>récupère </a:t>
            </a:r>
            <a:r>
              <a:rPr sz="1800" spc="90" dirty="0">
                <a:latin typeface="Times New Roman"/>
                <a:cs typeface="Times New Roman"/>
              </a:rPr>
              <a:t>un </a:t>
            </a:r>
            <a:r>
              <a:rPr sz="1800" spc="95" dirty="0">
                <a:latin typeface="Times New Roman"/>
                <a:cs typeface="Times New Roman"/>
              </a:rPr>
              <a:t>élément </a:t>
            </a:r>
            <a:r>
              <a:rPr sz="1800" spc="150" dirty="0">
                <a:latin typeface="Times New Roman"/>
                <a:cs typeface="Times New Roman"/>
              </a:rPr>
              <a:t>de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-14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table,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5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latin typeface="Times New Roman"/>
                <a:cs typeface="Times New Roman"/>
              </a:rPr>
              <a:t>int </a:t>
            </a:r>
            <a:r>
              <a:rPr sz="1800" spc="60" dirty="0">
                <a:latin typeface="Times New Roman"/>
                <a:cs typeface="Times New Roman"/>
              </a:rPr>
              <a:t>size()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90" dirty="0">
                <a:latin typeface="Times New Roman"/>
                <a:cs typeface="Times New Roman"/>
              </a:rPr>
              <a:t>nombre </a:t>
            </a:r>
            <a:r>
              <a:rPr sz="1800" spc="100" dirty="0">
                <a:latin typeface="Times New Roman"/>
                <a:cs typeface="Times New Roman"/>
              </a:rPr>
              <a:t>d </a:t>
            </a:r>
            <a:r>
              <a:rPr sz="1800" spc="70" dirty="0">
                <a:latin typeface="Times New Roman"/>
                <a:cs typeface="Times New Roman"/>
              </a:rPr>
              <a:t>’éléments </a:t>
            </a:r>
            <a:r>
              <a:rPr sz="1800" spc="140" dirty="0">
                <a:latin typeface="Times New Roman"/>
                <a:cs typeface="Times New Roman"/>
              </a:rPr>
              <a:t>dans </a:t>
            </a:r>
            <a:r>
              <a:rPr sz="1800" spc="45" dirty="0">
                <a:latin typeface="Times New Roman"/>
                <a:cs typeface="Times New Roman"/>
              </a:rPr>
              <a:t>la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table,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45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65" dirty="0">
                <a:latin typeface="Times New Roman"/>
                <a:cs typeface="Times New Roman"/>
              </a:rPr>
              <a:t>Object </a:t>
            </a:r>
            <a:r>
              <a:rPr sz="1800" spc="80" dirty="0">
                <a:latin typeface="Times New Roman"/>
                <a:cs typeface="Times New Roman"/>
              </a:rPr>
              <a:t>remove( </a:t>
            </a:r>
            <a:r>
              <a:rPr sz="1800" spc="60" dirty="0">
                <a:latin typeface="Times New Roman"/>
                <a:cs typeface="Times New Roman"/>
              </a:rPr>
              <a:t>Object </a:t>
            </a:r>
            <a:r>
              <a:rPr sz="1800" spc="65" dirty="0">
                <a:latin typeface="Times New Roman"/>
                <a:cs typeface="Times New Roman"/>
              </a:rPr>
              <a:t>key </a:t>
            </a:r>
            <a:r>
              <a:rPr sz="1800" dirty="0">
                <a:latin typeface="Times New Roman"/>
                <a:cs typeface="Times New Roman"/>
              </a:rPr>
              <a:t>) 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spc="80" dirty="0">
                <a:latin typeface="Times New Roman"/>
                <a:cs typeface="Times New Roman"/>
              </a:rPr>
              <a:t>supprime </a:t>
            </a:r>
            <a:r>
              <a:rPr sz="1800" spc="90" dirty="0">
                <a:latin typeface="Times New Roman"/>
                <a:cs typeface="Times New Roman"/>
              </a:rPr>
              <a:t>un</a:t>
            </a:r>
            <a:r>
              <a:rPr sz="1800" spc="85" dirty="0">
                <a:latin typeface="Times New Roman"/>
                <a:cs typeface="Times New Roman"/>
              </a:rPr>
              <a:t> élément.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8066</Words>
  <Application>Microsoft Office PowerPoint</Application>
  <PresentationFormat>Personnalisé</PresentationFormat>
  <Paragraphs>1181</Paragraphs>
  <Slides>124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124</vt:i4>
      </vt:variant>
    </vt:vector>
  </HeadingPairs>
  <TitlesOfParts>
    <vt:vector size="127" baseType="lpstr">
      <vt:lpstr>Calibri</vt:lpstr>
      <vt:lpstr>Times New Roman</vt:lpstr>
      <vt:lpstr>Office Theme</vt:lpstr>
      <vt:lpstr>Le langage Java</vt:lpstr>
      <vt:lpstr>Plan du cours</vt:lpstr>
      <vt:lpstr>Qu’est ce que « Java » ?</vt:lpstr>
      <vt:lpstr>Comment cela fonctionne t’il ?</vt:lpstr>
      <vt:lpstr>Le « Java Development Kit »</vt:lpstr>
      <vt:lpstr>Applets et applications</vt:lpstr>
      <vt:lpstr>La plate-forme entreprise « java » :  J2EE</vt:lpstr>
      <vt:lpstr>Quelques atouts de java</vt:lpstr>
      <vt:lpstr>Notion de garbage collector</vt:lpstr>
      <vt:lpstr>Principe de fonctionnement  d’un garbage collector</vt:lpstr>
      <vt:lpstr>Langage Objet</vt:lpstr>
      <vt:lpstr>Un programme Objet</vt:lpstr>
      <vt:lpstr>Notion de « class »</vt:lpstr>
      <vt:lpstr>Héritage de classe</vt:lpstr>
      <vt:lpstr>Attributs de classe</vt:lpstr>
      <vt:lpstr>Les types de base</vt:lpstr>
      <vt:lpstr>Méthodes</vt:lpstr>
      <vt:lpstr>Les paramètres des méthodes</vt:lpstr>
      <vt:lpstr>Les constructeurs de classe</vt:lpstr>
      <vt:lpstr>Exemple de constructeur</vt:lpstr>
      <vt:lpstr>Autre exemple</vt:lpstr>
      <vt:lpstr>A vous de jouer</vt:lpstr>
      <vt:lpstr>Création d ’une instance de  classe</vt:lpstr>
      <vt:lpstr>Le point d’entrée d ’une  application</vt:lpstr>
      <vt:lpstr>A vous de jouer</vt:lpstr>
      <vt:lpstr>Les getters et les setters</vt:lpstr>
      <vt:lpstr>A vous de jouer</vt:lpstr>
      <vt:lpstr>C’est quoi « this » ?</vt:lpstr>
      <vt:lpstr>Modificateurs d’accès</vt:lpstr>
      <vt:lpstr>L’opération « toString »</vt:lpstr>
      <vt:lpstr>Présentation PowerPoint</vt:lpstr>
      <vt:lpstr>La classe « java.lang.String »</vt:lpstr>
      <vt:lpstr>Manipulation de chaîne de  caractères</vt:lpstr>
      <vt:lpstr>De l’importance de savoir lire la  javadoc</vt:lpstr>
      <vt:lpstr>Les aspects objets du langage</vt:lpstr>
      <vt:lpstr>Conversion de types</vt:lpstr>
      <vt:lpstr>Les types de base sous forme  objet</vt:lpstr>
      <vt:lpstr>Constat</vt:lpstr>
      <vt:lpstr>Mise en place de paramètres en  sortie</vt:lpstr>
      <vt:lpstr>Les tests de conditions</vt:lpstr>
      <vt:lpstr>Les choix multiples</vt:lpstr>
      <vt:lpstr>Les boucles</vt:lpstr>
      <vt:lpstr>A vous de jouer</vt:lpstr>
      <vt:lpstr>Les commentaires dans le code</vt:lpstr>
      <vt:lpstr>Les commentaires javadoc</vt:lpstr>
      <vt:lpstr>Présentation PowerPoint</vt:lpstr>
      <vt:lpstr>Espace de désignation</vt:lpstr>
      <vt:lpstr>Utilisation des « packages »</vt:lpstr>
      <vt:lpstr>Arborescence de « package »</vt:lpstr>
      <vt:lpstr>Importation de « package »</vt:lpstr>
      <vt:lpstr>Le modificateur « static »</vt:lpstr>
      <vt:lpstr>Chercher l'erreur(s)...</vt:lpstr>
      <vt:lpstr>Chercher et toujours chercher...</vt:lpstr>
      <vt:lpstr>A vous de jouer</vt:lpstr>
      <vt:lpstr>Les tableaux</vt:lpstr>
      <vt:lpstr>Copier un tableau</vt:lpstr>
      <vt:lpstr>A vous de jouer</vt:lpstr>
      <vt:lpstr>Notion d’exception</vt:lpstr>
      <vt:lpstr>Créer une exception</vt:lpstr>
      <vt:lpstr>Exemple d'exception</vt:lpstr>
      <vt:lpstr>Générer une exception</vt:lpstr>
      <vt:lpstr>Intercepter les exceptions</vt:lpstr>
      <vt:lpstr>Exemple d'interception d'une  exception</vt:lpstr>
      <vt:lpstr>Mais quel problème ?</vt:lpstr>
      <vt:lpstr>Les erreurs java</vt:lpstr>
      <vt:lpstr>Quelques exceptions et erreurs  standard !</vt:lpstr>
      <vt:lpstr>A vous de jouer</vt:lpstr>
      <vt:lpstr>Configuration de l’environnement</vt:lpstr>
      <vt:lpstr>Distribution des applications  java</vt:lpstr>
      <vt:lpstr>Configuration de  l’environnement</vt:lpstr>
      <vt:lpstr>Arborescence réelle des  packages</vt:lpstr>
      <vt:lpstr>Compilation d'une application  java</vt:lpstr>
      <vt:lpstr>Exécution d'une application java</vt:lpstr>
      <vt:lpstr>L'opération « finalize »</vt:lpstr>
      <vt:lpstr>Notion d’interface</vt:lpstr>
      <vt:lpstr>Implantation d'une interface</vt:lpstr>
      <vt:lpstr>Le modificateur « abstract »</vt:lpstr>
      <vt:lpstr>Le modificateur « final »</vt:lpstr>
      <vt:lpstr>A vous de jouer</vt:lpstr>
      <vt:lpstr>Compléments sur java</vt:lpstr>
      <vt:lpstr>Les classes internes</vt:lpstr>
      <vt:lpstr>Les classes anonymes</vt:lpstr>
      <vt:lpstr>Exemple de mise en œuvre  d’une classe anonyme</vt:lpstr>
      <vt:lpstr>Les classes statiques</vt:lpstr>
      <vt:lpstr>Les entrées-sorties</vt:lpstr>
      <vt:lpstr>Les classes « java.io.InputStream » et</vt:lpstr>
      <vt:lpstr>La classe « java.io.BufferedOutputStream</vt:lpstr>
      <vt:lpstr>La classe « java.io.BufferedInputStream »</vt:lpstr>
      <vt:lpstr>La classe « java.io.PrintWriter »</vt:lpstr>
      <vt:lpstr>Les flux d’entrée et de sortie  standards</vt:lpstr>
      <vt:lpstr>Lecture et écriture de données</vt:lpstr>
      <vt:lpstr>Les fichiers</vt:lpstr>
      <vt:lpstr>La classe « java.io.File »</vt:lpstr>
      <vt:lpstr>Encore à vous...</vt:lpstr>
      <vt:lpstr>Le package « java.util »</vt:lpstr>
      <vt:lpstr>Les énumérations</vt:lpstr>
      <vt:lpstr>Les vecteurs</vt:lpstr>
      <vt:lpstr>Les tables hash codées</vt:lpstr>
      <vt:lpstr>Les principales méthodes de « java.util.Hashtable »</vt:lpstr>
      <vt:lpstr>Les propriétés</vt:lpstr>
      <vt:lpstr>Les propriétés systèmes</vt:lpstr>
      <vt:lpstr>Les fichiers de propriétés</vt:lpstr>
      <vt:lpstr>La classe « StringTokenizer »</vt:lpstr>
      <vt:lpstr>La sérialisation</vt:lpstr>
      <vt:lpstr>Qu’est ce qui est sérialisable ?</vt:lpstr>
      <vt:lpstr>Comment sérialiser un objet ?</vt:lpstr>
      <vt:lpstr>Comment désérialiser un objet ?</vt:lpstr>
      <vt:lpstr>Les modificateurs « transient »  et « static »</vt:lpstr>
      <vt:lpstr>Les threads</vt:lpstr>
      <vt:lpstr>Notion de threads</vt:lpstr>
      <vt:lpstr>Définir un thread</vt:lpstr>
      <vt:lpstr>Un exemple de thread</vt:lpstr>
      <vt:lpstr>Exemple d'utilisation d'un</vt:lpstr>
      <vt:lpstr>A l'exécution...</vt:lpstr>
      <vt:lpstr>Interruption et reprise d'un  Thread</vt:lpstr>
      <vt:lpstr>Autre opérations d'un thread</vt:lpstr>
      <vt:lpstr>Comment récupérer le thread  courant ?</vt:lpstr>
      <vt:lpstr>Accès concurrents</vt:lpstr>
      <vt:lpstr>Les verrous</vt:lpstr>
      <vt:lpstr>Exemple de verrou</vt:lpstr>
      <vt:lpstr>L'interface « java.lang.Runnable »</vt:lpstr>
      <vt:lpstr>Exemple de thread utilisant «  Runnable »</vt:lpstr>
      <vt:lpstr>Le JDK 1.2 et les opérations sur  les threads</vt:lpstr>
      <vt:lpstr>Les threads démons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MonCoursJAVA_VSA.ppt [Mode de compatibilitÃ©]</dc:title>
  <dc:creator>vsans</dc:creator>
  <cp:lastModifiedBy>Pascal Escalière</cp:lastModifiedBy>
  <cp:revision>11</cp:revision>
  <dcterms:created xsi:type="dcterms:W3CDTF">2018-11-05T21:29:57Z</dcterms:created>
  <dcterms:modified xsi:type="dcterms:W3CDTF">2021-11-18T10:33:41Z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2017-07-06T00:00:00Z</vt:filetime>
  </property>
  <property fmtid="{D5CDD505-2E9C-101B-9397-08002B2CF9AE}" pid="3" name="LastSaved">
    <vt:filetime>2018-11-05T00:00:00Z</vt:filetime>
  </property>
</Properties>
</file>